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CF04_2_infografía interactiva_proceso forense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253350" y="1257300"/>
            <a:ext cx="377780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interactivo de cinco botones. Al dar clic sobre cada uno, se abre un pop up con la información correspondiente.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2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82" name="Google Shape;82;p12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2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2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8426077" y="990588"/>
            <a:ext cx="356193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up del botón No 1.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3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109" name="Google Shape;109;p13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3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85771" y="2108154"/>
            <a:ext cx="6583541" cy="3062933"/>
          </a:xfrm>
          <a:prstGeom prst="roundRect">
            <a:avLst>
              <a:gd fmla="val 10294" name="adj"/>
            </a:avLst>
          </a:prstGeom>
          <a:solidFill>
            <a:schemeClr val="lt1"/>
          </a:solidFill>
          <a:ln cap="flat" cmpd="sng" w="28575">
            <a:solidFill>
              <a:srgbClr val="77D8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171252" y="2697505"/>
            <a:ext cx="6143948" cy="1932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antecedentes: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procede a la revisión de sucesos que se presentaron en otras ocasiones y que cumplen con la característica de ser similares tanto en el actuar como en los resultados después de cometido el acto.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 aclarar que este aspecto entrega una información muy valiosa para empezar a crear una lista de sospechosos de acuerdo con ataques o delitos cometidos en otros momentos, de ahí la importancia de crear una base de datos de esta información, para luego tomarla como aspecto inicial de la investigación.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7116822" y="2004090"/>
            <a:ext cx="398740" cy="39874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4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138" name="Google Shape;138;p14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4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885771" y="2108154"/>
            <a:ext cx="6583541" cy="3062933"/>
          </a:xfrm>
          <a:prstGeom prst="roundRect">
            <a:avLst>
              <a:gd fmla="val 10294" name="adj"/>
            </a:avLst>
          </a:prstGeom>
          <a:solidFill>
            <a:schemeClr val="lt1"/>
          </a:solidFill>
          <a:ln cap="flat" cmpd="sng" w="28575">
            <a:solidFill>
              <a:srgbClr val="01C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1350998" y="2663357"/>
            <a:ext cx="5766103" cy="214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Entrevista con las víctimas: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aquí se realizan entrevistas con las personas involucradas en los hechos presentados. En algunas ocasiones, las víctimas terminan siendo cómplices de los delitos cometidos, y se trata inicialmente de descartar esta posibilidad. Otro de los aspectos a tener en cuenta al momento de realizar este proceso es conectar a posibles actores del suceso con las evidencias, es decir, poder establecer hipótesis que permitan llegar a tener detalles de los sucesos, para luego indagar de manera más profunda sobre los involucrados y llegar a personas que no son visibles directamente dentro de la investigación.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7116822" y="2004090"/>
            <a:ext cx="398740" cy="39874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8426077" y="990588"/>
            <a:ext cx="356193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up del botón No 2.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168" name="Google Shape;168;p15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5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5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750013" y="1546262"/>
            <a:ext cx="6904234" cy="4033890"/>
          </a:xfrm>
          <a:prstGeom prst="roundRect">
            <a:avLst>
              <a:gd fmla="val 8766" name="adj"/>
            </a:avLst>
          </a:prstGeom>
          <a:solidFill>
            <a:schemeClr val="lt1"/>
          </a:solidFill>
          <a:ln cap="flat" cmpd="sng" w="28575">
            <a:solidFill>
              <a:srgbClr val="01C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048500" y="2043780"/>
            <a:ext cx="6307259" cy="329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y toma de evidencia: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proceso, existe una rigurosidad bastante específica, puesto que la toma de evidencia es uno de los factores determinantes para realizar los procesos que pueden llevar a la solución del delito. Aquí  se determinan inicialmente las herramientas que se deben utilizar para la toma de dichas evidencias, lo cual es tenido en cuenta con los peritos informáticos.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Adicional a ello, el almacenamiento y procesamiento de esas evidencias deben tener unos protocolos y procedimientos bastante complejos, puesto que no se puede permitir que sean alterados datos o información, ya que perderían su validez; en el caso específico de equipos de cómputo que fueron utilizados para cometer el delito, se procede a acordonar el área para que nadie pueda alterar o sustraer información que puede ser fundamental para esclarecer o dar solución al delito cometido. En el material complementario, se encuentra un video para ampliar este aspecto.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7260270" y="1461444"/>
            <a:ext cx="398740" cy="39874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8426077" y="990588"/>
            <a:ext cx="356193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up del botón No 3.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198" name="Google Shape;198;p16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6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85771" y="2108154"/>
            <a:ext cx="6583541" cy="3062933"/>
          </a:xfrm>
          <a:prstGeom prst="roundRect">
            <a:avLst>
              <a:gd fmla="val 10294" name="adj"/>
            </a:avLst>
          </a:prstGeom>
          <a:solidFill>
            <a:schemeClr val="lt1"/>
          </a:solidFill>
          <a:ln cap="flat" cmpd="sng" w="28575">
            <a:solidFill>
              <a:srgbClr val="158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238642" y="2831327"/>
            <a:ext cx="5945570" cy="170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de resultado de evidencias: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punto, se lleva a cabo la entrega de las diferentes evidencias recolectadas y procesadas y que se convierten en el soporte legal. También permiten realizar un veredicto y resolver la situación legal de lo ocurrido. Es importante tener en cuenta que esta evidencia debe pasar por un riguroso proceso de verificación antes de ser entregada e incluida en el caso, para que no genere inconsistencias o entorpezca el debido seguimiento del mismo.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7116822" y="2004090"/>
            <a:ext cx="398740" cy="39874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8426077" y="990588"/>
            <a:ext cx="356193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up del botón No 4.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https://www.freepik.es/vector-gratis/plantilla-grafico-proceso-proyecto-cinco-pasos-presentacion_2438310.htm#query=infograf%C3%ADa%20cinco&amp;position=4&amp;from_view=search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17"/>
          <p:cNvGrpSpPr/>
          <p:nvPr/>
        </p:nvGrpSpPr>
        <p:grpSpPr>
          <a:xfrm>
            <a:off x="750013" y="1277848"/>
            <a:ext cx="7046359" cy="4645904"/>
            <a:chOff x="955497" y="1367617"/>
            <a:chExt cx="7046359" cy="4645904"/>
          </a:xfrm>
        </p:grpSpPr>
        <p:pic>
          <p:nvPicPr>
            <p:cNvPr descr="Plantilla de gráfico de proceso de proyecto de cinco pasos para la presentación. vector gratuito" id="228" name="Google Shape;228;p17"/>
            <p:cNvPicPr preferRelativeResize="0"/>
            <p:nvPr/>
          </p:nvPicPr>
          <p:blipFill rotWithShape="1">
            <a:blip r:embed="rId3">
              <a:alphaModFix/>
            </a:blip>
            <a:srcRect b="0" l="20880" r="13082" t="14894"/>
            <a:stretch/>
          </p:blipFill>
          <p:spPr>
            <a:xfrm>
              <a:off x="955497" y="1367617"/>
              <a:ext cx="6411074" cy="4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7"/>
            <p:cNvSpPr/>
            <p:nvPr/>
          </p:nvSpPr>
          <p:spPr>
            <a:xfrm>
              <a:off x="1325366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491555" y="1367617"/>
              <a:ext cx="1510301" cy="1190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1438383" y="3287730"/>
            <a:ext cx="945222" cy="657546"/>
          </a:xfrm>
          <a:prstGeom prst="rect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494909" y="4273499"/>
            <a:ext cx="945222" cy="657546"/>
          </a:xfrm>
          <a:prstGeom prst="rect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3483575" y="3318552"/>
            <a:ext cx="945222" cy="750014"/>
          </a:xfrm>
          <a:prstGeom prst="rect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4496545" y="2390392"/>
            <a:ext cx="945222" cy="750014"/>
          </a:xfrm>
          <a:prstGeom prst="rect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5462762" y="3279106"/>
            <a:ext cx="945222" cy="750014"/>
          </a:xfrm>
          <a:prstGeom prst="rect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181787" y="3354893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antecedentes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2198929" y="4310390"/>
            <a:ext cx="1458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Entrevista con las víctimas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282068" y="3428437"/>
            <a:ext cx="14584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Levantamiento y toma de evidencia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4233212" y="2390392"/>
            <a:ext cx="14381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de resultado de evidencias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231723" y="3411294"/>
            <a:ext cx="1438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Dictamen y/o veredicto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885771" y="4222127"/>
            <a:ext cx="421241" cy="421241"/>
          </a:xfrm>
          <a:prstGeom prst="ellipse">
            <a:avLst/>
          </a:prstGeom>
          <a:solidFill>
            <a:srgbClr val="77D8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2733444" y="2972736"/>
            <a:ext cx="421241" cy="421241"/>
          </a:xfrm>
          <a:prstGeom prst="ellipse">
            <a:avLst/>
          </a:prstGeom>
          <a:solidFill>
            <a:srgbClr val="01C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771958" y="4890498"/>
            <a:ext cx="421241" cy="421241"/>
          </a:xfrm>
          <a:prstGeom prst="ellipse">
            <a:avLst/>
          </a:prstGeom>
          <a:solidFill>
            <a:srgbClr val="16A0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935002" y="1686913"/>
            <a:ext cx="421241" cy="421241"/>
          </a:xfrm>
          <a:prstGeom prst="ellipse">
            <a:avLst/>
          </a:prstGeom>
          <a:solidFill>
            <a:srgbClr val="158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539240" y="2634473"/>
            <a:ext cx="421241" cy="421241"/>
          </a:xfrm>
          <a:prstGeom prst="ellipse">
            <a:avLst/>
          </a:prstGeom>
          <a:solidFill>
            <a:srgbClr val="4F5A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85771" y="2108154"/>
            <a:ext cx="6583541" cy="3062933"/>
          </a:xfrm>
          <a:prstGeom prst="roundRect">
            <a:avLst>
              <a:gd fmla="val 10294" name="adj"/>
            </a:avLst>
          </a:prstGeom>
          <a:solidFill>
            <a:schemeClr val="lt1"/>
          </a:solidFill>
          <a:ln cap="flat" cmpd="sng" w="28575">
            <a:solidFill>
              <a:srgbClr val="4F5A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381570" y="3120021"/>
            <a:ext cx="5623258" cy="101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Dictamen y/o veredicto: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parte, se encuentra ya el veredicto final, el cual es aplicado por un juez con las competencias para establecer culpabilidad o inocencia de los involucrados en el proceso, de acuerdo con la evidencia presentada y los sucesos.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7116822" y="2004090"/>
            <a:ext cx="398740" cy="39874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8426077" y="990588"/>
            <a:ext cx="3561931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up del botón No 5.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