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0" name="Google Shape;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5" name="Google Shape;7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60" name="Google Shape;1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82" name="Google Shape;1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7" name="Google Shape;27;p4"/>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8" name="Google Shape;28;p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9" name="Google Shape;29;p4"/>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45" name="Google Shape;45;p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p:nvPr>
            <p:ph idx="2" type="pic"/>
          </p:nvPr>
        </p:nvSpPr>
        <p:spPr>
          <a:xfrm>
            <a:off x="5183187" y="987425"/>
            <a:ext cx="6172199" cy="4873624"/>
          </a:xfrm>
          <a:prstGeom prst="rect">
            <a:avLst/>
          </a:prstGeom>
          <a:noFill/>
          <a:ln>
            <a:noFill/>
          </a:ln>
        </p:spPr>
      </p:sp>
      <p:sp>
        <p:nvSpPr>
          <p:cNvPr id="52" name="Google Shape;52;p8"/>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3" name="Google Shape;53;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chemeClr val="lt1"/>
                </a:solidFill>
                <a:latin typeface="Arial"/>
                <a:ea typeface="Arial"/>
                <a:cs typeface="Arial"/>
                <a:sym typeface="Arial"/>
              </a:rPr>
              <a:t>CF04_3_gráfico interactivo_objetivos</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gráfico interactivo de cinco botones, de acuerdo a referencia visual dada. Al dar clic en cada botón, al lado derecho aparece el texto correspondiente, tal como se presenta en las siguientes diapositivas.</a:t>
            </a:r>
            <a:endParaRPr b="0" i="0" sz="1400" u="none" cap="none" strike="noStrike">
              <a:solidFill>
                <a:schemeClr val="dk1"/>
              </a:solidFill>
              <a:latin typeface="Arial"/>
              <a:ea typeface="Arial"/>
              <a:cs typeface="Arial"/>
              <a:sym typeface="Arial"/>
            </a:endParaRPr>
          </a:p>
        </p:txBody>
      </p:sp>
      <p:sp>
        <p:nvSpPr>
          <p:cNvPr id="79" name="Google Shape;79;p1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81" name="Google Shape;81;p12"/>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82" name="Google Shape;82;p12"/>
          <p:cNvSpPr/>
          <p:nvPr/>
        </p:nvSpPr>
        <p:spPr>
          <a:xfrm>
            <a:off x="0" y="2891966"/>
            <a:ext cx="957218" cy="705828"/>
          </a:xfrm>
          <a:prstGeom prst="roundRect">
            <a:avLst>
              <a:gd fmla="val 10953"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 name="Google Shape;83;p12"/>
          <p:cNvSpPr/>
          <p:nvPr/>
        </p:nvSpPr>
        <p:spPr>
          <a:xfrm>
            <a:off x="649115" y="2010397"/>
            <a:ext cx="957218" cy="705828"/>
          </a:xfrm>
          <a:prstGeom prst="roundRect">
            <a:avLst>
              <a:gd fmla="val 10953"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2"/>
          <p:cNvSpPr/>
          <p:nvPr/>
        </p:nvSpPr>
        <p:spPr>
          <a:xfrm>
            <a:off x="1775834" y="1737495"/>
            <a:ext cx="957218" cy="705828"/>
          </a:xfrm>
          <a:prstGeom prst="roundRect">
            <a:avLst>
              <a:gd fmla="val 10953" name="adj"/>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12"/>
          <p:cNvSpPr/>
          <p:nvPr/>
        </p:nvSpPr>
        <p:spPr>
          <a:xfrm>
            <a:off x="3009210" y="2010396"/>
            <a:ext cx="957218" cy="705828"/>
          </a:xfrm>
          <a:prstGeom prst="roundRect">
            <a:avLst>
              <a:gd fmla="val 10953"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12"/>
          <p:cNvSpPr/>
          <p:nvPr/>
        </p:nvSpPr>
        <p:spPr>
          <a:xfrm>
            <a:off x="3572249" y="2891966"/>
            <a:ext cx="957218" cy="705828"/>
          </a:xfrm>
          <a:prstGeom prst="roundRect">
            <a:avLst>
              <a:gd fmla="val 10953"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12"/>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roles y responsabilidades</a:t>
            </a:r>
            <a:endParaRPr b="1" i="0" sz="700" u="none" cap="none" strike="noStrike">
              <a:solidFill>
                <a:srgbClr val="000000"/>
              </a:solidFill>
              <a:latin typeface="Arial"/>
              <a:ea typeface="Arial"/>
              <a:cs typeface="Arial"/>
              <a:sym typeface="Arial"/>
            </a:endParaRPr>
          </a:p>
        </p:txBody>
      </p:sp>
      <p:sp>
        <p:nvSpPr>
          <p:cNvPr id="88" name="Google Shape;88;p12"/>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Gestionar los eventos presentados</a:t>
            </a:r>
            <a:endParaRPr b="1" i="0" sz="700" u="none" cap="none" strike="noStrike">
              <a:solidFill>
                <a:srgbClr val="000000"/>
              </a:solidFill>
              <a:latin typeface="Arial"/>
              <a:ea typeface="Arial"/>
              <a:cs typeface="Arial"/>
              <a:sym typeface="Arial"/>
            </a:endParaRPr>
          </a:p>
        </p:txBody>
      </p:sp>
      <p:sp>
        <p:nvSpPr>
          <p:cNvPr id="89" name="Google Shape;89;p12"/>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Minimizar los impactos de los incidentes</a:t>
            </a:r>
            <a:endParaRPr b="1" i="0" sz="700" u="none" cap="none" strike="noStrike">
              <a:solidFill>
                <a:srgbClr val="000000"/>
              </a:solidFill>
              <a:latin typeface="Arial"/>
              <a:ea typeface="Arial"/>
              <a:cs typeface="Arial"/>
              <a:sym typeface="Arial"/>
            </a:endParaRPr>
          </a:p>
        </p:txBody>
      </p:sp>
      <p:sp>
        <p:nvSpPr>
          <p:cNvPr id="90" name="Google Shape;90;p12"/>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daños y costos</a:t>
            </a:r>
            <a:endParaRPr b="1" i="0" sz="700" u="none" cap="none" strike="noStrike">
              <a:solidFill>
                <a:srgbClr val="000000"/>
              </a:solidFill>
              <a:latin typeface="Arial"/>
              <a:ea typeface="Arial"/>
              <a:cs typeface="Arial"/>
              <a:sym typeface="Arial"/>
            </a:endParaRPr>
          </a:p>
        </p:txBody>
      </p:sp>
      <p:sp>
        <p:nvSpPr>
          <p:cNvPr id="91" name="Google Shape;91;p12"/>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Procedimientos para la entrega de reporte de incidentes</a:t>
            </a:r>
            <a:endParaRPr b="1" i="0" sz="7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3"/>
          <p:cNvSpPr txBox="1"/>
          <p:nvPr/>
        </p:nvSpPr>
        <p:spPr>
          <a:xfrm>
            <a:off x="8333092" y="1150321"/>
            <a:ext cx="3779163"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Contenido del botón: Definición de roles y responsabilidades</a:t>
            </a:r>
            <a:endParaRPr b="0" i="0" sz="1400" u="none" cap="none" strike="noStrike">
              <a:solidFill>
                <a:schemeClr val="dk1"/>
              </a:solidFill>
              <a:latin typeface="Arial"/>
              <a:ea typeface="Arial"/>
              <a:cs typeface="Arial"/>
              <a:sym typeface="Arial"/>
            </a:endParaRPr>
          </a:p>
        </p:txBody>
      </p:sp>
      <p:sp>
        <p:nvSpPr>
          <p:cNvPr id="98" name="Google Shape;98;p1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100" name="Google Shape;100;p13"/>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101" name="Google Shape;101;p13"/>
          <p:cNvSpPr/>
          <p:nvPr/>
        </p:nvSpPr>
        <p:spPr>
          <a:xfrm>
            <a:off x="0" y="2891966"/>
            <a:ext cx="957218" cy="705828"/>
          </a:xfrm>
          <a:prstGeom prst="roundRect">
            <a:avLst>
              <a:gd fmla="val 10953" name="adj"/>
            </a:avLst>
          </a:prstGeom>
          <a:solidFill>
            <a:srgbClr val="098B74"/>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3"/>
          <p:cNvSpPr/>
          <p:nvPr/>
        </p:nvSpPr>
        <p:spPr>
          <a:xfrm>
            <a:off x="649115" y="2010397"/>
            <a:ext cx="957218" cy="705828"/>
          </a:xfrm>
          <a:prstGeom prst="roundRect">
            <a:avLst>
              <a:gd fmla="val 10953"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3"/>
          <p:cNvSpPr/>
          <p:nvPr/>
        </p:nvSpPr>
        <p:spPr>
          <a:xfrm>
            <a:off x="1775834" y="1737495"/>
            <a:ext cx="957218" cy="705828"/>
          </a:xfrm>
          <a:prstGeom prst="roundRect">
            <a:avLst>
              <a:gd fmla="val 10953" name="adj"/>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3"/>
          <p:cNvSpPr/>
          <p:nvPr/>
        </p:nvSpPr>
        <p:spPr>
          <a:xfrm>
            <a:off x="3009210" y="2010396"/>
            <a:ext cx="957218" cy="705828"/>
          </a:xfrm>
          <a:prstGeom prst="roundRect">
            <a:avLst>
              <a:gd fmla="val 10953"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3"/>
          <p:cNvSpPr/>
          <p:nvPr/>
        </p:nvSpPr>
        <p:spPr>
          <a:xfrm>
            <a:off x="3572249" y="2891966"/>
            <a:ext cx="957218" cy="705828"/>
          </a:xfrm>
          <a:prstGeom prst="roundRect">
            <a:avLst>
              <a:gd fmla="val 10953"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13"/>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chemeClr val="lt1"/>
                </a:solidFill>
                <a:latin typeface="Arial"/>
                <a:ea typeface="Arial"/>
                <a:cs typeface="Arial"/>
                <a:sym typeface="Arial"/>
              </a:rPr>
              <a:t>Definición de roles y responsabilidades</a:t>
            </a:r>
            <a:endParaRPr b="1" i="0" sz="700" u="none" cap="none" strike="noStrike">
              <a:solidFill>
                <a:schemeClr val="lt1"/>
              </a:solidFill>
              <a:latin typeface="Arial"/>
              <a:ea typeface="Arial"/>
              <a:cs typeface="Arial"/>
              <a:sym typeface="Arial"/>
            </a:endParaRPr>
          </a:p>
        </p:txBody>
      </p:sp>
      <p:sp>
        <p:nvSpPr>
          <p:cNvPr id="107" name="Google Shape;107;p13"/>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Gestionar los eventos presentados</a:t>
            </a:r>
            <a:endParaRPr b="1" i="0" sz="700" u="none" cap="none" strike="noStrike">
              <a:solidFill>
                <a:srgbClr val="000000"/>
              </a:solidFill>
              <a:latin typeface="Arial"/>
              <a:ea typeface="Arial"/>
              <a:cs typeface="Arial"/>
              <a:sym typeface="Arial"/>
            </a:endParaRPr>
          </a:p>
        </p:txBody>
      </p:sp>
      <p:sp>
        <p:nvSpPr>
          <p:cNvPr id="108" name="Google Shape;108;p13"/>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Minimizar los impactos de los incidentes</a:t>
            </a:r>
            <a:endParaRPr b="1" i="0" sz="700" u="none" cap="none" strike="noStrike">
              <a:solidFill>
                <a:srgbClr val="000000"/>
              </a:solidFill>
              <a:latin typeface="Arial"/>
              <a:ea typeface="Arial"/>
              <a:cs typeface="Arial"/>
              <a:sym typeface="Arial"/>
            </a:endParaRPr>
          </a:p>
        </p:txBody>
      </p:sp>
      <p:sp>
        <p:nvSpPr>
          <p:cNvPr id="109" name="Google Shape;109;p13"/>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daños y costos</a:t>
            </a:r>
            <a:endParaRPr b="1" i="0" sz="700" u="none" cap="none" strike="noStrike">
              <a:solidFill>
                <a:srgbClr val="000000"/>
              </a:solidFill>
              <a:latin typeface="Arial"/>
              <a:ea typeface="Arial"/>
              <a:cs typeface="Arial"/>
              <a:sym typeface="Arial"/>
            </a:endParaRPr>
          </a:p>
        </p:txBody>
      </p:sp>
      <p:sp>
        <p:nvSpPr>
          <p:cNvPr id="110" name="Google Shape;110;p13"/>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Procedimientos para la entrega de reporte de incidentes</a:t>
            </a:r>
            <a:endParaRPr b="1" i="0" sz="700" u="none" cap="none" strike="noStrike">
              <a:solidFill>
                <a:srgbClr val="000000"/>
              </a:solidFill>
              <a:latin typeface="Arial"/>
              <a:ea typeface="Arial"/>
              <a:cs typeface="Arial"/>
              <a:sym typeface="Arial"/>
            </a:endParaRPr>
          </a:p>
        </p:txBody>
      </p:sp>
      <p:sp>
        <p:nvSpPr>
          <p:cNvPr id="111" name="Google Shape;111;p13"/>
          <p:cNvSpPr/>
          <p:nvPr/>
        </p:nvSpPr>
        <p:spPr>
          <a:xfrm>
            <a:off x="4840588" y="1737495"/>
            <a:ext cx="3240156" cy="3408663"/>
          </a:xfrm>
          <a:prstGeom prst="roundRect">
            <a:avLst>
              <a:gd fmla="val 3254"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3"/>
          <p:cNvSpPr/>
          <p:nvPr/>
        </p:nvSpPr>
        <p:spPr>
          <a:xfrm>
            <a:off x="5244415" y="2658421"/>
            <a:ext cx="2589315" cy="156966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200" u="none" cap="none" strike="noStrike">
                <a:solidFill>
                  <a:srgbClr val="000000"/>
                </a:solidFill>
                <a:latin typeface="Arial"/>
                <a:ea typeface="Arial"/>
                <a:cs typeface="Arial"/>
                <a:sym typeface="Arial"/>
              </a:rPr>
              <a:t>Se centra en la organización y definición de las personas responsables de realizar el proceso. Esto es importante en la medida en que cada proceso debe tener un responsable para unificar criterios y realizar seguimiento a cada proceso.</a:t>
            </a:r>
            <a:endParaRPr/>
          </a:p>
        </p:txBody>
      </p:sp>
      <p:sp>
        <p:nvSpPr>
          <p:cNvPr id="113" name="Google Shape;113;p13"/>
          <p:cNvSpPr/>
          <p:nvPr/>
        </p:nvSpPr>
        <p:spPr>
          <a:xfrm>
            <a:off x="7655442" y="1882660"/>
            <a:ext cx="340242" cy="34024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121" name="Google Shape;121;p14"/>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122" name="Google Shape;122;p14"/>
          <p:cNvSpPr/>
          <p:nvPr/>
        </p:nvSpPr>
        <p:spPr>
          <a:xfrm>
            <a:off x="649115" y="2010397"/>
            <a:ext cx="957218" cy="705828"/>
          </a:xfrm>
          <a:prstGeom prst="roundRect">
            <a:avLst>
              <a:gd fmla="val 10953" name="adj"/>
            </a:avLst>
          </a:prstGeom>
          <a:solidFill>
            <a:srgbClr val="92D050"/>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4"/>
          <p:cNvSpPr/>
          <p:nvPr/>
        </p:nvSpPr>
        <p:spPr>
          <a:xfrm>
            <a:off x="1775834" y="1737495"/>
            <a:ext cx="957218" cy="705828"/>
          </a:xfrm>
          <a:prstGeom prst="roundRect">
            <a:avLst>
              <a:gd fmla="val 10953" name="adj"/>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4"/>
          <p:cNvSpPr/>
          <p:nvPr/>
        </p:nvSpPr>
        <p:spPr>
          <a:xfrm>
            <a:off x="3009210" y="2010396"/>
            <a:ext cx="957218" cy="705828"/>
          </a:xfrm>
          <a:prstGeom prst="roundRect">
            <a:avLst>
              <a:gd fmla="val 10953"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4"/>
          <p:cNvSpPr/>
          <p:nvPr/>
        </p:nvSpPr>
        <p:spPr>
          <a:xfrm>
            <a:off x="3572249" y="2891966"/>
            <a:ext cx="957218" cy="705828"/>
          </a:xfrm>
          <a:prstGeom prst="roundRect">
            <a:avLst>
              <a:gd fmla="val 10953"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4"/>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chemeClr val="lt1"/>
                </a:solidFill>
                <a:latin typeface="Arial"/>
                <a:ea typeface="Arial"/>
                <a:cs typeface="Arial"/>
                <a:sym typeface="Arial"/>
              </a:rPr>
              <a:t>Gestionar los eventos presentados</a:t>
            </a:r>
            <a:endParaRPr b="1" i="0" sz="700" u="none" cap="none" strike="noStrike">
              <a:solidFill>
                <a:schemeClr val="lt1"/>
              </a:solidFill>
              <a:latin typeface="Arial"/>
              <a:ea typeface="Arial"/>
              <a:cs typeface="Arial"/>
              <a:sym typeface="Arial"/>
            </a:endParaRPr>
          </a:p>
        </p:txBody>
      </p:sp>
      <p:sp>
        <p:nvSpPr>
          <p:cNvPr id="127" name="Google Shape;127;p14"/>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Minimizar los impactos de los incidentes</a:t>
            </a:r>
            <a:endParaRPr b="1" i="0" sz="700" u="none" cap="none" strike="noStrike">
              <a:solidFill>
                <a:srgbClr val="000000"/>
              </a:solidFill>
              <a:latin typeface="Arial"/>
              <a:ea typeface="Arial"/>
              <a:cs typeface="Arial"/>
              <a:sym typeface="Arial"/>
            </a:endParaRPr>
          </a:p>
        </p:txBody>
      </p:sp>
      <p:sp>
        <p:nvSpPr>
          <p:cNvPr id="128" name="Google Shape;128;p14"/>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daños y costos</a:t>
            </a:r>
            <a:endParaRPr b="1" i="0" sz="700" u="none" cap="none" strike="noStrike">
              <a:solidFill>
                <a:srgbClr val="000000"/>
              </a:solidFill>
              <a:latin typeface="Arial"/>
              <a:ea typeface="Arial"/>
              <a:cs typeface="Arial"/>
              <a:sym typeface="Arial"/>
            </a:endParaRPr>
          </a:p>
        </p:txBody>
      </p:sp>
      <p:sp>
        <p:nvSpPr>
          <p:cNvPr id="129" name="Google Shape;129;p14"/>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Procedimientos para la entrega de reporte de incidentes</a:t>
            </a:r>
            <a:endParaRPr b="1" i="0" sz="700" u="none" cap="none" strike="noStrike">
              <a:solidFill>
                <a:srgbClr val="000000"/>
              </a:solidFill>
              <a:latin typeface="Arial"/>
              <a:ea typeface="Arial"/>
              <a:cs typeface="Arial"/>
              <a:sym typeface="Arial"/>
            </a:endParaRPr>
          </a:p>
        </p:txBody>
      </p:sp>
      <p:sp>
        <p:nvSpPr>
          <p:cNvPr id="130" name="Google Shape;130;p14"/>
          <p:cNvSpPr/>
          <p:nvPr/>
        </p:nvSpPr>
        <p:spPr>
          <a:xfrm>
            <a:off x="4840588" y="1737495"/>
            <a:ext cx="3240156" cy="3408663"/>
          </a:xfrm>
          <a:prstGeom prst="roundRect">
            <a:avLst>
              <a:gd fmla="val 3254"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14"/>
          <p:cNvSpPr/>
          <p:nvPr/>
        </p:nvSpPr>
        <p:spPr>
          <a:xfrm>
            <a:off x="5098530" y="2656996"/>
            <a:ext cx="2783166" cy="156966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200" u="none" cap="none" strike="noStrike">
                <a:solidFill>
                  <a:srgbClr val="000000"/>
                </a:solidFill>
                <a:latin typeface="Arial"/>
                <a:ea typeface="Arial"/>
                <a:cs typeface="Arial"/>
                <a:sym typeface="Arial"/>
              </a:rPr>
              <a:t>Este componente realiza el proceso de clasificación y detección de los diferentes eventos o incidentes presentados. Se utiliza una escala de valoración, que puede ir de bajo, medio, hasta alto. De acuerdo con esta valoración, se procede a crear las respuestas a entregar.</a:t>
            </a:r>
            <a:endParaRPr/>
          </a:p>
        </p:txBody>
      </p:sp>
      <p:sp>
        <p:nvSpPr>
          <p:cNvPr id="132" name="Google Shape;132;p14"/>
          <p:cNvSpPr/>
          <p:nvPr/>
        </p:nvSpPr>
        <p:spPr>
          <a:xfrm>
            <a:off x="7655442" y="1882660"/>
            <a:ext cx="340242" cy="34024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133" name="Google Shape;133;p14"/>
          <p:cNvSpPr/>
          <p:nvPr/>
        </p:nvSpPr>
        <p:spPr>
          <a:xfrm>
            <a:off x="0" y="2891966"/>
            <a:ext cx="957218" cy="705828"/>
          </a:xfrm>
          <a:prstGeom prst="roundRect">
            <a:avLst>
              <a:gd fmla="val 10953"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14"/>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roles y responsabilidades</a:t>
            </a:r>
            <a:endParaRPr b="1" i="0" sz="700" u="none" cap="none" strike="noStrike">
              <a:solidFill>
                <a:srgbClr val="000000"/>
              </a:solidFill>
              <a:latin typeface="Arial"/>
              <a:ea typeface="Arial"/>
              <a:cs typeface="Arial"/>
              <a:sym typeface="Arial"/>
            </a:endParaRPr>
          </a:p>
        </p:txBody>
      </p:sp>
      <p:sp>
        <p:nvSpPr>
          <p:cNvPr id="135" name="Google Shape;135;p14"/>
          <p:cNvSpPr txBox="1"/>
          <p:nvPr/>
        </p:nvSpPr>
        <p:spPr>
          <a:xfrm>
            <a:off x="8333092" y="1150321"/>
            <a:ext cx="3779163"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Contenido del botón: Gestionar los eventos presentados.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143" name="Google Shape;143;p15"/>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144" name="Google Shape;144;p15"/>
          <p:cNvSpPr/>
          <p:nvPr/>
        </p:nvSpPr>
        <p:spPr>
          <a:xfrm>
            <a:off x="1775834" y="1737495"/>
            <a:ext cx="957218" cy="705828"/>
          </a:xfrm>
          <a:prstGeom prst="roundRect">
            <a:avLst>
              <a:gd fmla="val 10953" name="adj"/>
            </a:avLst>
          </a:prstGeom>
          <a:solidFill>
            <a:schemeClr val="accent4"/>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15"/>
          <p:cNvSpPr/>
          <p:nvPr/>
        </p:nvSpPr>
        <p:spPr>
          <a:xfrm>
            <a:off x="3009210" y="2010396"/>
            <a:ext cx="957218" cy="705828"/>
          </a:xfrm>
          <a:prstGeom prst="roundRect">
            <a:avLst>
              <a:gd fmla="val 10953"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15"/>
          <p:cNvSpPr/>
          <p:nvPr/>
        </p:nvSpPr>
        <p:spPr>
          <a:xfrm>
            <a:off x="3572249" y="2891966"/>
            <a:ext cx="957218" cy="705828"/>
          </a:xfrm>
          <a:prstGeom prst="roundRect">
            <a:avLst>
              <a:gd fmla="val 10953"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5"/>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chemeClr val="lt1"/>
                </a:solidFill>
                <a:latin typeface="Arial"/>
                <a:ea typeface="Arial"/>
                <a:cs typeface="Arial"/>
                <a:sym typeface="Arial"/>
              </a:rPr>
              <a:t>Minimizar los impactos de los incidentes</a:t>
            </a:r>
            <a:endParaRPr b="1" i="0" sz="700" u="none" cap="none" strike="noStrike">
              <a:solidFill>
                <a:schemeClr val="lt1"/>
              </a:solidFill>
              <a:latin typeface="Arial"/>
              <a:ea typeface="Arial"/>
              <a:cs typeface="Arial"/>
              <a:sym typeface="Arial"/>
            </a:endParaRPr>
          </a:p>
        </p:txBody>
      </p:sp>
      <p:sp>
        <p:nvSpPr>
          <p:cNvPr id="148" name="Google Shape;148;p15"/>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daños y costos</a:t>
            </a:r>
            <a:endParaRPr b="1" i="0" sz="700" u="none" cap="none" strike="noStrike">
              <a:solidFill>
                <a:srgbClr val="000000"/>
              </a:solidFill>
              <a:latin typeface="Arial"/>
              <a:ea typeface="Arial"/>
              <a:cs typeface="Arial"/>
              <a:sym typeface="Arial"/>
            </a:endParaRPr>
          </a:p>
        </p:txBody>
      </p:sp>
      <p:sp>
        <p:nvSpPr>
          <p:cNvPr id="149" name="Google Shape;149;p15"/>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Procedimientos para la entrega de reporte de incidentes</a:t>
            </a:r>
            <a:endParaRPr b="1" i="0" sz="700" u="none" cap="none" strike="noStrike">
              <a:solidFill>
                <a:srgbClr val="000000"/>
              </a:solidFill>
              <a:latin typeface="Arial"/>
              <a:ea typeface="Arial"/>
              <a:cs typeface="Arial"/>
              <a:sym typeface="Arial"/>
            </a:endParaRPr>
          </a:p>
        </p:txBody>
      </p:sp>
      <p:sp>
        <p:nvSpPr>
          <p:cNvPr id="150" name="Google Shape;150;p15"/>
          <p:cNvSpPr/>
          <p:nvPr/>
        </p:nvSpPr>
        <p:spPr>
          <a:xfrm>
            <a:off x="4840588" y="1737495"/>
            <a:ext cx="3240156" cy="3408663"/>
          </a:xfrm>
          <a:prstGeom prst="roundRect">
            <a:avLst>
              <a:gd fmla="val 3254" name="adj"/>
            </a:avLst>
          </a:prstGeom>
          <a:solidFill>
            <a:schemeClr val="lt1"/>
          </a:solid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15"/>
          <p:cNvSpPr/>
          <p:nvPr/>
        </p:nvSpPr>
        <p:spPr>
          <a:xfrm>
            <a:off x="5138409" y="2511441"/>
            <a:ext cx="2657193" cy="212365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200" u="none" cap="none" strike="noStrike">
                <a:solidFill>
                  <a:srgbClr val="000000"/>
                </a:solidFill>
                <a:latin typeface="Arial"/>
                <a:ea typeface="Arial"/>
                <a:cs typeface="Arial"/>
                <a:sym typeface="Arial"/>
              </a:rPr>
              <a:t>Aquí se debe tener en cuenta una gran realidad y es que muchos incidentes no se pueden eliminar del todo y esto hace parte del panorama de riesgo al cual está expuesto el negocio. Por tanto,  lo que se puede hacer es minimizar el impacto que este pueda generar, y en esa medida crear un proceso de respuesta que vaya acorde con el impacto del mismo.</a:t>
            </a:r>
            <a:endParaRPr/>
          </a:p>
        </p:txBody>
      </p:sp>
      <p:sp>
        <p:nvSpPr>
          <p:cNvPr id="152" name="Google Shape;152;p15"/>
          <p:cNvSpPr/>
          <p:nvPr/>
        </p:nvSpPr>
        <p:spPr>
          <a:xfrm>
            <a:off x="7655442" y="1882660"/>
            <a:ext cx="340242" cy="34024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153" name="Google Shape;153;p15"/>
          <p:cNvSpPr/>
          <p:nvPr/>
        </p:nvSpPr>
        <p:spPr>
          <a:xfrm>
            <a:off x="0" y="2891966"/>
            <a:ext cx="957218" cy="705828"/>
          </a:xfrm>
          <a:prstGeom prst="roundRect">
            <a:avLst>
              <a:gd fmla="val 10953"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4" name="Google Shape;154;p15"/>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roles y responsabilidades</a:t>
            </a:r>
            <a:endParaRPr b="1" i="0" sz="700" u="none" cap="none" strike="noStrike">
              <a:solidFill>
                <a:srgbClr val="000000"/>
              </a:solidFill>
              <a:latin typeface="Arial"/>
              <a:ea typeface="Arial"/>
              <a:cs typeface="Arial"/>
              <a:sym typeface="Arial"/>
            </a:endParaRPr>
          </a:p>
        </p:txBody>
      </p:sp>
      <p:sp>
        <p:nvSpPr>
          <p:cNvPr id="155" name="Google Shape;155;p15"/>
          <p:cNvSpPr/>
          <p:nvPr/>
        </p:nvSpPr>
        <p:spPr>
          <a:xfrm>
            <a:off x="649115" y="2010397"/>
            <a:ext cx="957218" cy="705828"/>
          </a:xfrm>
          <a:prstGeom prst="roundRect">
            <a:avLst>
              <a:gd fmla="val 10953"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15"/>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Gestionar los eventos presentados</a:t>
            </a:r>
            <a:endParaRPr b="1" i="0" sz="700" u="none" cap="none" strike="noStrike">
              <a:solidFill>
                <a:srgbClr val="000000"/>
              </a:solidFill>
              <a:latin typeface="Arial"/>
              <a:ea typeface="Arial"/>
              <a:cs typeface="Arial"/>
              <a:sym typeface="Arial"/>
            </a:endParaRPr>
          </a:p>
        </p:txBody>
      </p:sp>
      <p:sp>
        <p:nvSpPr>
          <p:cNvPr id="157" name="Google Shape;157;p15"/>
          <p:cNvSpPr txBox="1"/>
          <p:nvPr/>
        </p:nvSpPr>
        <p:spPr>
          <a:xfrm>
            <a:off x="8333092" y="1150321"/>
            <a:ext cx="3779163"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Contenido del botón: Minimizar los impactos de los incidentes.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4" name="Google Shape;164;p16"/>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165" name="Google Shape;165;p16"/>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166" name="Google Shape;166;p16"/>
          <p:cNvSpPr/>
          <p:nvPr/>
        </p:nvSpPr>
        <p:spPr>
          <a:xfrm>
            <a:off x="3009210" y="2010396"/>
            <a:ext cx="957218" cy="705828"/>
          </a:xfrm>
          <a:prstGeom prst="roundRect">
            <a:avLst>
              <a:gd fmla="val 10953" name="adj"/>
            </a:avLst>
          </a:prstGeom>
          <a:solidFill>
            <a:schemeClr val="accent2"/>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16"/>
          <p:cNvSpPr/>
          <p:nvPr/>
        </p:nvSpPr>
        <p:spPr>
          <a:xfrm>
            <a:off x="3572249" y="2891966"/>
            <a:ext cx="957218" cy="705828"/>
          </a:xfrm>
          <a:prstGeom prst="roundRect">
            <a:avLst>
              <a:gd fmla="val 10953"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16"/>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chemeClr val="lt1"/>
                </a:solidFill>
                <a:latin typeface="Arial"/>
                <a:ea typeface="Arial"/>
                <a:cs typeface="Arial"/>
                <a:sym typeface="Arial"/>
              </a:rPr>
              <a:t>Definición de daños y costos</a:t>
            </a:r>
            <a:endParaRPr b="1" i="0" sz="700" u="none" cap="none" strike="noStrike">
              <a:solidFill>
                <a:schemeClr val="lt1"/>
              </a:solidFill>
              <a:latin typeface="Arial"/>
              <a:ea typeface="Arial"/>
              <a:cs typeface="Arial"/>
              <a:sym typeface="Arial"/>
            </a:endParaRPr>
          </a:p>
        </p:txBody>
      </p:sp>
      <p:sp>
        <p:nvSpPr>
          <p:cNvPr id="169" name="Google Shape;169;p16"/>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Procedimientos para la entrega de reporte de incidentes</a:t>
            </a:r>
            <a:endParaRPr b="1" i="0" sz="700" u="none" cap="none" strike="noStrike">
              <a:solidFill>
                <a:srgbClr val="000000"/>
              </a:solidFill>
              <a:latin typeface="Arial"/>
              <a:ea typeface="Arial"/>
              <a:cs typeface="Arial"/>
              <a:sym typeface="Arial"/>
            </a:endParaRPr>
          </a:p>
        </p:txBody>
      </p:sp>
      <p:sp>
        <p:nvSpPr>
          <p:cNvPr id="170" name="Google Shape;170;p16"/>
          <p:cNvSpPr/>
          <p:nvPr/>
        </p:nvSpPr>
        <p:spPr>
          <a:xfrm>
            <a:off x="4644149" y="1656823"/>
            <a:ext cx="3434606" cy="3659456"/>
          </a:xfrm>
          <a:prstGeom prst="roundRect">
            <a:avLst>
              <a:gd fmla="val 3254" name="adj"/>
            </a:avLst>
          </a:prstGeom>
          <a:solidFill>
            <a:schemeClr val="lt1"/>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16"/>
          <p:cNvSpPr/>
          <p:nvPr/>
        </p:nvSpPr>
        <p:spPr>
          <a:xfrm>
            <a:off x="4753319" y="1997065"/>
            <a:ext cx="3216265" cy="316240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En este punto, es importante tener en cuenta que el daño y el costo están estrechamente relacionados. De acuerdo con el nivel de impacto que tenga el incidente, se debe calcular cuál es el costo que esto podría generarle a la organización, aunque esto se puede definir en el plan de recuperación de desastres.</a:t>
            </a:r>
            <a:endParaRPr/>
          </a:p>
          <a:p>
            <a:pPr indent="0" lvl="0" marL="0" marR="0" rtl="0" algn="just">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ES" sz="1050" u="none" cap="none" strike="noStrike">
                <a:solidFill>
                  <a:srgbClr val="000000"/>
                </a:solidFill>
                <a:latin typeface="Arial"/>
                <a:ea typeface="Arial"/>
                <a:cs typeface="Arial"/>
                <a:sym typeface="Arial"/>
              </a:rPr>
              <a:t>Hay que establecer cuál será el mecanismo que se debe utilizar para realizar un estudio de costos de acuerdo con información real y no con información desactualizada; es decir, no solo importa el costo monetario del componente, sino también el tiempo que se tomará volver a recuperar el sistema o ponerlo en marcha. Este tiempo se mide en costo, ya que en ocasiones cuesta trabajo adicional, contratación de mano de obra o la adquisición de nuevos componentes para reemplazar lo que sufrió daño.</a:t>
            </a:r>
            <a:endParaRPr/>
          </a:p>
        </p:txBody>
      </p:sp>
      <p:sp>
        <p:nvSpPr>
          <p:cNvPr id="172" name="Google Shape;172;p16"/>
          <p:cNvSpPr/>
          <p:nvPr/>
        </p:nvSpPr>
        <p:spPr>
          <a:xfrm>
            <a:off x="7747156" y="1599272"/>
            <a:ext cx="340242" cy="34024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173" name="Google Shape;173;p16"/>
          <p:cNvSpPr/>
          <p:nvPr/>
        </p:nvSpPr>
        <p:spPr>
          <a:xfrm>
            <a:off x="0" y="2891966"/>
            <a:ext cx="957218" cy="705828"/>
          </a:xfrm>
          <a:prstGeom prst="roundRect">
            <a:avLst>
              <a:gd fmla="val 10953"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16"/>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roles y responsabilidades</a:t>
            </a:r>
            <a:endParaRPr b="1" i="0" sz="700" u="none" cap="none" strike="noStrike">
              <a:solidFill>
                <a:srgbClr val="000000"/>
              </a:solidFill>
              <a:latin typeface="Arial"/>
              <a:ea typeface="Arial"/>
              <a:cs typeface="Arial"/>
              <a:sym typeface="Arial"/>
            </a:endParaRPr>
          </a:p>
        </p:txBody>
      </p:sp>
      <p:sp>
        <p:nvSpPr>
          <p:cNvPr id="175" name="Google Shape;175;p16"/>
          <p:cNvSpPr/>
          <p:nvPr/>
        </p:nvSpPr>
        <p:spPr>
          <a:xfrm>
            <a:off x="649115" y="2010397"/>
            <a:ext cx="957218" cy="705828"/>
          </a:xfrm>
          <a:prstGeom prst="roundRect">
            <a:avLst>
              <a:gd fmla="val 10953"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6" name="Google Shape;176;p16"/>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Gestionar los eventos presentados</a:t>
            </a:r>
            <a:endParaRPr b="1" i="0" sz="700" u="none" cap="none" strike="noStrike">
              <a:solidFill>
                <a:srgbClr val="000000"/>
              </a:solidFill>
              <a:latin typeface="Arial"/>
              <a:ea typeface="Arial"/>
              <a:cs typeface="Arial"/>
              <a:sym typeface="Arial"/>
            </a:endParaRPr>
          </a:p>
        </p:txBody>
      </p:sp>
      <p:sp>
        <p:nvSpPr>
          <p:cNvPr id="177" name="Google Shape;177;p16"/>
          <p:cNvSpPr/>
          <p:nvPr/>
        </p:nvSpPr>
        <p:spPr>
          <a:xfrm>
            <a:off x="1775834" y="1737495"/>
            <a:ext cx="957218" cy="705828"/>
          </a:xfrm>
          <a:prstGeom prst="roundRect">
            <a:avLst>
              <a:gd fmla="val 10953" name="adj"/>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16"/>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Minimizar los impactos de los incidentes</a:t>
            </a:r>
            <a:endParaRPr b="1" i="0" sz="700" u="none" cap="none" strike="noStrike">
              <a:solidFill>
                <a:srgbClr val="000000"/>
              </a:solidFill>
              <a:latin typeface="Arial"/>
              <a:ea typeface="Arial"/>
              <a:cs typeface="Arial"/>
              <a:sym typeface="Arial"/>
            </a:endParaRPr>
          </a:p>
        </p:txBody>
      </p:sp>
      <p:sp>
        <p:nvSpPr>
          <p:cNvPr id="179" name="Google Shape;179;p16"/>
          <p:cNvSpPr txBox="1"/>
          <p:nvPr/>
        </p:nvSpPr>
        <p:spPr>
          <a:xfrm>
            <a:off x="8333092" y="1150321"/>
            <a:ext cx="3779163"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Contenido del botón: Definición de daños y costos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1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https://www.freepik.es/vector-gratis/plantilla-grafico-proceso-cinco-puntos-presentacion_3033559.htm#page=3&amp;query=infograf%C3%ADa%20cinco&amp;position=34&amp;from_view=search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Plantilla de gráfico de proceso de cinco puntos para la presentación vector gratuito" id="187" name="Google Shape;187;p17"/>
          <p:cNvPicPr preferRelativeResize="0"/>
          <p:nvPr/>
        </p:nvPicPr>
        <p:blipFill rotWithShape="1">
          <a:blip r:embed="rId3">
            <a:alphaModFix/>
          </a:blip>
          <a:srcRect b="15002" l="5920" r="31195" t="15030"/>
          <a:stretch/>
        </p:blipFill>
        <p:spPr>
          <a:xfrm>
            <a:off x="159487" y="1599272"/>
            <a:ext cx="4210493" cy="3659456"/>
          </a:xfrm>
          <a:prstGeom prst="rect">
            <a:avLst/>
          </a:prstGeom>
          <a:noFill/>
          <a:ln>
            <a:noFill/>
          </a:ln>
        </p:spPr>
      </p:pic>
      <p:sp>
        <p:nvSpPr>
          <p:cNvPr id="188" name="Google Shape;188;p17"/>
          <p:cNvSpPr/>
          <p:nvPr/>
        </p:nvSpPr>
        <p:spPr>
          <a:xfrm>
            <a:off x="3572249" y="2891966"/>
            <a:ext cx="957218" cy="705828"/>
          </a:xfrm>
          <a:prstGeom prst="roundRect">
            <a:avLst>
              <a:gd fmla="val 10953" name="adj"/>
            </a:avLst>
          </a:prstGeom>
          <a:solidFill>
            <a:srgbClr val="C0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17"/>
          <p:cNvSpPr/>
          <p:nvPr/>
        </p:nvSpPr>
        <p:spPr>
          <a:xfrm>
            <a:off x="3598454" y="2991572"/>
            <a:ext cx="904807" cy="523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chemeClr val="lt1"/>
                </a:solidFill>
                <a:latin typeface="Arial"/>
                <a:ea typeface="Arial"/>
                <a:cs typeface="Arial"/>
                <a:sym typeface="Arial"/>
              </a:rPr>
              <a:t>Procedimientos para la entrega de reporte de incidentes</a:t>
            </a:r>
            <a:endParaRPr b="1" i="0" sz="700" u="none" cap="none" strike="noStrike">
              <a:solidFill>
                <a:schemeClr val="lt1"/>
              </a:solidFill>
              <a:latin typeface="Arial"/>
              <a:ea typeface="Arial"/>
              <a:cs typeface="Arial"/>
              <a:sym typeface="Arial"/>
            </a:endParaRPr>
          </a:p>
        </p:txBody>
      </p:sp>
      <p:sp>
        <p:nvSpPr>
          <p:cNvPr id="190" name="Google Shape;190;p17"/>
          <p:cNvSpPr/>
          <p:nvPr/>
        </p:nvSpPr>
        <p:spPr>
          <a:xfrm>
            <a:off x="4840588" y="1737495"/>
            <a:ext cx="3240156" cy="3408663"/>
          </a:xfrm>
          <a:prstGeom prst="roundRect">
            <a:avLst>
              <a:gd fmla="val 3254"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17"/>
          <p:cNvSpPr/>
          <p:nvPr/>
        </p:nvSpPr>
        <p:spPr>
          <a:xfrm>
            <a:off x="5000075" y="2223919"/>
            <a:ext cx="2995609" cy="280076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En este componente, se debe realizar un paso a paso, es decir, una especie de manual en el cual se especifique cómo se debe realizar el reporte.  En este proceso, se definen los formatos, información solicitada, tales como nombre de quien presenta el reporte, la información del incidente, fecha de reporte del incidente, nivel de gravedad del incidente, para escalar el proceso de acuerdo con la urgencia, y el tratamiento que se le debe realizar al mismo. </a:t>
            </a:r>
            <a:endParaRPr/>
          </a:p>
          <a:p>
            <a:pPr indent="0" lvl="0" marL="0" marR="0" rtl="0" algn="just">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ES" sz="1100" u="none" cap="none" strike="noStrike">
                <a:solidFill>
                  <a:srgbClr val="000000"/>
                </a:solidFill>
                <a:latin typeface="Arial"/>
                <a:ea typeface="Arial"/>
                <a:cs typeface="Arial"/>
                <a:sym typeface="Arial"/>
              </a:rPr>
              <a:t>En muchas ocasiones, esta información permite realizar un tratamiento al incidente de una manera oportuna y disminuir su impacto, o resolverlo con anticipación.</a:t>
            </a:r>
            <a:endParaRPr/>
          </a:p>
        </p:txBody>
      </p:sp>
      <p:sp>
        <p:nvSpPr>
          <p:cNvPr id="192" name="Google Shape;192;p17"/>
          <p:cNvSpPr/>
          <p:nvPr/>
        </p:nvSpPr>
        <p:spPr>
          <a:xfrm>
            <a:off x="7655442" y="1882660"/>
            <a:ext cx="340242" cy="340242"/>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X</a:t>
            </a:r>
            <a:endParaRPr/>
          </a:p>
        </p:txBody>
      </p:sp>
      <p:sp>
        <p:nvSpPr>
          <p:cNvPr id="193" name="Google Shape;193;p17"/>
          <p:cNvSpPr/>
          <p:nvPr/>
        </p:nvSpPr>
        <p:spPr>
          <a:xfrm>
            <a:off x="0" y="2891966"/>
            <a:ext cx="957218" cy="705828"/>
          </a:xfrm>
          <a:prstGeom prst="roundRect">
            <a:avLst>
              <a:gd fmla="val 10953" name="adj"/>
            </a:avLst>
          </a:prstGeom>
          <a:solidFill>
            <a:schemeClr val="lt1"/>
          </a:solidFill>
          <a:ln cap="flat" cmpd="sng" w="25400">
            <a:solidFill>
              <a:srgbClr val="098B7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17"/>
          <p:cNvSpPr/>
          <p:nvPr/>
        </p:nvSpPr>
        <p:spPr>
          <a:xfrm>
            <a:off x="-42387" y="3085026"/>
            <a:ext cx="1041991"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roles y responsabilidades</a:t>
            </a:r>
            <a:endParaRPr b="1" i="0" sz="700" u="none" cap="none" strike="noStrike">
              <a:solidFill>
                <a:srgbClr val="000000"/>
              </a:solidFill>
              <a:latin typeface="Arial"/>
              <a:ea typeface="Arial"/>
              <a:cs typeface="Arial"/>
              <a:sym typeface="Arial"/>
            </a:endParaRPr>
          </a:p>
        </p:txBody>
      </p:sp>
      <p:sp>
        <p:nvSpPr>
          <p:cNvPr id="195" name="Google Shape;195;p17"/>
          <p:cNvSpPr/>
          <p:nvPr/>
        </p:nvSpPr>
        <p:spPr>
          <a:xfrm>
            <a:off x="649115" y="2010397"/>
            <a:ext cx="957218" cy="705828"/>
          </a:xfrm>
          <a:prstGeom prst="roundRect">
            <a:avLst>
              <a:gd fmla="val 10953" name="adj"/>
            </a:avLst>
          </a:prstGeom>
          <a:solidFill>
            <a:schemeClr val="lt1"/>
          </a:solidFill>
          <a:ln cap="flat" cmpd="sng" w="25400">
            <a:solidFill>
              <a:srgbClr val="92D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17"/>
          <p:cNvSpPr/>
          <p:nvPr/>
        </p:nvSpPr>
        <p:spPr>
          <a:xfrm>
            <a:off x="732277" y="2142308"/>
            <a:ext cx="790894"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Gestionar los eventos presentados</a:t>
            </a:r>
            <a:endParaRPr b="1" i="0" sz="700" u="none" cap="none" strike="noStrike">
              <a:solidFill>
                <a:srgbClr val="000000"/>
              </a:solidFill>
              <a:latin typeface="Arial"/>
              <a:ea typeface="Arial"/>
              <a:cs typeface="Arial"/>
              <a:sym typeface="Arial"/>
            </a:endParaRPr>
          </a:p>
        </p:txBody>
      </p:sp>
      <p:sp>
        <p:nvSpPr>
          <p:cNvPr id="197" name="Google Shape;197;p17"/>
          <p:cNvSpPr/>
          <p:nvPr/>
        </p:nvSpPr>
        <p:spPr>
          <a:xfrm>
            <a:off x="1775834" y="1737495"/>
            <a:ext cx="957218" cy="705828"/>
          </a:xfrm>
          <a:prstGeom prst="roundRect">
            <a:avLst>
              <a:gd fmla="val 10953" name="adj"/>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17"/>
          <p:cNvSpPr/>
          <p:nvPr/>
        </p:nvSpPr>
        <p:spPr>
          <a:xfrm>
            <a:off x="1841628" y="1882660"/>
            <a:ext cx="846210" cy="4154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Minimizar los impactos de los incidentes</a:t>
            </a:r>
            <a:endParaRPr b="1" i="0" sz="700" u="none" cap="none" strike="noStrike">
              <a:solidFill>
                <a:srgbClr val="000000"/>
              </a:solidFill>
              <a:latin typeface="Arial"/>
              <a:ea typeface="Arial"/>
              <a:cs typeface="Arial"/>
              <a:sym typeface="Arial"/>
            </a:endParaRPr>
          </a:p>
        </p:txBody>
      </p:sp>
      <p:sp>
        <p:nvSpPr>
          <p:cNvPr id="199" name="Google Shape;199;p17"/>
          <p:cNvSpPr/>
          <p:nvPr/>
        </p:nvSpPr>
        <p:spPr>
          <a:xfrm>
            <a:off x="3009210" y="2010396"/>
            <a:ext cx="957218" cy="705828"/>
          </a:xfrm>
          <a:prstGeom prst="roundRect">
            <a:avLst>
              <a:gd fmla="val 10953"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0" name="Google Shape;200;p17"/>
          <p:cNvSpPr/>
          <p:nvPr/>
        </p:nvSpPr>
        <p:spPr>
          <a:xfrm>
            <a:off x="3018904" y="2209421"/>
            <a:ext cx="95721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s-ES" sz="700" u="none" cap="none" strike="noStrike">
                <a:solidFill>
                  <a:srgbClr val="000000"/>
                </a:solidFill>
                <a:latin typeface="Arial"/>
                <a:ea typeface="Arial"/>
                <a:cs typeface="Arial"/>
                <a:sym typeface="Arial"/>
              </a:rPr>
              <a:t>Definición de daños y costos</a:t>
            </a:r>
            <a:endParaRPr b="1" i="0" sz="700" u="none" cap="none" strike="noStrike">
              <a:solidFill>
                <a:srgbClr val="000000"/>
              </a:solidFill>
              <a:latin typeface="Arial"/>
              <a:ea typeface="Arial"/>
              <a:cs typeface="Arial"/>
              <a:sym typeface="Arial"/>
            </a:endParaRPr>
          </a:p>
        </p:txBody>
      </p:sp>
      <p:sp>
        <p:nvSpPr>
          <p:cNvPr id="201" name="Google Shape;201;p17"/>
          <p:cNvSpPr txBox="1"/>
          <p:nvPr/>
        </p:nvSpPr>
        <p:spPr>
          <a:xfrm>
            <a:off x="8333092" y="1150321"/>
            <a:ext cx="3779163"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Contenido del botón: Procedimientos para la entrega de reporte de incidentes.</a:t>
            </a:r>
            <a:endParaRPr b="0"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