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0" name="Google Shape;7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5" name="Google Shape;7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27" name="Google Shape;27;p4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29" name="Google Shape;29;p4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8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2301833" y="2823358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CF04_3_infografía_gestión de incidentes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2"/>
          <p:cNvSpPr txBox="1"/>
          <p:nvPr/>
        </p:nvSpPr>
        <p:spPr>
          <a:xfrm>
            <a:off x="8253351" y="1257300"/>
            <a:ext cx="3736592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Favor rehacer gráfico propuesto por el experto.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2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" name="Google Shape;81;p12"/>
          <p:cNvGrpSpPr/>
          <p:nvPr/>
        </p:nvGrpSpPr>
        <p:grpSpPr>
          <a:xfrm>
            <a:off x="675817" y="2506903"/>
            <a:ext cx="7080025" cy="765408"/>
            <a:chOff x="3287" y="1688983"/>
            <a:chExt cx="7080025" cy="765408"/>
          </a:xfrm>
        </p:grpSpPr>
        <p:sp>
          <p:nvSpPr>
            <p:cNvPr id="82" name="Google Shape;82;p12"/>
            <p:cNvSpPr/>
            <p:nvPr/>
          </p:nvSpPr>
          <p:spPr>
            <a:xfrm>
              <a:off x="3287" y="1688983"/>
              <a:ext cx="1913520" cy="765408"/>
            </a:xfrm>
            <a:prstGeom prst="chevron">
              <a:avLst>
                <a:gd fmla="val 50000" name="adj"/>
              </a:avLst>
            </a:prstGeom>
            <a:solidFill>
              <a:schemeClr val="accent4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2"/>
            <p:cNvSpPr txBox="1"/>
            <p:nvPr/>
          </p:nvSpPr>
          <p:spPr>
            <a:xfrm>
              <a:off x="385991" y="1688983"/>
              <a:ext cx="1148112" cy="7654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650" lIns="44000" spcFirstLastPara="1" rIns="14650" wrap="square" tIns="14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s-ES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Preparación</a:t>
              </a:r>
              <a:endParaRPr/>
            </a:p>
          </p:txBody>
        </p:sp>
        <p:sp>
          <p:nvSpPr>
            <p:cNvPr id="84" name="Google Shape;84;p12"/>
            <p:cNvSpPr/>
            <p:nvPr/>
          </p:nvSpPr>
          <p:spPr>
            <a:xfrm>
              <a:off x="1725455" y="1688983"/>
              <a:ext cx="1913520" cy="765408"/>
            </a:xfrm>
            <a:prstGeom prst="chevron">
              <a:avLst>
                <a:gd fmla="val 50000" name="adj"/>
              </a:avLst>
            </a:prstGeom>
            <a:solidFill>
              <a:srgbClr val="51EB1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2"/>
            <p:cNvSpPr txBox="1"/>
            <p:nvPr/>
          </p:nvSpPr>
          <p:spPr>
            <a:xfrm>
              <a:off x="2108159" y="1688983"/>
              <a:ext cx="1148112" cy="7654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650" lIns="44000" spcFirstLastPara="1" rIns="14650" wrap="square" tIns="14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s-ES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Detección del incidente</a:t>
              </a:r>
              <a:endParaRPr/>
            </a:p>
          </p:txBody>
        </p:sp>
        <p:sp>
          <p:nvSpPr>
            <p:cNvPr id="86" name="Google Shape;86;p12"/>
            <p:cNvSpPr/>
            <p:nvPr/>
          </p:nvSpPr>
          <p:spPr>
            <a:xfrm>
              <a:off x="3447623" y="1688983"/>
              <a:ext cx="1913520" cy="765408"/>
            </a:xfrm>
            <a:prstGeom prst="chevron">
              <a:avLst>
                <a:gd fmla="val 50000" name="adj"/>
              </a:avLst>
            </a:prstGeom>
            <a:solidFill>
              <a:srgbClr val="2CD79F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2"/>
            <p:cNvSpPr txBox="1"/>
            <p:nvPr/>
          </p:nvSpPr>
          <p:spPr>
            <a:xfrm>
              <a:off x="3830327" y="1688983"/>
              <a:ext cx="1148112" cy="7654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650" lIns="44000" spcFirstLastPara="1" rIns="14650" wrap="square" tIns="14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s-ES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Plan de contingencia, recuperación o eliminación del incidente</a:t>
              </a:r>
              <a:endParaRPr/>
            </a:p>
          </p:txBody>
        </p:sp>
        <p:sp>
          <p:nvSpPr>
            <p:cNvPr id="88" name="Google Shape;88;p12"/>
            <p:cNvSpPr/>
            <p:nvPr/>
          </p:nvSpPr>
          <p:spPr>
            <a:xfrm>
              <a:off x="5169792" y="1688983"/>
              <a:ext cx="1913520" cy="765408"/>
            </a:xfrm>
            <a:prstGeom prst="chevron">
              <a:avLst>
                <a:gd fmla="val 50000" name="adj"/>
              </a:avLst>
            </a:prstGeom>
            <a:solidFill>
              <a:srgbClr val="4371C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2"/>
            <p:cNvSpPr txBox="1"/>
            <p:nvPr/>
          </p:nvSpPr>
          <p:spPr>
            <a:xfrm>
              <a:off x="5552496" y="1688983"/>
              <a:ext cx="1148112" cy="7654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650" lIns="44000" spcFirstLastPara="1" rIns="14650" wrap="square" tIns="14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s-ES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Procesos a realizar luego de pasar el incidente</a:t>
              </a:r>
              <a:endParaRPr/>
            </a:p>
          </p:txBody>
        </p:sp>
      </p:grpSp>
      <p:pic>
        <p:nvPicPr>
          <p:cNvPr id="90" name="Google Shape;90;p12"/>
          <p:cNvPicPr preferRelativeResize="0"/>
          <p:nvPr/>
        </p:nvPicPr>
        <p:blipFill rotWithShape="1">
          <a:blip r:embed="rId3">
            <a:alphaModFix/>
          </a:blip>
          <a:srcRect b="17606" l="18571" r="26706" t="66083"/>
          <a:stretch/>
        </p:blipFill>
        <p:spPr>
          <a:xfrm>
            <a:off x="970558" y="3295436"/>
            <a:ext cx="6657242" cy="124574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2"/>
          <p:cNvSpPr/>
          <p:nvPr/>
        </p:nvSpPr>
        <p:spPr>
          <a:xfrm>
            <a:off x="3041151" y="4242677"/>
            <a:ext cx="2363056" cy="195759"/>
          </a:xfrm>
          <a:prstGeom prst="rect">
            <a:avLst/>
          </a:prstGeom>
          <a:solidFill>
            <a:srgbClr val="FFC0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2"/>
          <p:cNvSpPr txBox="1"/>
          <p:nvPr/>
        </p:nvSpPr>
        <p:spPr>
          <a:xfrm>
            <a:off x="3289395" y="4186667"/>
            <a:ext cx="24128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222A35"/>
                </a:solidFill>
                <a:latin typeface="Arial"/>
                <a:ea typeface="Arial"/>
                <a:cs typeface="Arial"/>
                <a:sym typeface="Arial"/>
              </a:rPr>
              <a:t>Proceso de mejora continua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