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0" name="Google Shape;1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800" u="none" cap="none" strike="noStrike">
                <a:solidFill>
                  <a:schemeClr val="lt1"/>
                </a:solidFill>
                <a:latin typeface="Arial"/>
                <a:ea typeface="Arial"/>
                <a:cs typeface="Arial"/>
                <a:sym typeface="Arial"/>
              </a:rPr>
              <a:t>CF04_4_acordeon_escala de certificaciones</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Favor adecuar contenido en la referencia: Acordión A tipo A. En total son dos pestañas.</a:t>
            </a:r>
            <a:endParaRPr b="0" i="0" sz="1400" u="none" cap="none" strike="noStrike">
              <a:solidFill>
                <a:schemeClr val="dk1"/>
              </a:solidFill>
              <a:latin typeface="Arial"/>
              <a:ea typeface="Arial"/>
              <a:cs typeface="Arial"/>
              <a:sym typeface="Arial"/>
            </a:endParaRPr>
          </a:p>
        </p:txBody>
      </p:sp>
      <p:sp>
        <p:nvSpPr>
          <p:cNvPr id="79" name="Google Shape;79;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2"/>
          <p:cNvSpPr/>
          <p:nvPr/>
        </p:nvSpPr>
        <p:spPr>
          <a:xfrm>
            <a:off x="482886" y="2410941"/>
            <a:ext cx="7459038" cy="708916"/>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2"/>
          <p:cNvSpPr/>
          <p:nvPr/>
        </p:nvSpPr>
        <p:spPr>
          <a:xfrm>
            <a:off x="482886" y="3272258"/>
            <a:ext cx="7459038" cy="708916"/>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 name="Google Shape;83;p12"/>
          <p:cNvSpPr/>
          <p:nvPr/>
        </p:nvSpPr>
        <p:spPr>
          <a:xfrm>
            <a:off x="645124" y="2605900"/>
            <a:ext cx="2929007" cy="335156"/>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i="0" lang="es-CO" sz="1500" u="none" cap="none" strike="noStrike">
                <a:solidFill>
                  <a:srgbClr val="000000"/>
                </a:solidFill>
                <a:latin typeface="Arial"/>
                <a:ea typeface="Arial"/>
                <a:cs typeface="Arial"/>
                <a:sym typeface="Arial"/>
              </a:rPr>
              <a:t>Certificaciones de nivel inicial</a:t>
            </a:r>
            <a:endParaRPr b="0" i="0" sz="1500" u="none" cap="none" strike="noStrike">
              <a:solidFill>
                <a:srgbClr val="000000"/>
              </a:solidFill>
              <a:latin typeface="Arial"/>
              <a:ea typeface="Arial"/>
              <a:cs typeface="Arial"/>
              <a:sym typeface="Arial"/>
            </a:endParaRPr>
          </a:p>
        </p:txBody>
      </p:sp>
      <p:sp>
        <p:nvSpPr>
          <p:cNvPr id="84" name="Google Shape;84;p12"/>
          <p:cNvSpPr/>
          <p:nvPr/>
        </p:nvSpPr>
        <p:spPr>
          <a:xfrm>
            <a:off x="631042" y="3429000"/>
            <a:ext cx="5464958" cy="335156"/>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i="0" lang="es-CO" sz="1500" u="none" cap="none" strike="noStrike">
                <a:solidFill>
                  <a:srgbClr val="000000"/>
                </a:solidFill>
                <a:latin typeface="Arial"/>
                <a:ea typeface="Arial"/>
                <a:cs typeface="Arial"/>
                <a:sym typeface="Arial"/>
              </a:rPr>
              <a:t>Certificaciones orientadas a profesionales especializados</a:t>
            </a:r>
            <a:endParaRPr b="0" i="0" sz="15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3"/>
          <p:cNvSpPr txBox="1"/>
          <p:nvPr/>
        </p:nvSpPr>
        <p:spPr>
          <a:xfrm>
            <a:off x="8400612" y="999240"/>
            <a:ext cx="3644124"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Contenido de la primera pestaña: Certificaciones de nivel inicial</a:t>
            </a:r>
            <a:endParaRPr b="0" i="0" sz="1400" u="none" cap="none" strike="noStrike">
              <a:solidFill>
                <a:schemeClr val="dk1"/>
              </a:solidFill>
              <a:latin typeface="Arial"/>
              <a:ea typeface="Arial"/>
              <a:cs typeface="Arial"/>
              <a:sym typeface="Arial"/>
            </a:endParaRPr>
          </a:p>
        </p:txBody>
      </p:sp>
      <p:sp>
        <p:nvSpPr>
          <p:cNvPr id="91" name="Google Shape;91;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3"/>
          <p:cNvSpPr/>
          <p:nvPr/>
        </p:nvSpPr>
        <p:spPr>
          <a:xfrm>
            <a:off x="400693" y="469124"/>
            <a:ext cx="7459038" cy="4764237"/>
          </a:xfrm>
          <a:prstGeom prst="roundRect">
            <a:avLst>
              <a:gd fmla="val 2865" name="adj"/>
            </a:avLst>
          </a:prstGeom>
          <a:solidFill>
            <a:srgbClr val="E6EDF6">
              <a:alpha val="62745"/>
            </a:srgbClr>
          </a:solidFill>
          <a:ln cap="flat" cmpd="sng" w="25400">
            <a:solidFill>
              <a:srgbClr val="D5DBE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3"/>
          <p:cNvSpPr/>
          <p:nvPr/>
        </p:nvSpPr>
        <p:spPr>
          <a:xfrm>
            <a:off x="482886" y="5450380"/>
            <a:ext cx="7459038" cy="708916"/>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13"/>
          <p:cNvSpPr/>
          <p:nvPr/>
        </p:nvSpPr>
        <p:spPr>
          <a:xfrm>
            <a:off x="562931" y="664084"/>
            <a:ext cx="2929007" cy="335156"/>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i="0" lang="es-CO" sz="1500" u="none" cap="none" strike="noStrike">
                <a:solidFill>
                  <a:srgbClr val="000000"/>
                </a:solidFill>
                <a:latin typeface="Arial"/>
                <a:ea typeface="Arial"/>
                <a:cs typeface="Arial"/>
                <a:sym typeface="Arial"/>
              </a:rPr>
              <a:t>Certificaciones de nivel inicial</a:t>
            </a:r>
            <a:endParaRPr b="0" i="0" sz="1500" u="none" cap="none" strike="noStrike">
              <a:solidFill>
                <a:srgbClr val="000000"/>
              </a:solidFill>
              <a:latin typeface="Arial"/>
              <a:ea typeface="Arial"/>
              <a:cs typeface="Arial"/>
              <a:sym typeface="Arial"/>
            </a:endParaRPr>
          </a:p>
        </p:txBody>
      </p:sp>
      <p:sp>
        <p:nvSpPr>
          <p:cNvPr id="96" name="Google Shape;96;p13"/>
          <p:cNvSpPr/>
          <p:nvPr/>
        </p:nvSpPr>
        <p:spPr>
          <a:xfrm>
            <a:off x="631042" y="5607122"/>
            <a:ext cx="5464958" cy="335156"/>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i="0" lang="es-CO" sz="1500" u="none" cap="none" strike="noStrike">
                <a:solidFill>
                  <a:srgbClr val="000000"/>
                </a:solidFill>
                <a:latin typeface="Arial"/>
                <a:ea typeface="Arial"/>
                <a:cs typeface="Arial"/>
                <a:sym typeface="Arial"/>
              </a:rPr>
              <a:t>Certificaciones orientadas a profesionales especializados</a:t>
            </a:r>
            <a:endParaRPr b="0" i="0" sz="1500" u="none" cap="none" strike="noStrike">
              <a:solidFill>
                <a:srgbClr val="000000"/>
              </a:solidFill>
              <a:latin typeface="Arial"/>
              <a:ea typeface="Arial"/>
              <a:cs typeface="Arial"/>
              <a:sym typeface="Arial"/>
            </a:endParaRPr>
          </a:p>
        </p:txBody>
      </p:sp>
      <p:sp>
        <p:nvSpPr>
          <p:cNvPr id="97" name="Google Shape;97;p13"/>
          <p:cNvSpPr/>
          <p:nvPr/>
        </p:nvSpPr>
        <p:spPr>
          <a:xfrm>
            <a:off x="807378" y="1378197"/>
            <a:ext cx="6645667" cy="325973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Estas certificaciones se pueden tomar por profesionales con poca experiencia en la temática, pero que quieren validar sus conocimientos teóricos y, a partir de allí, entrar más adelante en una certificación práctica, de tal forma que se les reconozcan los conocimientos adquiridos en el desarrollo de su labor durante años de experiencia.</a:t>
            </a:r>
            <a:endParaRPr/>
          </a:p>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None/>
            </a:pPr>
            <a:r>
              <a:rPr b="1" i="0" lang="es-CO" sz="1200" u="none" cap="none" strike="noStrike">
                <a:solidFill>
                  <a:srgbClr val="000000"/>
                </a:solidFill>
                <a:latin typeface="Arial"/>
                <a:ea typeface="Arial"/>
                <a:cs typeface="Arial"/>
                <a:sym typeface="Arial"/>
              </a:rPr>
              <a:t>Security+ de CompTIA: </a:t>
            </a:r>
            <a:r>
              <a:rPr b="0" i="0" lang="es-CO" sz="1200" u="none" cap="none" strike="noStrike">
                <a:solidFill>
                  <a:srgbClr val="000000"/>
                </a:solidFill>
                <a:latin typeface="Arial"/>
                <a:ea typeface="Arial"/>
                <a:cs typeface="Arial"/>
                <a:sym typeface="Arial"/>
              </a:rPr>
              <a:t>esta certificación es muy demandada por las personas que están comenzando en el mundo de la ciberseguridad y que desean validar su conocimiento y experiencia, que pueden estar desarrollando desde hace años, pero que no cuentan con el aval de la certificación para poder acceder a mejores oportunidades laborales y, por supuesto, mejor remuneración salarial.</a:t>
            </a:r>
            <a:endParaRPr/>
          </a:p>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None/>
            </a:pPr>
            <a:r>
              <a:rPr b="1" i="0" lang="es-CO" sz="1200" u="none" cap="none" strike="noStrike">
                <a:solidFill>
                  <a:srgbClr val="000000"/>
                </a:solidFill>
                <a:latin typeface="Arial"/>
                <a:ea typeface="Arial"/>
                <a:cs typeface="Arial"/>
                <a:sym typeface="Arial"/>
              </a:rPr>
              <a:t>CEH (Certified Ethical Hacker): </a:t>
            </a:r>
            <a:r>
              <a:rPr b="0" i="0" lang="es-CO" sz="1200" u="none" cap="none" strike="noStrike">
                <a:solidFill>
                  <a:srgbClr val="000000"/>
                </a:solidFill>
                <a:latin typeface="Arial"/>
                <a:ea typeface="Arial"/>
                <a:cs typeface="Arial"/>
                <a:sym typeface="Arial"/>
              </a:rPr>
              <a:t>es una certificación inicial sobre los temas relacionados con el </a:t>
            </a:r>
            <a:r>
              <a:rPr b="0" i="1" lang="es-CO" sz="1200" u="none" cap="none" strike="noStrike">
                <a:solidFill>
                  <a:srgbClr val="000000"/>
                </a:solidFill>
                <a:latin typeface="Arial"/>
                <a:ea typeface="Arial"/>
                <a:cs typeface="Arial"/>
                <a:sym typeface="Arial"/>
              </a:rPr>
              <a:t>hacking</a:t>
            </a:r>
            <a:r>
              <a:rPr b="0" i="0" lang="es-CO" sz="1200" u="none" cap="none" strike="noStrike">
                <a:solidFill>
                  <a:srgbClr val="000000"/>
                </a:solidFill>
                <a:latin typeface="Arial"/>
                <a:ea typeface="Arial"/>
                <a:cs typeface="Arial"/>
                <a:sym typeface="Arial"/>
              </a:rPr>
              <a:t> ético y las buenas prácticas que esto conlleva. En muchas organizaciones, esta certificación es indispensable para poder ingresar a ellas, por lo tanto, no solo es importante, sino también bastante demandada.</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a:off x="482886" y="477204"/>
            <a:ext cx="7459038" cy="708916"/>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4"/>
          <p:cNvSpPr/>
          <p:nvPr/>
        </p:nvSpPr>
        <p:spPr>
          <a:xfrm>
            <a:off x="482886" y="1373000"/>
            <a:ext cx="7459038" cy="4229432"/>
          </a:xfrm>
          <a:prstGeom prst="roundRect">
            <a:avLst>
              <a:gd fmla="val 2175" name="adj"/>
            </a:avLst>
          </a:prstGeom>
          <a:solidFill>
            <a:srgbClr val="E6EDF6"/>
          </a:solidFill>
          <a:ln cap="flat" cmpd="sng" w="25400">
            <a:solidFill>
              <a:srgbClr val="ACB8C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14"/>
          <p:cNvSpPr/>
          <p:nvPr/>
        </p:nvSpPr>
        <p:spPr>
          <a:xfrm>
            <a:off x="562931" y="664084"/>
            <a:ext cx="2929007" cy="335156"/>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i="0" lang="es-CO" sz="1500" u="none" cap="none" strike="noStrike">
                <a:solidFill>
                  <a:srgbClr val="000000"/>
                </a:solidFill>
                <a:latin typeface="Arial"/>
                <a:ea typeface="Arial"/>
                <a:cs typeface="Arial"/>
                <a:sym typeface="Arial"/>
              </a:rPr>
              <a:t>Certificaciones de nivel inicial</a:t>
            </a:r>
            <a:endParaRPr b="0" i="0" sz="1500" u="none" cap="none" strike="noStrike">
              <a:solidFill>
                <a:srgbClr val="000000"/>
              </a:solidFill>
              <a:latin typeface="Arial"/>
              <a:ea typeface="Arial"/>
              <a:cs typeface="Arial"/>
              <a:sym typeface="Arial"/>
            </a:endParaRPr>
          </a:p>
        </p:txBody>
      </p:sp>
      <p:sp>
        <p:nvSpPr>
          <p:cNvPr id="108" name="Google Shape;108;p14"/>
          <p:cNvSpPr/>
          <p:nvPr/>
        </p:nvSpPr>
        <p:spPr>
          <a:xfrm>
            <a:off x="631042" y="1629087"/>
            <a:ext cx="5464958" cy="335156"/>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i="0" lang="es-CO" sz="1500" u="none" cap="none" strike="noStrike">
                <a:solidFill>
                  <a:srgbClr val="000000"/>
                </a:solidFill>
                <a:latin typeface="Arial"/>
                <a:ea typeface="Arial"/>
                <a:cs typeface="Arial"/>
                <a:sym typeface="Arial"/>
              </a:rPr>
              <a:t>Certificaciones orientadas a profesionales especializados</a:t>
            </a:r>
            <a:endParaRPr b="0" i="0" sz="1500" u="none" cap="none" strike="noStrike">
              <a:solidFill>
                <a:srgbClr val="000000"/>
              </a:solidFill>
              <a:latin typeface="Arial"/>
              <a:ea typeface="Arial"/>
              <a:cs typeface="Arial"/>
              <a:sym typeface="Arial"/>
            </a:endParaRPr>
          </a:p>
        </p:txBody>
      </p:sp>
      <p:sp>
        <p:nvSpPr>
          <p:cNvPr id="109" name="Google Shape;109;p14"/>
          <p:cNvSpPr/>
          <p:nvPr/>
        </p:nvSpPr>
        <p:spPr>
          <a:xfrm>
            <a:off x="838200" y="2225261"/>
            <a:ext cx="6682483" cy="304737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Para este tipo de certificaciones, se asume que el profesional que aspira tiene un conocimiento avanzado sobre la temática y, por esta razón, los exámenes y rigurosidad para la certificación son con un nivel de exigencia mucho mayor; dentro ellas, se destaca:</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1" i="0" lang="es-CO" sz="1200" u="none" cap="none" strike="noStrike">
                <a:solidFill>
                  <a:srgbClr val="000000"/>
                </a:solidFill>
                <a:latin typeface="Arial"/>
                <a:ea typeface="Arial"/>
                <a:cs typeface="Arial"/>
                <a:sym typeface="Arial"/>
              </a:rPr>
              <a:t>CAP (</a:t>
            </a:r>
            <a:r>
              <a:rPr b="1" i="1" lang="es-CO" sz="1200" u="none" cap="none" strike="noStrike">
                <a:solidFill>
                  <a:srgbClr val="000000"/>
                </a:solidFill>
                <a:latin typeface="Arial"/>
                <a:ea typeface="Arial"/>
                <a:cs typeface="Arial"/>
                <a:sym typeface="Arial"/>
              </a:rPr>
              <a:t>Certified Authorization Professional</a:t>
            </a:r>
            <a:r>
              <a:rPr b="1" i="0" lang="es-CO" sz="1200" u="none" cap="none" strike="noStrike">
                <a:solidFill>
                  <a:srgbClr val="000000"/>
                </a:solidFill>
                <a:latin typeface="Arial"/>
                <a:ea typeface="Arial"/>
                <a:cs typeface="Arial"/>
                <a:sym typeface="Arial"/>
              </a:rPr>
              <a:t>): </a:t>
            </a:r>
            <a:r>
              <a:rPr b="0" i="0" lang="es-CO" sz="1200" u="none" cap="none" strike="noStrike">
                <a:solidFill>
                  <a:srgbClr val="000000"/>
                </a:solidFill>
                <a:latin typeface="Arial"/>
                <a:ea typeface="Arial"/>
                <a:cs typeface="Arial"/>
                <a:sym typeface="Arial"/>
              </a:rPr>
              <a:t>de entrada, está certificación pide mínimo 2 años demostrables de experiencia remunerada en el campo de la seguridad, es decir, demostrar que ha estado vinculado laboralmente trabajando en este campo por este periodo de tiempo. </a:t>
            </a:r>
            <a:endParaRPr/>
          </a:p>
          <a:p>
            <a:pPr indent="0" lvl="0" marL="0" marR="0" rtl="0" algn="just">
              <a:lnSpc>
                <a:spcPct val="115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Esta certificación demuestra que el profesional tiene un conocimiento avanzado en teoría y práctica para el mantenimiento de sistemas de seguridad de la información y, adicionalmente, un manejo de gestión del riesgo en la seguridad de la información, ya que permite que el profesional desarrolle competencias en la implementación de controles orientados a la norma ISO 27001 y sus demás actualizaciones.</a:t>
            </a:r>
            <a:endParaRPr b="0" i="0" sz="1600" u="none" cap="none" strike="noStrike">
              <a:solidFill>
                <a:srgbClr val="000000"/>
              </a:solidFill>
              <a:latin typeface="Arial"/>
              <a:ea typeface="Arial"/>
              <a:cs typeface="Arial"/>
              <a:sym typeface="Arial"/>
            </a:endParaRPr>
          </a:p>
        </p:txBody>
      </p:sp>
      <p:sp>
        <p:nvSpPr>
          <p:cNvPr id="110" name="Google Shape;110;p14"/>
          <p:cNvSpPr txBox="1"/>
          <p:nvPr/>
        </p:nvSpPr>
        <p:spPr>
          <a:xfrm>
            <a:off x="8400612" y="999240"/>
            <a:ext cx="3644124"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Contenido de la primera pestaña: Certificaciones orientadas a profesionales especializados.</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