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CF04_esquema_síntesis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8390338" y="1082640"/>
            <a:ext cx="3664672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esquema realizado por el experto.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2"/>
          <p:cNvGrpSpPr/>
          <p:nvPr/>
        </p:nvGrpSpPr>
        <p:grpSpPr>
          <a:xfrm>
            <a:off x="71371" y="565381"/>
            <a:ext cx="8318966" cy="5656623"/>
            <a:chOff x="4063" y="113318"/>
            <a:chExt cx="8318966" cy="5656623"/>
          </a:xfrm>
        </p:grpSpPr>
        <p:sp>
          <p:nvSpPr>
            <p:cNvPr id="82" name="Google Shape;82;p12"/>
            <p:cNvSpPr/>
            <p:nvPr/>
          </p:nvSpPr>
          <p:spPr>
            <a:xfrm>
              <a:off x="6506490" y="2582718"/>
              <a:ext cx="729932" cy="201868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12"/>
            <p:cNvSpPr/>
            <p:nvPr/>
          </p:nvSpPr>
          <p:spPr>
            <a:xfrm>
              <a:off x="6506490" y="2582718"/>
              <a:ext cx="663207" cy="10050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4" name="Google Shape;84;p12"/>
            <p:cNvSpPr/>
            <p:nvPr/>
          </p:nvSpPr>
          <p:spPr>
            <a:xfrm>
              <a:off x="3809674" y="900714"/>
              <a:ext cx="2696815" cy="89460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97820"/>
                  </a:lnTo>
                  <a:lnTo>
                    <a:pt x="120000" y="9782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5" name="Google Shape;85;p12"/>
            <p:cNvSpPr/>
            <p:nvPr/>
          </p:nvSpPr>
          <p:spPr>
            <a:xfrm>
              <a:off x="4633779" y="2577629"/>
              <a:ext cx="693081" cy="254664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" name="Google Shape;86;p12"/>
            <p:cNvSpPr/>
            <p:nvPr/>
          </p:nvSpPr>
          <p:spPr>
            <a:xfrm>
              <a:off x="4633779" y="2577629"/>
              <a:ext cx="747632" cy="15518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" name="Google Shape;87;p12"/>
            <p:cNvSpPr/>
            <p:nvPr/>
          </p:nvSpPr>
          <p:spPr>
            <a:xfrm>
              <a:off x="4633779" y="2577629"/>
              <a:ext cx="672530" cy="6474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8" name="Google Shape;88;p12"/>
            <p:cNvSpPr/>
            <p:nvPr/>
          </p:nvSpPr>
          <p:spPr>
            <a:xfrm>
              <a:off x="3809674" y="900714"/>
              <a:ext cx="824104" cy="88951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97693"/>
                  </a:lnTo>
                  <a:lnTo>
                    <a:pt x="120000" y="97693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2696958" y="2588070"/>
              <a:ext cx="724404" cy="253620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2696958" y="2588070"/>
              <a:ext cx="778955" cy="16001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" name="Google Shape;91;p12"/>
            <p:cNvSpPr/>
            <p:nvPr/>
          </p:nvSpPr>
          <p:spPr>
            <a:xfrm>
              <a:off x="2696958" y="2588070"/>
              <a:ext cx="778955" cy="68014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2696958" y="900714"/>
              <a:ext cx="1112716" cy="8999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97952"/>
                  </a:lnTo>
                  <a:lnTo>
                    <a:pt x="0" y="97952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" name="Google Shape;93;p12"/>
            <p:cNvSpPr/>
            <p:nvPr/>
          </p:nvSpPr>
          <p:spPr>
            <a:xfrm>
              <a:off x="791460" y="2572272"/>
              <a:ext cx="714136" cy="17276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" name="Google Shape;94;p12"/>
            <p:cNvSpPr/>
            <p:nvPr/>
          </p:nvSpPr>
          <p:spPr>
            <a:xfrm>
              <a:off x="791460" y="2572272"/>
              <a:ext cx="650074" cy="65814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" name="Google Shape;95;p12"/>
            <p:cNvSpPr/>
            <p:nvPr/>
          </p:nvSpPr>
          <p:spPr>
            <a:xfrm>
              <a:off x="791460" y="900714"/>
              <a:ext cx="3018214" cy="8841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97558"/>
                  </a:lnTo>
                  <a:lnTo>
                    <a:pt x="0" y="97558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6" name="Google Shape;96;p12"/>
            <p:cNvSpPr/>
            <p:nvPr/>
          </p:nvSpPr>
          <p:spPr>
            <a:xfrm>
              <a:off x="3260604" y="113318"/>
              <a:ext cx="1098141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3260604" y="113318"/>
              <a:ext cx="1098141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2711533" y="255050"/>
              <a:ext cx="2196283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2"/>
            <p:cNvSpPr txBox="1"/>
            <p:nvPr/>
          </p:nvSpPr>
          <p:spPr>
            <a:xfrm>
              <a:off x="2711533" y="255050"/>
              <a:ext cx="2196283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E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Dispositivos de control e informática forense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397761" y="1784876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397761" y="1784876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4063" y="1926607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2"/>
            <p:cNvSpPr txBox="1"/>
            <p:nvPr/>
          </p:nvSpPr>
          <p:spPr>
            <a:xfrm>
              <a:off x="4063" y="1926607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Dispositivos de control y monitoreo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347046" y="3088688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347046" y="3088688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953348" y="3230419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2"/>
            <p:cNvSpPr txBox="1"/>
            <p:nvPr/>
          </p:nvSpPr>
          <p:spPr>
            <a:xfrm>
              <a:off x="953348" y="3230419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Roles en las áreas de ciberseguridad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1411109" y="4158171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411109" y="4158171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1017411" y="4299902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2"/>
            <p:cNvSpPr txBox="1"/>
            <p:nvPr/>
          </p:nvSpPr>
          <p:spPr>
            <a:xfrm>
              <a:off x="1017411" y="4299902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Tecnologías de protección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2303260" y="1800674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2303260" y="1800674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909562" y="1942405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 txBox="1"/>
            <p:nvPr/>
          </p:nvSpPr>
          <p:spPr>
            <a:xfrm>
              <a:off x="1909562" y="1942405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Informática forense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3381426" y="3126483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3381426" y="3126483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2987727" y="3268214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 txBox="1"/>
            <p:nvPr/>
          </p:nvSpPr>
          <p:spPr>
            <a:xfrm>
              <a:off x="2987727" y="3268214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Conceptos básicos 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3381426" y="4046443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3381426" y="4046443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2987727" y="4188175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 txBox="1"/>
            <p:nvPr/>
          </p:nvSpPr>
          <p:spPr>
            <a:xfrm>
              <a:off x="2987727" y="4188175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Normatividad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3326875" y="4982545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3326875" y="4982545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2933177" y="5124276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 txBox="1"/>
            <p:nvPr/>
          </p:nvSpPr>
          <p:spPr>
            <a:xfrm>
              <a:off x="2933177" y="5124276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Proceso forense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240081" y="1790233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240081" y="1790233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3846383" y="1931964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 txBox="1"/>
            <p:nvPr/>
          </p:nvSpPr>
          <p:spPr>
            <a:xfrm>
              <a:off x="3846383" y="1931964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Análisis de evidencia digital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5211822" y="3083306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5211822" y="3083306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4818124" y="3225037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 txBox="1"/>
            <p:nvPr/>
          </p:nvSpPr>
          <p:spPr>
            <a:xfrm>
              <a:off x="4818124" y="3225037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Conceptualización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5286924" y="3987735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286924" y="3987735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4893226" y="4129466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 txBox="1"/>
            <p:nvPr/>
          </p:nvSpPr>
          <p:spPr>
            <a:xfrm>
              <a:off x="4893226" y="4129466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Proceso de la respuesta a incidentes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5232373" y="4982545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5232373" y="4982545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4838675" y="5124276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 txBox="1"/>
            <p:nvPr/>
          </p:nvSpPr>
          <p:spPr>
            <a:xfrm>
              <a:off x="4838675" y="5124276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Estándares de respuesta a incidentes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6112792" y="1795322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6112792" y="1795322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5719094" y="1937054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 txBox="1"/>
            <p:nvPr/>
          </p:nvSpPr>
          <p:spPr>
            <a:xfrm>
              <a:off x="5719094" y="1937054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Certificaciones profesionales en ciberseguridad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075211" y="3445992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075211" y="3445992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6681512" y="3587723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 txBox="1"/>
            <p:nvPr/>
          </p:nvSpPr>
          <p:spPr>
            <a:xfrm>
              <a:off x="6681512" y="3587723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Análisis del mercado profesional de la ciberseguridad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7141935" y="4459669"/>
              <a:ext cx="787396" cy="787396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7141935" y="4459669"/>
              <a:ext cx="787396" cy="787396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6748237" y="4601400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 txBox="1"/>
            <p:nvPr/>
          </p:nvSpPr>
          <p:spPr>
            <a:xfrm>
              <a:off x="6748237" y="4601400"/>
              <a:ext cx="1574792" cy="503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Áreas de certificación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2"/>
          <p:cNvSpPr txBox="1"/>
          <p:nvPr/>
        </p:nvSpPr>
        <p:spPr>
          <a:xfrm>
            <a:off x="2830014" y="1577588"/>
            <a:ext cx="2217274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Constituido por las siguientes temáticas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4250659" y="3164777"/>
            <a:ext cx="1400821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Abarcó aspectos como: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6201036" y="3164777"/>
            <a:ext cx="1400821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Abarcó aspectos como: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2441612" y="3164777"/>
            <a:ext cx="1400821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Abarcó aspectos como: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307330" y="3164777"/>
            <a:ext cx="1400821" cy="230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Abarcó aspectos como: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