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11.jpg"/><Relationship Id="rId5" Type="http://schemas.openxmlformats.org/officeDocument/2006/relationships/hyperlink" Target="https://as2.ftcdn.net/v2/jpg/02/86/15/25/1000_F_286152565_8u5kN7O7lzPri0b7vMaG49oxnOCQhpEg.jp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5.png"/><Relationship Id="rId5" Type="http://schemas.openxmlformats.org/officeDocument/2006/relationships/hyperlink" Target="https://as2.ftcdn.net/v2/jpg/00/68/39/71/1000_F_68397108_pSmYcJMZo8uoihkVaf8YcvsnaY8w5jGk.jp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hyperlink" Target="https://as1.ftcdn.net/v2/jpg/02/99/41/86/1000_F_299418637_xiS4eVp73PLYi7pWopIMMalH342YV2JJ.jpg" TargetMode="External"/><Relationship Id="rId5" Type="http://schemas.openxmlformats.org/officeDocument/2006/relationships/hyperlink" Target="https://as2.ftcdn.net/v2/jpg/03/11/37/93/1000_F_311379316_fPYoRGzv0EluijI0WfspouFPkqtD8XZd.jpg" TargetMode="External"/><Relationship Id="rId6" Type="http://schemas.openxmlformats.org/officeDocument/2006/relationships/image" Target="../media/image3.jpg"/><Relationship Id="rId7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6.jpg"/><Relationship Id="rId5" Type="http://schemas.openxmlformats.org/officeDocument/2006/relationships/hyperlink" Target="https://as2.ftcdn.net/v2/jpg/03/89/76/03/1000_F_389760303_l3Sdhgu2p0zxpfvpPJjIJzpfeMQr5Izg.jpg" TargetMode="Externa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hyperlink" Target="https://as2.ftcdn.net/v2/jpg/04/88/04/85/1000_F_488048568_494bMIqrfzvw8LHMzICVZEIpnrfQJweZ.jpg" TargetMode="External"/><Relationship Id="rId10" Type="http://schemas.openxmlformats.org/officeDocument/2006/relationships/hyperlink" Target="https://as1.ftcdn.net/v2/jpg/03/79/82/54/1000_F_379825477_29tUv6WmzkkRbepaLm8pahJn61gRS7SK.jpg" TargetMode="External"/><Relationship Id="rId13" Type="http://schemas.openxmlformats.org/officeDocument/2006/relationships/hyperlink" Target="https://t4.ftcdn.net/jpg/04/48/60/47/240_F_448604775_gjG1lL2694PeTeyYuxcKKMeXF5MwxrJw.jpg" TargetMode="External"/><Relationship Id="rId12" Type="http://schemas.openxmlformats.org/officeDocument/2006/relationships/hyperlink" Target="https://img.interempresas.net/FotosArtProductos/P174222.jp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1.png"/><Relationship Id="rId9" Type="http://schemas.openxmlformats.org/officeDocument/2006/relationships/hyperlink" Target="https://as1.ftcdn.net/v2/jpg/04/93/78/84/1000_F_493788483_r0fyRo4GigoISrALkId9LqZGer1g5Cqw.jpg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12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2128112" y="1991260"/>
            <a:ext cx="7588333" cy="1211283"/>
          </a:xfrm>
          <a:prstGeom prst="rect">
            <a:avLst/>
          </a:prstGeom>
          <a:solidFill>
            <a:srgbClr val="FD8441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Slider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CF05_1.1_Elementos de protección personal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/>
        </p:nvSpPr>
        <p:spPr>
          <a:xfrm>
            <a:off x="8255259" y="1110410"/>
            <a:ext cx="393674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producción, se sugiere colocar textos e imágenes similares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13855" y="229668"/>
            <a:ext cx="6816436" cy="400110"/>
          </a:xfrm>
          <a:prstGeom prst="rect">
            <a:avLst/>
          </a:prstGeom>
          <a:solidFill>
            <a:srgbClr val="0B539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s-CO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Manejo cuidadoso de elementos cortopunzantes.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3"/>
          <p:cNvGrpSpPr/>
          <p:nvPr/>
        </p:nvGrpSpPr>
        <p:grpSpPr>
          <a:xfrm>
            <a:off x="3560619" y="986096"/>
            <a:ext cx="4308762" cy="5593226"/>
            <a:chOff x="0" y="1585"/>
            <a:chExt cx="4308762" cy="5593226"/>
          </a:xfrm>
        </p:grpSpPr>
        <p:sp>
          <p:nvSpPr>
            <p:cNvPr id="86" name="Google Shape;86;p13"/>
            <p:cNvSpPr/>
            <p:nvPr/>
          </p:nvSpPr>
          <p:spPr>
            <a:xfrm>
              <a:off x="0" y="1585"/>
              <a:ext cx="4308762" cy="920427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3"/>
            <p:cNvSpPr txBox="1"/>
            <p:nvPr/>
          </p:nvSpPr>
          <p:spPr>
            <a:xfrm>
              <a:off x="44932" y="46517"/>
              <a:ext cx="4218898" cy="830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s-CO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 extremarán las precauciones en el manejo de estas herramientas para evitar cortes y pinchazos. 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0" y="936145"/>
              <a:ext cx="4308762" cy="920427"/>
            </a:xfrm>
            <a:prstGeom prst="roundRect">
              <a:avLst>
                <a:gd fmla="val 16667" name="adj"/>
              </a:avLst>
            </a:prstGeom>
            <a:solidFill>
              <a:srgbClr val="02A6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44932" y="981077"/>
              <a:ext cx="4218898" cy="830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s-CO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 deberán utilizar guantes de protección. 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0" y="1870705"/>
              <a:ext cx="4308762" cy="920427"/>
            </a:xfrm>
            <a:prstGeom prst="roundRect">
              <a:avLst>
                <a:gd fmla="val 16667" name="adj"/>
              </a:avLst>
            </a:prstGeom>
            <a:solidFill>
              <a:srgbClr val="04B1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 txBox="1"/>
            <p:nvPr/>
          </p:nvSpPr>
          <p:spPr>
            <a:xfrm>
              <a:off x="44932" y="1915637"/>
              <a:ext cx="4218898" cy="830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s-CO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 recomienda retirar anillos, pulseras y relojes de las manos durante el trabajo, ya que pueden engancharse con los instrumentos o romper los guantes. 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0" y="2805264"/>
              <a:ext cx="4308762" cy="920427"/>
            </a:xfrm>
            <a:prstGeom prst="roundRect">
              <a:avLst>
                <a:gd fmla="val 16667" name="adj"/>
              </a:avLst>
            </a:prstGeom>
            <a:solidFill>
              <a:srgbClr val="06BB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3"/>
            <p:cNvSpPr txBox="1"/>
            <p:nvPr/>
          </p:nvSpPr>
          <p:spPr>
            <a:xfrm>
              <a:off x="44932" y="2850196"/>
              <a:ext cx="4218898" cy="830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s-CO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Antes de comenzar el trabajo es preciso asegurarse de que se encuentran en buen estado, deben conservarse limpias y verificarse periódicamente.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0" y="3739824"/>
              <a:ext cx="4308762" cy="920427"/>
            </a:xfrm>
            <a:prstGeom prst="roundRect">
              <a:avLst>
                <a:gd fmla="val 16667" name="adj"/>
              </a:avLst>
            </a:prstGeom>
            <a:solidFill>
              <a:srgbClr val="08C5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3"/>
            <p:cNvSpPr txBox="1"/>
            <p:nvPr/>
          </p:nvSpPr>
          <p:spPr>
            <a:xfrm>
              <a:off x="44932" y="3784756"/>
              <a:ext cx="4218898" cy="830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s-CO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Las herramientas defectuosas deben ser retiradas. 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0" y="4674384"/>
              <a:ext cx="4308762" cy="920427"/>
            </a:xfrm>
            <a:prstGeom prst="roundRect">
              <a:avLst>
                <a:gd fmla="val 16667" name="adj"/>
              </a:avLst>
            </a:prstGeom>
            <a:solidFill>
              <a:srgbClr val="0ACF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3"/>
            <p:cNvSpPr txBox="1"/>
            <p:nvPr/>
          </p:nvSpPr>
          <p:spPr>
            <a:xfrm>
              <a:off x="44932" y="4719316"/>
              <a:ext cx="4218898" cy="830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s-CO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 finalizar el trabajo, las herramientas no se abandonaran en cualquier parte. 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Realistic Detailed 3d Stainless Professional Dental Tools Set. Vector" id="98" name="Google Shape;9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-684745" y="2196334"/>
            <a:ext cx="5040886" cy="317275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sp>
        <p:nvSpPr>
          <p:cNvPr id="99" name="Google Shape;99;p13"/>
          <p:cNvSpPr txBox="1"/>
          <p:nvPr/>
        </p:nvSpPr>
        <p:spPr>
          <a:xfrm>
            <a:off x="8255259" y="4479621"/>
            <a:ext cx="339442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Herramientas lab dental  </a:t>
            </a:r>
            <a:r>
              <a:rPr b="0" i="0" lang="es-CO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https://as2.ftcdn.net/v2/jpg/02/86/15/25/1000_F_286152565_8u5kN7O7lzPri0b7vMaG49oxnOCQhpEg.jpg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/>
        </p:nvSpPr>
        <p:spPr>
          <a:xfrm>
            <a:off x="8255259" y="1110410"/>
            <a:ext cx="393674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producción, se sugiere colocar textos e imágenes similares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14"/>
          <p:cNvGrpSpPr/>
          <p:nvPr/>
        </p:nvGrpSpPr>
        <p:grpSpPr>
          <a:xfrm>
            <a:off x="166867" y="1977024"/>
            <a:ext cx="4391278" cy="3264378"/>
            <a:chOff x="40124" y="965433"/>
            <a:chExt cx="4391278" cy="3264378"/>
          </a:xfrm>
        </p:grpSpPr>
        <p:sp>
          <p:nvSpPr>
            <p:cNvPr id="106" name="Google Shape;106;p14"/>
            <p:cNvSpPr/>
            <p:nvPr/>
          </p:nvSpPr>
          <p:spPr>
            <a:xfrm>
              <a:off x="67837" y="965433"/>
              <a:ext cx="726040" cy="726040"/>
            </a:xfrm>
            <a:prstGeom prst="ellipse">
              <a:avLst/>
            </a:prstGeom>
            <a:solidFill>
              <a:schemeClr val="accent2">
                <a:alpha val="49411"/>
              </a:scheme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557711" y="1020851"/>
              <a:ext cx="3873691" cy="726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 txBox="1"/>
            <p:nvPr/>
          </p:nvSpPr>
          <p:spPr>
            <a:xfrm>
              <a:off x="557711" y="1020851"/>
              <a:ext cx="3873691" cy="726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0" spcFirstLastPara="1" rIns="0" wrap="square" tIns="15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CO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En primer lugar, debe conocerse perfectamente el funcionamiento de la máquina, así como los mecanismos de seguridad de que dispone. 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40124" y="1829914"/>
              <a:ext cx="726040" cy="726040"/>
            </a:xfrm>
            <a:prstGeom prst="ellipse">
              <a:avLst/>
            </a:prstGeom>
            <a:solidFill>
              <a:srgbClr val="08D0D9">
                <a:alpha val="49411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557711" y="1843774"/>
              <a:ext cx="3873691" cy="726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4"/>
            <p:cNvSpPr txBox="1"/>
            <p:nvPr/>
          </p:nvSpPr>
          <p:spPr>
            <a:xfrm>
              <a:off x="557711" y="1843774"/>
              <a:ext cx="3873691" cy="726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0" spcFirstLastPara="1" rIns="0" wrap="square" tIns="15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CO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 cambiar piezas, limpiar, reparar, etc. se deberá realizar siempre con la máquina detenida y se tomarán las medidas necesarias para evitar su puesta en marcha o conexión accidental mientras estén efectuándose dichas operaciones. 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69275" y="2694599"/>
              <a:ext cx="726040" cy="726040"/>
            </a:xfrm>
            <a:prstGeom prst="ellipse">
              <a:avLst/>
            </a:prstGeom>
            <a:solidFill>
              <a:srgbClr val="0DCF99">
                <a:alpha val="49411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555548" y="2777731"/>
              <a:ext cx="3873691" cy="726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555548" y="2777731"/>
              <a:ext cx="3873691" cy="726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0" spcFirstLastPara="1" rIns="0" wrap="square" tIns="15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CO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Los alrededores de las máquinas deben mantenerse limpios.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123256" y="3503771"/>
              <a:ext cx="726040" cy="726040"/>
            </a:xfrm>
            <a:prstGeom prst="ellipse">
              <a:avLst/>
            </a:prstGeom>
            <a:solidFill>
              <a:schemeClr val="accent5">
                <a:alpha val="49411"/>
              </a:scheme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555548" y="3503771"/>
              <a:ext cx="3873691" cy="726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4"/>
            <p:cNvSpPr txBox="1"/>
            <p:nvPr/>
          </p:nvSpPr>
          <p:spPr>
            <a:xfrm>
              <a:off x="555548" y="3503771"/>
              <a:ext cx="3873691" cy="726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0" spcFirstLastPara="1" rIns="0" wrap="square" tIns="15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CO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La separación existente entre las máquinas ha de ser suficiente para que los técnicos trabajen de forma cómoda  y segura. 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14"/>
          <p:cNvSpPr txBox="1"/>
          <p:nvPr/>
        </p:nvSpPr>
        <p:spPr>
          <a:xfrm>
            <a:off x="13855" y="229668"/>
            <a:ext cx="4544291" cy="400110"/>
          </a:xfrm>
          <a:prstGeom prst="rect">
            <a:avLst/>
          </a:prstGeom>
          <a:solidFill>
            <a:srgbClr val="0B539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s-CO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Manejo cuidadoso de máquinas.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ntal handpiece" id="119" name="Google Shape;11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7112" y="706082"/>
            <a:ext cx="4544292" cy="454429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4"/>
          <p:cNvSpPr txBox="1"/>
          <p:nvPr/>
        </p:nvSpPr>
        <p:spPr>
          <a:xfrm>
            <a:off x="8418286" y="4511710"/>
            <a:ext cx="353818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Fresa </a:t>
            </a:r>
            <a:r>
              <a:rPr b="0" i="0" lang="es-CO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https://as2.ftcdn.net/v2/jpg/00/68/39/71/1000_F_68397108_pSmYcJMZo8uoihkVaf8YcvsnaY8w5jGk.jpg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/>
        </p:nvSpPr>
        <p:spPr>
          <a:xfrm>
            <a:off x="8255259" y="1110410"/>
            <a:ext cx="393674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producción, se sugiere colocar textos e imágenes similares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140597" y="267603"/>
            <a:ext cx="6096000" cy="461665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Herramientas eléctricas.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387926" y="1247329"/>
            <a:ext cx="735441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C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Mantener los equipos de trabajo desenchufados cuando no se estén utilizando para evitar cualquier problema que se produzca por sobrecarga de la red eléctrica y otro tipo de incidente.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C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utilizar aparatos eléctricos con las manos húmedas o mojadas.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8255259" y="4557108"/>
            <a:ext cx="3548814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Desenchufar </a:t>
            </a:r>
            <a:r>
              <a:rPr b="0" i="0" lang="es-CO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https://as1.ftcdn.net/v2/jpg/02/99/41/86/1000_F_299418637_xiS4eVp73PLYi7pWopIMMalH342YV2JJ.jpg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Desenchufado </a:t>
            </a:r>
            <a:r>
              <a:rPr b="0" i="0" lang="es-CO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https://as2.ftcdn.net/v2/jpg/03/11/37/93/1000_F_311379316_fPYoRGzv0EluijI0WfspouFPkqtD8XZd.jpg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éconnexion" id="129" name="Google Shape;129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39815" y="3078135"/>
            <a:ext cx="5729929" cy="33233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lectric socket with a plug. Connection and disconnection concept. 404 error connection sign isolated. Electric plug and outlet socket unplugged. Wire, cable of energy disconnect. Vector illustration" id="130" name="Google Shape;130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18570" y="2635827"/>
            <a:ext cx="4103688" cy="2462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/>
        </p:nvSpPr>
        <p:spPr>
          <a:xfrm>
            <a:off x="8255259" y="1110410"/>
            <a:ext cx="393674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producción, se sugiere colocar textos e imágenes similares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748147" y="4690314"/>
            <a:ext cx="6719453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la hora de trabajar con el horno, se recomienda proteger las partes con las que se pudiese entrar en contacto y alcancen altas temperaturas. Y realizar el mantenimiento preventivo que evite el deterioro de los aislamientos térmicos de hornos, etc.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recomienda también la utilización de guantes de protección frente al calor para las distintas operaciones que se realicen.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Trabajar en los espacios más amplios posibles para evitar pasar cerca de superficies calientes.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152401" y="351804"/>
            <a:ext cx="6096000" cy="369332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Quemaduras por contacto con utensilios calientes.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lectric Muffle Furnace For Lab" id="138" name="Google Shape;13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3373" y="1029325"/>
            <a:ext cx="3429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 txBox="1"/>
          <p:nvPr/>
        </p:nvSpPr>
        <p:spPr>
          <a:xfrm>
            <a:off x="8255259" y="4644148"/>
            <a:ext cx="354280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Horno </a:t>
            </a:r>
            <a:r>
              <a:rPr b="0" i="0" lang="es-CO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https://as2.ftcdn.net/v2/jpg/03/89/76/03/1000_F_389760303_l3Sdhgu2p0zxpfvpPJjIJzpfeMQr5Izg.jpg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/>
        </p:nvSpPr>
        <p:spPr>
          <a:xfrm>
            <a:off x="8255259" y="1110410"/>
            <a:ext cx="393674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producción, se sugiere colocar textos e imágenes similares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0" y="199404"/>
            <a:ext cx="6096000" cy="40011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s-CO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Elementos de protección personal.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17"/>
          <p:cNvGrpSpPr/>
          <p:nvPr/>
        </p:nvGrpSpPr>
        <p:grpSpPr>
          <a:xfrm>
            <a:off x="572901" y="1374664"/>
            <a:ext cx="6961155" cy="5167746"/>
            <a:chOff x="2814" y="110415"/>
            <a:chExt cx="6961155" cy="5167746"/>
          </a:xfrm>
        </p:grpSpPr>
        <p:sp>
          <p:nvSpPr>
            <p:cNvPr id="147" name="Google Shape;147;p17"/>
            <p:cNvSpPr/>
            <p:nvPr/>
          </p:nvSpPr>
          <p:spPr>
            <a:xfrm>
              <a:off x="2814" y="110415"/>
              <a:ext cx="2106755" cy="2478535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 cap="flat" cmpd="sng" w="9525">
              <a:solidFill>
                <a:srgbClr val="0D6D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108152" y="209557"/>
              <a:ext cx="1896079" cy="161104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60992" l="0" r="0" t="-60992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108152" y="1820605"/>
              <a:ext cx="1896079" cy="669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108152" y="1820605"/>
              <a:ext cx="1896079" cy="669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s-CO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Uniforme antifluido.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2430014" y="110415"/>
              <a:ext cx="2106755" cy="2478535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 cap="flat" cmpd="sng" w="9525">
              <a:solidFill>
                <a:srgbClr val="0D6D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2535352" y="209557"/>
              <a:ext cx="1896079" cy="1611048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2535352" y="1820605"/>
              <a:ext cx="1896079" cy="669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2535352" y="1820605"/>
              <a:ext cx="1896079" cy="669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s-CO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Guantes.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4857214" y="110415"/>
              <a:ext cx="2106755" cy="2478535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 cap="flat" cmpd="sng" w="9525">
              <a:solidFill>
                <a:srgbClr val="0D6D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4962552" y="209557"/>
              <a:ext cx="1896079" cy="1611048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-13996" r="-13997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4962552" y="1820605"/>
              <a:ext cx="1896079" cy="669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7"/>
            <p:cNvSpPr txBox="1"/>
            <p:nvPr/>
          </p:nvSpPr>
          <p:spPr>
            <a:xfrm>
              <a:off x="4962552" y="1820605"/>
              <a:ext cx="1896079" cy="669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s-CO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Gafas. 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1216414" y="2799626"/>
              <a:ext cx="2106755" cy="2478535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 cap="flat" cmpd="sng" w="9525">
              <a:solidFill>
                <a:srgbClr val="0D6D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1321752" y="2898768"/>
              <a:ext cx="1896079" cy="1611048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8997" l="0" r="0" t="-8998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1321752" y="4509816"/>
              <a:ext cx="1896079" cy="669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7"/>
            <p:cNvSpPr txBox="1"/>
            <p:nvPr/>
          </p:nvSpPr>
          <p:spPr>
            <a:xfrm>
              <a:off x="1321752" y="4509816"/>
              <a:ext cx="1896079" cy="669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s-CO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Gorro. 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3643614" y="2799626"/>
              <a:ext cx="2106755" cy="2478535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 cap="flat" cmpd="sng" w="9525">
              <a:solidFill>
                <a:srgbClr val="0D6D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3748952" y="2898768"/>
              <a:ext cx="1896079" cy="1611048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-15996" r="-15996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3748952" y="4509816"/>
              <a:ext cx="1896079" cy="669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7"/>
            <p:cNvSpPr txBox="1"/>
            <p:nvPr/>
          </p:nvSpPr>
          <p:spPr>
            <a:xfrm>
              <a:off x="3748952" y="4509816"/>
              <a:ext cx="1896079" cy="669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s-CO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Bata.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17"/>
          <p:cNvSpPr txBox="1"/>
          <p:nvPr/>
        </p:nvSpPr>
        <p:spPr>
          <a:xfrm>
            <a:off x="8255259" y="4395787"/>
            <a:ext cx="3521105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Uniforme antifluido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https://as1.ftcdn.net/v2/jpg/04/93/78/84/1000_F_493788483_r0fyRo4GigoISrALkId9LqZGer1g5Cqw.jpg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Guantes </a:t>
            </a:r>
            <a:r>
              <a:rPr b="0" i="0" lang="es-CO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https://as1.ftcdn.net/v2/jpg/03/79/82/54/1000_F_379825477_29tUv6WmzkkRbepaLm8pahJn61gRS7SK.jpg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Gafas </a:t>
            </a:r>
            <a:r>
              <a:rPr b="0" i="0" lang="es-CO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https://as2.ftcdn.net/v2/jpg/04/88/04/85/1000_F_488048568_494bMIqrfzvw8LHMzICVZEIpnrfQJweZ.jpg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Gorro </a:t>
            </a:r>
            <a:r>
              <a:rPr b="0" i="0" lang="es-CO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https://img.interempresas.net/FotosArtProductos/P174222.jpg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Bata </a:t>
            </a:r>
            <a:r>
              <a:rPr b="0" i="0" lang="es-CO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https://t4.ftcdn.net/jpg/04/48/60/47/240_F_448604775_gjG1lL2694PeTeyYuxcKKMeXF5MwxrJw.jpg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