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2" Type="http://schemas.openxmlformats.org/officeDocument/2006/relationships/image" Target="../media/image13.png"/><Relationship Id="rId9" Type="http://schemas.openxmlformats.org/officeDocument/2006/relationships/image" Target="../media/image10.jpg"/><Relationship Id="rId5" Type="http://schemas.openxmlformats.org/officeDocument/2006/relationships/image" Target="../media/image3.jp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2.ftcdn.net/v2/jpg/04/39/60/97/1000_F_439609753_HoNXg14TPgreWhzqU4uKFj559x63xr35.jpg" TargetMode="External"/><Relationship Id="rId4" Type="http://schemas.openxmlformats.org/officeDocument/2006/relationships/hyperlink" Target="https://as2.ftcdn.net/v2/jpg/02/66/71/11/1000_F_266711137_K5ntblETJ1RRbdibYtu4lK8tehC6rgB1.jpg" TargetMode="External"/><Relationship Id="rId5" Type="http://schemas.openxmlformats.org/officeDocument/2006/relationships/hyperlink" Target="https://as2.ftcdn.net/v2/jpg/05/04/60/35/1000_F_504603588_QBDbyzToERuGVIchjW69xsdQT12DzTp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07673" y="2333625"/>
            <a:ext cx="7370618" cy="1046884"/>
          </a:xfrm>
          <a:prstGeom prst="rect">
            <a:avLst/>
          </a:prstGeom>
          <a:solidFill>
            <a:srgbClr val="FD844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Infografía interactiva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CF05_1.2_Protocolo de limpieza, normas de bioseguridad y salud.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138336" y="5150499"/>
            <a:ext cx="95918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⚠️Equipo de producción a continuación se presenta un estructura de infografía interactiva, el propósito es realizar una similar, donde el aprendiz en los cuadros señados al hacer clic aparezca el texto del SLIDE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91" name="Google Shape;91;p14"/>
          <p:cNvPicPr preferRelativeResize="0"/>
          <p:nvPr/>
        </p:nvPicPr>
        <p:blipFill rotWithShape="1">
          <a:blip r:embed="rId3">
            <a:alphaModFix/>
          </a:blip>
          <a:srcRect b="4606" l="0" r="0" t="108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-59966" y="0"/>
            <a:ext cx="12336880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 de limpieza, normas de bioseguridad y salud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28255" y="4029763"/>
            <a:ext cx="3463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spital operating table and medical devices modern clinic surgery room interior intensive therapy surgical procedures concept horizontal"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3014" y="461664"/>
            <a:ext cx="12314999" cy="63963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-87943" y="656537"/>
            <a:ext cx="5243089" cy="830997"/>
          </a:xfrm>
          <a:prstGeom prst="homePlate">
            <a:avLst>
              <a:gd fmla="val 50000" name="adj"/>
            </a:avLst>
          </a:prstGeom>
          <a:solidFill>
            <a:srgbClr val="5A5C6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Limpieza y desinfección del laboratorio.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64672" y="5902743"/>
            <a:ext cx="2590799" cy="461665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Pisos y mesones.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97121" y="1899277"/>
            <a:ext cx="2715490" cy="461665"/>
          </a:xfrm>
          <a:prstGeom prst="rect">
            <a:avLst/>
          </a:prstGeom>
          <a:solidFill>
            <a:srgbClr val="5775B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Muebles y equipos.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wo dental impressions on a white background with copy space. The imprint of the tooth row of high precision." id="98" name="Google Shape;98;p14"/>
          <p:cNvPicPr preferRelativeResize="0"/>
          <p:nvPr/>
        </p:nvPicPr>
        <p:blipFill rotWithShape="1">
          <a:blip r:embed="rId5">
            <a:alphaModFix/>
          </a:blip>
          <a:srcRect b="6422" l="0" r="32108" t="12246"/>
          <a:stretch/>
        </p:blipFill>
        <p:spPr>
          <a:xfrm>
            <a:off x="5929860" y="1488808"/>
            <a:ext cx="2698015" cy="2746178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9" name="Google Shape;99;p14"/>
          <p:cNvSpPr/>
          <p:nvPr/>
        </p:nvSpPr>
        <p:spPr>
          <a:xfrm flipH="1">
            <a:off x="7296027" y="569569"/>
            <a:ext cx="4924441" cy="830997"/>
          </a:xfrm>
          <a:prstGeom prst="homePlate">
            <a:avLst>
              <a:gd fmla="val 50000" name="adj"/>
            </a:avLst>
          </a:prstGeom>
          <a:solidFill>
            <a:srgbClr val="5A5C6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Limpieza y desinfección de la impresión.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3 with solid fill" id="100" name="Google Shape;1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7821" y="4214429"/>
            <a:ext cx="543362" cy="543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823" y="5679919"/>
            <a:ext cx="543361" cy="54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02" name="Google Shape;1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965036"/>
            <a:ext cx="510159" cy="510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windows spray bottle. House chores tools, housekeeping and brushing vector illustration" id="103" name="Google Shape;10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2408374" y="2253294"/>
            <a:ext cx="2151833" cy="196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8362334" y="5350950"/>
            <a:ext cx="3345953" cy="707886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microorganismos patógenos.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442438" y="4323229"/>
            <a:ext cx="3345953" cy="707886"/>
          </a:xfrm>
          <a:prstGeom prst="rect">
            <a:avLst/>
          </a:prstGeom>
          <a:solidFill>
            <a:srgbClr val="2190C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Eliminación de material orgánico de la superficie.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dge 4 with solid fill" id="106" name="Google Shape;10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3661" y="5324976"/>
            <a:ext cx="543360" cy="54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9943214" y="2052959"/>
            <a:ext cx="2248786" cy="1877437"/>
          </a:xfrm>
          <a:prstGeom prst="rect">
            <a:avLst/>
          </a:prstGeom>
          <a:solidFill>
            <a:srgbClr val="3E55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Sabías que… </a:t>
            </a:r>
            <a:r>
              <a:rPr b="0" i="0" lang="es-C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Después  de trabajar con la prótesis o producto dental, se debe desinfectar e introducir en una bolsa nueva y apta para su transporte.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flipH="1">
            <a:off x="6813401" y="4416473"/>
            <a:ext cx="3035" cy="12884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6813401" y="4416473"/>
            <a:ext cx="100796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813401" y="5704893"/>
            <a:ext cx="100796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ondo megáfono plano Vector Premium " id="111" name="Google Shape;11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13579" y="1808970"/>
            <a:ext cx="1451602" cy="145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47436" y="2196713"/>
            <a:ext cx="564756" cy="47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731982" y="5939271"/>
            <a:ext cx="564756" cy="47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14865" y="5951599"/>
            <a:ext cx="564756" cy="47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354935" y="4741204"/>
            <a:ext cx="564756" cy="47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512617" y="1152299"/>
            <a:ext cx="101277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Muebles equipos y pisos: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ambiente debe ser higienizado con agua y detergentes neutros, utilizando utensilios de limpieza que, además  de facilitar la tarea, protejan al trabajador.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Pisos y mesones: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barrer la superficie y dejar libre de polvo y basuras, proceder con la desinfección utilizando un sistema de trapeado (vía húmeda) con paño limpio sumergido en la solución de hipoclorito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material orgánico de la superficie: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todo material orgánico de la superficie del objeto (sangre, saliva, etc.). Los moldes se deben lavar con agua corriente y de ninguna manera se debe usar aire o vapor para secarlos, ya que se corre el riesgo biológico de generar aerosoles. Se debe dejar escurrir el agua en el mismo lugar en el que se usó agua corriente.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microorganismos patógenos en los objetos: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procedimiento varía según el material, así como el tiempo de inmersión en diferentes líquidos. Las siliconas  de  adición y condensación se pueden sumergir en desinfectantes. Los alginatos y el poliéter no se pueden dejar inmersos, pero se pueden sumergir rápidamente o rociar con un agente desinfectante y mantener en el molde cerrado en una bolsa de plástico durante 10 minutos. Después se puede enjuagar nuevamente con agua.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30627" y="121298"/>
            <a:ext cx="534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Textos que deben aparecer cuando el aprendiz de clic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28643" y="514315"/>
            <a:ext cx="1059872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IMÁGENES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dental </a:t>
            </a:r>
            <a:r>
              <a:rPr b="0" i="0" lang="es-C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https://as2.ftcdn.net/v2/jpg/04/39/60/97/1000_F_439609753_HoNXg14TPgreWhzqU4uKFj559x63xr35.jpg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Prótesis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https://as2.ftcdn.net/v2/jpg/02/66/71/11/1000_F_266711137_K5ntblETJ1RRbdibYtu4lK8tehC6rgB1.jpg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Desinfectante </a:t>
            </a:r>
            <a:r>
              <a:rPr b="0" i="0" lang="es-C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https://as2.ftcdn.net/v2/jpg/05/04/60/35/1000_F_504603588_QBDbyzToERuGVIchjW69xsdQT12DzTp0.jpg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