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</p:sldIdLst>
  <p:sldSz cy="13392150" cx="78120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28875" y="685800"/>
            <a:ext cx="20002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2428875" y="685800"/>
            <a:ext cx="20002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2428875" y="685800"/>
            <a:ext cx="20002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76511" y="2191723"/>
            <a:ext cx="5859066" cy="46624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b="0" i="0" sz="10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76511" y="7033980"/>
            <a:ext cx="5859066" cy="3233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b="0" i="0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  <a:defRPr b="0" i="0" sz="355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2844"/>
              <a:buFont typeface="Arial"/>
              <a:buNone/>
              <a:defRPr b="0" i="0" sz="28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58152" y="5545382"/>
            <a:ext cx="11349228" cy="1684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sz="7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2659637" y="3909729"/>
            <a:ext cx="11349228" cy="4955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33013" y="3338740"/>
            <a:ext cx="6737925" cy="5570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667"/>
              <a:buNone/>
              <a:defRPr sz="10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33013" y="8962201"/>
            <a:ext cx="6737925" cy="2929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267"/>
              <a:buFont typeface="Calibri"/>
              <a:buNone/>
              <a:defRPr sz="4267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56"/>
              <a:buFont typeface="Calibri"/>
              <a:buNone/>
              <a:defRPr sz="355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44"/>
              <a:buFont typeface="Calibri"/>
              <a:buNone/>
              <a:defRPr sz="28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37082" y="713009"/>
            <a:ext cx="6737925" cy="258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sz="7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7082" y="3565040"/>
            <a:ext cx="3320137" cy="84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3954870" y="3565040"/>
            <a:ext cx="3320137" cy="84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38099" y="713009"/>
            <a:ext cx="6737925" cy="258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sz="7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8099" y="3282938"/>
            <a:ext cx="3304879" cy="1608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67"/>
              <a:buFont typeface="Calibri"/>
              <a:buNone/>
              <a:defRPr b="1" sz="4267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Font typeface="Calibri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8099" y="4891856"/>
            <a:ext cx="3304879" cy="7195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3954872" y="3282938"/>
            <a:ext cx="3321155" cy="16089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67"/>
              <a:buFont typeface="Calibri"/>
              <a:buNone/>
              <a:defRPr b="1" sz="4267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Font typeface="Calibri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b="1" sz="2844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3954872" y="4891856"/>
            <a:ext cx="3321155" cy="7195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37082" y="713009"/>
            <a:ext cx="6737925" cy="258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sz="7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538101" y="892812"/>
            <a:ext cx="2519601" cy="31248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89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321155" y="1928221"/>
            <a:ext cx="3954869" cy="95171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89851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89"/>
              <a:buChar char="•"/>
              <a:defRPr sz="5689"/>
            </a:lvl1pPr>
            <a:lvl2pPr indent="-544703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978"/>
              <a:buChar char="•"/>
              <a:defRPr sz="4978"/>
            </a:lvl2pPr>
            <a:lvl3pPr indent="-499554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67"/>
              <a:buChar char="•"/>
              <a:defRPr sz="4267"/>
            </a:lvl3pPr>
            <a:lvl4pPr indent="-454406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4pPr>
            <a:lvl5pPr indent="-454406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5pPr>
            <a:lvl6pPr indent="-454406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6pPr>
            <a:lvl7pPr indent="-454406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7pPr>
            <a:lvl8pPr indent="-454406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8pPr>
            <a:lvl9pPr indent="-454406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Char char="•"/>
              <a:defRPr sz="3556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538101" y="4017645"/>
            <a:ext cx="2519601" cy="744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89"/>
              <a:buFont typeface="Calibri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3"/>
              <a:buFont typeface="Calibri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538101" y="892812"/>
            <a:ext cx="2519601" cy="31248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89"/>
              <a:buNone/>
              <a:defRPr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3321155" y="1928221"/>
            <a:ext cx="3954869" cy="951710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38101" y="4017645"/>
            <a:ext cx="2519601" cy="744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44"/>
              <a:buFont typeface="Calibri"/>
              <a:buNone/>
              <a:defRPr sz="2844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89"/>
              <a:buFont typeface="Calibri"/>
              <a:buNone/>
              <a:defRPr sz="2489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33"/>
              <a:buFont typeface="Calibri"/>
              <a:buNone/>
              <a:defRPr sz="2133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8"/>
              <a:buFont typeface="Calibri"/>
              <a:buNone/>
              <a:defRPr sz="1778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37082" y="713009"/>
            <a:ext cx="6737925" cy="258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22"/>
              <a:buFont typeface="Calibri"/>
              <a:buNone/>
              <a:defRPr sz="78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-342554" y="4444678"/>
            <a:ext cx="8497196" cy="6737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44703" lvl="0" marL="4572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dk1"/>
              </a:buClr>
              <a:buSzPts val="4978"/>
              <a:buFont typeface="Arial"/>
              <a:buChar char="•"/>
              <a:defRPr sz="497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9554" lvl="1" marL="914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Char char="•"/>
              <a:defRPr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54406" lvl="2" marL="1371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Char char="•"/>
              <a:defRPr sz="355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7082" y="713009"/>
            <a:ext cx="6737925" cy="258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7082" y="3565040"/>
            <a:ext cx="6737925" cy="84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37083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87756" y="12412541"/>
            <a:ext cx="2636580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517289" y="12412541"/>
            <a:ext cx="1757719" cy="71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33"/>
              <a:buFont typeface="Calibri"/>
              <a:buNone/>
              <a:defRPr b="0" i="0" sz="213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5.png"/><Relationship Id="rId13" Type="http://schemas.openxmlformats.org/officeDocument/2006/relationships/image" Target="../media/image4.jpg"/><Relationship Id="rId1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s2.ftcdn.net/v2/jpg/00/75/85/25/1000_F_75852538_hxYBzHgpo0Iz4JZ0JYejDV8wVG3nJ0Xq.jpg" TargetMode="External"/><Relationship Id="rId4" Type="http://schemas.openxmlformats.org/officeDocument/2006/relationships/hyperlink" Target="https://as1.ftcdn.net/v2/jpg/04/20/56/60/1000_F_420566056_JmEkNW1xsGttcIafibFPJCxkzSXs3xqD.jpg" TargetMode="External"/><Relationship Id="rId9" Type="http://schemas.openxmlformats.org/officeDocument/2006/relationships/image" Target="../media/image7.png"/><Relationship Id="rId15" Type="http://schemas.openxmlformats.org/officeDocument/2006/relationships/image" Target="../media/image9.jpg"/><Relationship Id="rId14" Type="http://schemas.openxmlformats.org/officeDocument/2006/relationships/image" Target="../media/image6.png"/><Relationship Id="rId17" Type="http://schemas.openxmlformats.org/officeDocument/2006/relationships/image" Target="../media/image1.png"/><Relationship Id="rId16" Type="http://schemas.openxmlformats.org/officeDocument/2006/relationships/image" Target="../media/image10.jpg"/><Relationship Id="rId5" Type="http://schemas.openxmlformats.org/officeDocument/2006/relationships/hyperlink" Target="https://as2.ftcdn.net/v2/jpg/04/20/56/77/1000_F_420567748_FQQslpkOvAMa5uOCm8NI3c3WxKsyhCfn.jpg" TargetMode="External"/><Relationship Id="rId6" Type="http://schemas.openxmlformats.org/officeDocument/2006/relationships/hyperlink" Target="https://t3.ftcdn.net/jpg/04/20/56/44/240_F_420564485_pqJ9HVQ8WRHVDzAxaUX0s6MnT82fpAeU.jpg" TargetMode="External"/><Relationship Id="rId7" Type="http://schemas.openxmlformats.org/officeDocument/2006/relationships/hyperlink" Target="https://as1.ftcdn.net/v2/jpg/03/52/79/58/1000_F_352795831_wQH8KxuQlVhOrhD5IAZ1TIPuB1RZXAAK.jpg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382576" y="4526103"/>
            <a:ext cx="7046936" cy="171277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81225" lIns="162525" spcFirstLastPara="1" rIns="162525" wrap="square" tIns="81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CF05_2_Buenas prácticas BPM y BPE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97753" y="600074"/>
            <a:ext cx="7002043" cy="12192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81225" lIns="162525" spcFirstLastPara="1" rIns="162525" wrap="square" tIns="81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8218378" y="600076"/>
            <a:ext cx="7002043" cy="132079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81225" lIns="162525" spcFirstLastPara="1" rIns="162525" wrap="square" tIns="81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18377" y="4890313"/>
            <a:ext cx="7018976" cy="74562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81225" lIns="162525" spcFirstLastPara="1" rIns="162525" wrap="square" tIns="81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Molde yeso </a:t>
            </a:r>
            <a:r>
              <a:rPr b="0" i="0" lang="es-ES" sz="2133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https://as2.ftcdn.net/v2/jpg/00/75/85/25/1000_F_75852538_hxYBzHgpo0Iz4JZ0JYejDV8wVG3nJ0Xq.jpg</a:t>
            </a: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Alambre retenedor </a:t>
            </a:r>
            <a:r>
              <a:rPr b="0" i="0" lang="es-ES" sz="2133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https://as1.ftcdn.net/v2/jpg/04/20/56/60/1000_F_420566056_JmEkNW1xsGttcIafibFPJCxkzSXs3xqD.jpg</a:t>
            </a: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Acrílico en retenedor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https://as2.ftcdn.net/v2/jpg/04/20/56/77/1000_F_420567748_FQQslpkOvAMa5uOCm8NI3c3WxKsyhCfn.jpg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retenedor </a:t>
            </a:r>
            <a:r>
              <a:rPr b="0" i="0" lang="es-ES" sz="2133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https://t3.ftcdn.net/jpg/04/20/56/44/240_F_420564485_pqJ9HVQ8WRHVDzAxaUX0s6MnT82fpAeU.jpg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Retenedor </a:t>
            </a:r>
            <a:r>
              <a:rPr b="0" i="0" lang="es-ES" sz="2133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https://as1.ftcdn.net/v2/jpg/03/52/79/58/1000_F_352795831_wQH8KxuQlVhOrhD5IAZ1TIPuB1RZXAAK.jpg</a:t>
            </a:r>
            <a:r>
              <a:rPr b="0" i="0" lang="es-E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02318" y="2498286"/>
            <a:ext cx="5383738" cy="1557799"/>
          </a:xfrm>
          <a:prstGeom prst="rect">
            <a:avLst/>
          </a:prstGeom>
          <a:solidFill>
            <a:srgbClr val="B2B0B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con precisión las estructuras que actúan como retenedores, estabilizadores y elementos activos en aparatos de ortodoncia removibles y fijas; con alambre, arcos, y bandas metálicas de diversos calibres, secciones y grado de rigidez del material.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245655" y="8644498"/>
            <a:ext cx="5383800" cy="1299000"/>
          </a:xfrm>
          <a:prstGeom prst="rect">
            <a:avLst/>
          </a:prstGeom>
          <a:solidFill>
            <a:srgbClr val="F1C7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Comprobar y activar, si procede sobre los aparatos de ortodoncia realizados, la funcionalidad, la fuerza ejercida, la retención de los elementos elaborados y su estabilidad en relación con el producto prescrito.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1 with solid fill" id="88" name="Google Shape;8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6962" y="98819"/>
            <a:ext cx="671551" cy="671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3 with solid fill" id="89" name="Google Shape;8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87628" y="4519431"/>
            <a:ext cx="741765" cy="741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4 with solid fill" id="90" name="Google Shape;9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100" y="7852293"/>
            <a:ext cx="721193" cy="721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/>
          <p:nvPr/>
        </p:nvCxnSpPr>
        <p:spPr>
          <a:xfrm>
            <a:off x="7102706" y="653040"/>
            <a:ext cx="20031" cy="1428765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2" name="Google Shape;92;p13"/>
          <p:cNvCxnSpPr/>
          <p:nvPr/>
        </p:nvCxnSpPr>
        <p:spPr>
          <a:xfrm>
            <a:off x="564589" y="2643480"/>
            <a:ext cx="0" cy="2438659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3" name="Google Shape;93;p13"/>
          <p:cNvCxnSpPr/>
          <p:nvPr/>
        </p:nvCxnSpPr>
        <p:spPr>
          <a:xfrm flipH="1">
            <a:off x="547659" y="5059799"/>
            <a:ext cx="6470244" cy="44679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4" name="Google Shape;94;p13"/>
          <p:cNvCxnSpPr/>
          <p:nvPr/>
        </p:nvCxnSpPr>
        <p:spPr>
          <a:xfrm flipH="1">
            <a:off x="689351" y="2081805"/>
            <a:ext cx="6433386" cy="45326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5" name="Google Shape;95;p13"/>
          <p:cNvCxnSpPr/>
          <p:nvPr/>
        </p:nvCxnSpPr>
        <p:spPr>
          <a:xfrm rot="10800000">
            <a:off x="933883" y="8175634"/>
            <a:ext cx="6361678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6" name="Google Shape;96;p13"/>
          <p:cNvCxnSpPr/>
          <p:nvPr/>
        </p:nvCxnSpPr>
        <p:spPr>
          <a:xfrm>
            <a:off x="7295561" y="5104478"/>
            <a:ext cx="0" cy="3026477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7" name="Google Shape;97;p13"/>
          <p:cNvCxnSpPr/>
          <p:nvPr/>
        </p:nvCxnSpPr>
        <p:spPr>
          <a:xfrm>
            <a:off x="603565" y="8480724"/>
            <a:ext cx="0" cy="2702863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8" name="Google Shape;98;p13"/>
          <p:cNvCxnSpPr/>
          <p:nvPr/>
        </p:nvCxnSpPr>
        <p:spPr>
          <a:xfrm rot="10800000">
            <a:off x="564589" y="11202384"/>
            <a:ext cx="6645238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descr="Gypsum model of human jaw on a white background." id="99" name="Google Shape;99;p13"/>
          <p:cNvPicPr preferRelativeResize="0"/>
          <p:nvPr/>
        </p:nvPicPr>
        <p:blipFill rotWithShape="1">
          <a:blip r:embed="rId11">
            <a:alphaModFix/>
          </a:blip>
          <a:srcRect b="0" l="31085" r="0" t="13967"/>
          <a:stretch/>
        </p:blipFill>
        <p:spPr>
          <a:xfrm>
            <a:off x="4875091" y="141311"/>
            <a:ext cx="1958467" cy="1630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764311" y="205748"/>
            <a:ext cx="4110779" cy="1600438"/>
          </a:xfrm>
          <a:prstGeom prst="rect">
            <a:avLst/>
          </a:prstGeom>
          <a:solidFill>
            <a:srgbClr val="CCD0D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el vaciado de las impresiones con yeso, los zocolados de los modelos con los moldes y las técnicas de recortado adecuadas, para los estudios previos de ortodoncia y el montaje de los modelos en el articulador.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834643" y="5579046"/>
            <a:ext cx="3469030" cy="1815882"/>
          </a:xfrm>
          <a:prstGeom prst="rect">
            <a:avLst/>
          </a:prstGeom>
          <a:solidFill>
            <a:srgbClr val="F9F2E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Incorporar el material acrílico en aparatos removibles o  los elementos de unión en ortodoncia fija, según los requisitos del aparato de ortodoncia y, en su caso, realizar el proceso de polimerización y/o los procesos de fijación y/o soldadura con la técnica seleccionada.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stom Oral Mouth Mold being made with Plaster" id="102" name="Google Shape;102;p13"/>
          <p:cNvPicPr preferRelativeResize="0"/>
          <p:nvPr/>
        </p:nvPicPr>
        <p:blipFill rotWithShape="1">
          <a:blip r:embed="rId12">
            <a:alphaModFix/>
          </a:blip>
          <a:srcRect b="10487" l="7010" r="31085" t="13967"/>
          <a:stretch/>
        </p:blipFill>
        <p:spPr>
          <a:xfrm>
            <a:off x="4320606" y="5484720"/>
            <a:ext cx="2441726" cy="1987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al Retainer in Teeth Mold" id="103" name="Google Shape;103;p13"/>
          <p:cNvPicPr preferRelativeResize="0"/>
          <p:nvPr/>
        </p:nvPicPr>
        <p:blipFill rotWithShape="1">
          <a:blip r:embed="rId13">
            <a:alphaModFix/>
          </a:blip>
          <a:srcRect b="12661" l="24194" r="19107" t="-161"/>
          <a:stretch/>
        </p:blipFill>
        <p:spPr>
          <a:xfrm>
            <a:off x="1100126" y="2268584"/>
            <a:ext cx="2332678" cy="2400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with solid fill" id="104" name="Google Shape;104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1885" y="1985239"/>
            <a:ext cx="805408" cy="805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 Oral Mouth Mold being made with Plaster" id="105" name="Google Shape;105;p13"/>
          <p:cNvPicPr preferRelativeResize="0"/>
          <p:nvPr/>
        </p:nvPicPr>
        <p:blipFill rotWithShape="1">
          <a:blip r:embed="rId15">
            <a:alphaModFix/>
          </a:blip>
          <a:srcRect b="15186" l="22109" r="12524" t="6243"/>
          <a:stretch/>
        </p:blipFill>
        <p:spPr>
          <a:xfrm>
            <a:off x="883421" y="8352155"/>
            <a:ext cx="2707536" cy="2170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isalign braces or invisible retainer make bite correction. Medically accurate 3D illustration" id="106" name="Google Shape;106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539381" y="11221182"/>
            <a:ext cx="2478522" cy="16953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689351" y="11586413"/>
            <a:ext cx="3791185" cy="954107"/>
          </a:xfrm>
          <a:prstGeom prst="rect">
            <a:avLst/>
          </a:prstGeom>
          <a:solidFill>
            <a:srgbClr val="F0ECE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férulas oclusales con los modelos montados en un articulador semiajustable, según los registros que permiten programar los valores individuales del paciente.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5 with solid fill" id="108" name="Google Shape;108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961127" y="10781682"/>
            <a:ext cx="777255" cy="7772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8522208" y="2387943"/>
            <a:ext cx="45537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sugiere realizar pasos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