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hyperlink" Target="https://as1.ftcdn.net/v2/jpg/03/66/68/36/1000_F_366683651_y1oNKP1oey9ZBQOcglFbkOJyQ56XSARG.jpg" TargetMode="External"/><Relationship Id="rId6" Type="http://schemas.openxmlformats.org/officeDocument/2006/relationships/hyperlink" Target="https://as1.ftcdn.net/v2/jpg/03/66/68/36/1000_F_366683651_y1oNKP1oey9ZBQOcglFbkOJyQ56XSARG.jpg" TargetMode="External"/><Relationship Id="rId7" Type="http://schemas.openxmlformats.org/officeDocument/2006/relationships/hyperlink" Target="https://as1.ftcdn.net/v2/jpg/03/66/68/36/1000_F_366683651_y1oNKP1oey9ZBQOcglFbkOJyQ56XSARG.jp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6.png"/><Relationship Id="rId5" Type="http://schemas.openxmlformats.org/officeDocument/2006/relationships/hyperlink" Target="https://t3.ftcdn.net/jpg/01/78/58/30/240_F_178583098_X9H41g0vD5GsZJL4cGAvhsfRoAaUM55k.jpg" TargetMode="External"/><Relationship Id="rId6" Type="http://schemas.openxmlformats.org/officeDocument/2006/relationships/hyperlink" Target="https://t3.ftcdn.net/jpg/01/78/58/30/240_F_178583098_X9H41g0vD5GsZJL4cGAvhsfRoAaUM55k.jpg" TargetMode="External"/><Relationship Id="rId7" Type="http://schemas.openxmlformats.org/officeDocument/2006/relationships/hyperlink" Target="https://t3.ftcdn.net/jpg/01/78/58/30/240_F_178583098_X9H41g0vD5GsZJL4cGAvhsfRoAaUM55k.jpg" TargetMode="External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hyperlink" Target="https://as2.ftcdn.net/v2/jpg/04/43/55/85/1000_F_443558576_tTonpL1SygeF8h7F1zee1PZZtM7SRkld.jp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4.png"/><Relationship Id="rId10" Type="http://schemas.openxmlformats.org/officeDocument/2006/relationships/image" Target="../media/image6.png"/><Relationship Id="rId9" Type="http://schemas.openxmlformats.org/officeDocument/2006/relationships/image" Target="../media/image17.jpg"/><Relationship Id="rId5" Type="http://schemas.openxmlformats.org/officeDocument/2006/relationships/image" Target="../media/image13.png"/><Relationship Id="rId6" Type="http://schemas.openxmlformats.org/officeDocument/2006/relationships/hyperlink" Target="https://as2.ftcdn.net/v2/jpg/01/27/77/03/1000_F_127770349_46ItblmM5xHRa4NmhASoVDVGTwGxg3Pb.jpg" TargetMode="External"/><Relationship Id="rId7" Type="http://schemas.openxmlformats.org/officeDocument/2006/relationships/hyperlink" Target="https://as1.ftcdn.net/v2/jpg/02/60/40/60/1000_F_260406048_ankwn8IqXF5Ob9VcV0Mr9MfLBC2BtaZJ.jpg" TargetMode="External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0.jpg"/><Relationship Id="rId5" Type="http://schemas.openxmlformats.org/officeDocument/2006/relationships/hyperlink" Target="https://as1.ftcdn.net/v2/jpg/01/98/92/00/1000_F_198920004_VjeFIHM800FHKpZ1WmQwZMRMDeLZ3siO.jp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18.jpg"/><Relationship Id="rId6" Type="http://schemas.openxmlformats.org/officeDocument/2006/relationships/image" Target="../media/image19.png"/><Relationship Id="rId7" Type="http://schemas.openxmlformats.org/officeDocument/2006/relationships/hyperlink" Target="https://as1.ftcdn.net/v2/jpg/03/75/75/92/1000_F_375759245_l5q7jcdLQ1Jk6hIRFb4Vvggvwp0XyIGa.jpg" TargetMode="External"/><Relationship Id="rId8" Type="http://schemas.openxmlformats.org/officeDocument/2006/relationships/hyperlink" Target="https://t3.ftcdn.net/jpg/02/74/45/20/240_F_274452082_XT1K6oNSdpIPn5RwSGySIdZATxZ88ffV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027588" y="2823358"/>
            <a:ext cx="8136824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Video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CF05_Introducción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/>
        </p:nvSpPr>
        <p:spPr>
          <a:xfrm>
            <a:off x="6862916" y="908429"/>
            <a:ext cx="5329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sugiere al equipo de producción la animación de las imágenes y textos, se sugieren imágenes de técnico dental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183427" y="4651554"/>
            <a:ext cx="6316743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técnico dental está en la capacidad de poder elaborar los aparatos dentales requeridos por el odontólogo y para ello se hace necesario que tenga los conocimientos para elaborarlos,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ctor ortodontist shows retainer for teeth. Orthodontic services. Vector illustration in flat style."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428" y="111900"/>
            <a:ext cx="3893897" cy="315596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3880398" y="402239"/>
            <a:ext cx="28167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técnico dental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077325" y="1320550"/>
            <a:ext cx="2422846" cy="369332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Aparatos dentales.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064116" y="4828976"/>
            <a:ext cx="435838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TECNICO DENTAL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https://as1.ftcdn.net/v2/jpg/03/66/68/36/1000_F_366683651_y1oNKP1oey9ZBQOcglFbkOJyQ56XSARG.jpg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0"/>
            <a:ext cx="6730584" cy="33128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6862916" y="908429"/>
            <a:ext cx="5329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sugiere al equipo de producción la animación de las imágenes y textos, se sugieren imágenes de aparatos dentales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83427" y="4697818"/>
            <a:ext cx="6316743" cy="1124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además del manejo y manipulación de los productos, materiales, técnicas y procedimientos conforme a la prescripción del odontólogo.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341798" y="355388"/>
            <a:ext cx="31583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Manejo y manipulación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3961152" y="956126"/>
            <a:ext cx="2019924" cy="1840321"/>
            <a:chOff x="0" y="47697"/>
            <a:chExt cx="2019924" cy="1840321"/>
          </a:xfrm>
        </p:grpSpPr>
        <p:sp>
          <p:nvSpPr>
            <p:cNvPr id="98" name="Google Shape;98;p14"/>
            <p:cNvSpPr/>
            <p:nvPr/>
          </p:nvSpPr>
          <p:spPr>
            <a:xfrm>
              <a:off x="0" y="47697"/>
              <a:ext cx="2019924" cy="42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3D4B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20561" y="68258"/>
              <a:ext cx="1978802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-E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Productos.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0" y="520737"/>
              <a:ext cx="2019924" cy="42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3D4B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20561" y="541298"/>
              <a:ext cx="1978802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-E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Materiales.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0" y="993777"/>
              <a:ext cx="2019924" cy="42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3D4B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20561" y="1014338"/>
              <a:ext cx="1978802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-E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Técnicas. 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0" y="1466818"/>
              <a:ext cx="2019924" cy="42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3D4B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20561" y="1487379"/>
              <a:ext cx="1978802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-E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Procedimientos. 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4"/>
          <p:cNvSpPr txBox="1"/>
          <p:nvPr/>
        </p:nvSpPr>
        <p:spPr>
          <a:xfrm>
            <a:off x="7165299" y="4697818"/>
            <a:ext cx="403235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APARATOS DENTALES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https://t3.ftcdn.net/jpg/01/78/58/30/240_F_178583098_X9H41g0vD5GsZJL4cGAvhsfRoAaUM55k.jpg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dge Tick1 with solid fill" id="107" name="Google Shape;10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53420" y="908429"/>
            <a:ext cx="504865" cy="5048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Tick1 with solid fill" id="108" name="Google Shape;108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26721" y="1430772"/>
            <a:ext cx="504865" cy="5048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Tick1 with solid fill" id="109" name="Google Shape;109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41503" y="1878804"/>
            <a:ext cx="504865" cy="5048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Tick1 with solid fill" id="110" name="Google Shape;110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41503" y="2359304"/>
            <a:ext cx="504865" cy="50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6862916" y="908429"/>
            <a:ext cx="5329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sugiere al equipo de producción la animación de las imágenes y textos, se sugieren imágenes 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16310" y="4576728"/>
            <a:ext cx="632214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la prevención de riesgos laborales es importante que en el laboratorio  se integre el sistema general de gestión, comprendiendo tanto al conjunto de actividades como a todos sus niveles jerárquicos, a través de la creación y aplicación de un plan de prevención de riesgos.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spital operating table and medical devices modern clinic surgery room interior intensive therapy surgical procedures" id="117" name="Google Shape;1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745574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6985417" y="4838338"/>
            <a:ext cx="478943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 dental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https://as2.ftcdn.net/v2/jpg/04/43/55/85/1000_F_443558576_tTonpL1SygeF8h7F1zee1PZZtM7SRkld.jpg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4002374" y="-19378"/>
            <a:ext cx="2801871" cy="70788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general de gestión.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/>
        </p:nvSpPr>
        <p:spPr>
          <a:xfrm>
            <a:off x="6862916" y="908429"/>
            <a:ext cx="5329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sugiere al equipo de producción la animación de las imágenes y textos, se sugieren imágenes de peligros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89069" y="4676459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factores de riesgo que más pueden incidir en el laboratorio dental son: golpes, cortes por objetos o herramientas, proyección de fragmentos o partículas, contactos térmicos por calor, contactos eléctricos tanto directos como indirectos e incendios.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spital operating table and medical devices modern clinic surgery room interior intensive therapy surgical procedures concept horizontal copy space" id="126" name="Google Shape;126;p16"/>
          <p:cNvPicPr preferRelativeResize="0"/>
          <p:nvPr/>
        </p:nvPicPr>
        <p:blipFill rotWithShape="1">
          <a:blip r:embed="rId4">
            <a:alphaModFix/>
          </a:blip>
          <a:srcRect b="0" l="8810" r="46079" t="0"/>
          <a:stretch/>
        </p:blipFill>
        <p:spPr>
          <a:xfrm>
            <a:off x="-275626" y="0"/>
            <a:ext cx="3678393" cy="329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3825152" y="363292"/>
            <a:ext cx="2942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Golpes.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8387" y="19720"/>
            <a:ext cx="1017976" cy="981358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3748710" y="1172212"/>
            <a:ext cx="2467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Cortes por objetos.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3653954" y="1854828"/>
            <a:ext cx="6228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Proyección de fragmentos.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653954" y="2518900"/>
            <a:ext cx="32847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Contactos térmicos por calor.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6938673" y="4563077"/>
            <a:ext cx="480557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Hematoma </a:t>
            </a: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https://as2.ftcdn.net/v2/jpg/01/27/77/03/1000_F_127770349_46ItblmM5xHRa4NmhASoVDVGTwGxg3Pb.jpg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Herida </a:t>
            </a: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https://as1.ftcdn.net/v2/jpg/02/60/40/60/1000_F_260406048_ankwn8IqXF5Ob9VcV0Mr9MfLBC2BtaZJ.jpg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84847" y="1070463"/>
            <a:ext cx="665055" cy="584002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pic>
        <p:nvPicPr>
          <p:cNvPr descr="Explosion. Shrapnel from the explosion. Vector" id="134" name="Google Shape;134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58629" y="1743467"/>
            <a:ext cx="590649" cy="590649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208387" y="2391020"/>
            <a:ext cx="740891" cy="774211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/>
        </p:nvSpPr>
        <p:spPr>
          <a:xfrm>
            <a:off x="6862916" y="908429"/>
            <a:ext cx="53290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sugiere al equipo de producción la animación de las imágenes y textos, se sugieren imágenes de lab dental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334295" y="4552873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Exposición a contaminantes químicos, metales en polvo como humo metálico, exposición a agentes biológicos, ruido y vibraciones mano-brazo.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n And Woman Doctors Team Holding Tooth Over Dental Office Interior Dentist Hospital Or Clinic Concept Flat Vector Illustration" id="142" name="Google Shape;142;p17"/>
          <p:cNvPicPr preferRelativeResize="0"/>
          <p:nvPr/>
        </p:nvPicPr>
        <p:blipFill rotWithShape="1">
          <a:blip r:embed="rId4">
            <a:alphaModFix/>
          </a:blip>
          <a:srcRect b="0" l="0" r="44051" t="0"/>
          <a:stretch/>
        </p:blipFill>
        <p:spPr>
          <a:xfrm>
            <a:off x="0" y="0"/>
            <a:ext cx="6745573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122500" y="185154"/>
            <a:ext cx="1871192" cy="9541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Contaminantes químicos.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Agentes biológicos.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7030234" y="4737539"/>
            <a:ext cx="49944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Laboratorio dental </a:t>
            </a: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https://as1.ftcdn.net/v2/jpg/01/98/92/00/1000_F_198920004_VjeFIHM800FHKpZ1WmQwZMRMDeLZ3siO.jpg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/>
        </p:nvSpPr>
        <p:spPr>
          <a:xfrm>
            <a:off x="6862916" y="908429"/>
            <a:ext cx="53290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sugiere al equipo de producción la animación de las imágenes y textos, se sugieren imágenes 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03122" y="4762674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 física por posición y movimientos repetitivos, fatiga mental y fatiga visual. Todos ellos con un nivel de valoración de moderado.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ab man dentist in hijab sitting workplace using computer rear view arabic doctor in uniform working process modern clinic office interior flat horizontal" id="151" name="Google Shape;15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286" y="0"/>
            <a:ext cx="6596297" cy="338659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/>
          <p:nvPr/>
        </p:nvSpPr>
        <p:spPr>
          <a:xfrm>
            <a:off x="1567035" y="452754"/>
            <a:ext cx="2135535" cy="455676"/>
          </a:xfrm>
          <a:prstGeom prst="rect">
            <a:avLst/>
          </a:prstGeom>
          <a:solidFill>
            <a:srgbClr val="FE83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Fatiga mental.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ute cartoon angry human brain in stress. Central nervous system organ is sick. Flat vector pain character headache illustration" id="153" name="Google Shape;153;p18"/>
          <p:cNvPicPr preferRelativeResize="0"/>
          <p:nvPr/>
        </p:nvPicPr>
        <p:blipFill rotWithShape="1">
          <a:blip r:embed="rId5">
            <a:alphaModFix/>
          </a:blip>
          <a:srcRect b="4874" l="27559" r="30035" t="17093"/>
          <a:stretch/>
        </p:blipFill>
        <p:spPr>
          <a:xfrm>
            <a:off x="514984" y="150542"/>
            <a:ext cx="1052050" cy="1150321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</p:pic>
      <p:sp>
        <p:nvSpPr>
          <p:cNvPr id="154" name="Google Shape;154;p18"/>
          <p:cNvSpPr/>
          <p:nvPr/>
        </p:nvSpPr>
        <p:spPr>
          <a:xfrm>
            <a:off x="1567034" y="1844756"/>
            <a:ext cx="2135535" cy="455676"/>
          </a:xfrm>
          <a:prstGeom prst="rect">
            <a:avLst/>
          </a:prstGeom>
          <a:solidFill>
            <a:srgbClr val="FE83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Fatiga visual.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5448" y="1610012"/>
            <a:ext cx="1055077" cy="88701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156" name="Google Shape;156;p18"/>
          <p:cNvSpPr txBox="1"/>
          <p:nvPr/>
        </p:nvSpPr>
        <p:spPr>
          <a:xfrm>
            <a:off x="6970427" y="4670341"/>
            <a:ext cx="373255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Fatiga visual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https://as1.ftcdn.net/v2/jpg/03/75/75/92/1000_F_375759245_l5q7jcdLQ1Jk6hIRFb4Vvggvwp0XyIGa.jpg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Fatiga mental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https://t3.ftcdn.net/jpg/02/74/45/20/240_F_274452082_XT1K6oNSdpIPn5RwSGySIdZATxZ88ffV.jpg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