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gDNOoUtGnjgthFvTAK4pN5Dr1w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customschemas.google.com/relationships/presentationmetadata" Target="meta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54" name="Google Shape;5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59" name="Google Shape;5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5" name="Google Shape;7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97" name="Google Shape;9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21" name="Google Shape;12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44" name="Google Shape;14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69" name="Google Shape;16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95" name="Google Shape;195;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15"/>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7" name="Shape 17"/>
        <p:cNvGrpSpPr/>
        <p:nvPr/>
      </p:nvGrpSpPr>
      <p:grpSpPr>
        <a:xfrm>
          <a:off x="0" y="0"/>
          <a:ext cx="0" cy="0"/>
          <a:chOff x="0" y="0"/>
          <a:chExt cx="0" cy="0"/>
        </a:xfrm>
      </p:grpSpPr>
      <p:sp>
        <p:nvSpPr>
          <p:cNvPr id="18" name="Google Shape;18;p19"/>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0" name="Google Shape;20;p1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1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2" name="Shape 22"/>
        <p:cNvGrpSpPr/>
        <p:nvPr/>
      </p:nvGrpSpPr>
      <p:grpSpPr>
        <a:xfrm>
          <a:off x="0" y="0"/>
          <a:ext cx="0" cy="0"/>
          <a:chOff x="0" y="0"/>
          <a:chExt cx="0" cy="0"/>
        </a:xfrm>
      </p:grpSpPr>
      <p:sp>
        <p:nvSpPr>
          <p:cNvPr id="23" name="Google Shape;23;p2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4" name="Google Shape;24;p2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5" name="Google Shape;25;p2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6" name="Shape 26"/>
        <p:cNvGrpSpPr/>
        <p:nvPr/>
      </p:nvGrpSpPr>
      <p:grpSpPr>
        <a:xfrm>
          <a:off x="0" y="0"/>
          <a:ext cx="0" cy="0"/>
          <a:chOff x="0" y="0"/>
          <a:chExt cx="0" cy="0"/>
        </a:xfrm>
      </p:grpSpPr>
      <p:sp>
        <p:nvSpPr>
          <p:cNvPr id="27" name="Google Shape;27;p21"/>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1"/>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29" name="Google Shape;29;p21"/>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30" name="Google Shape;30;p2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1" name="Google Shape;31;p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2" name="Google Shape;32;p2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33" name="Shape 33"/>
        <p:cNvGrpSpPr/>
        <p:nvPr/>
      </p:nvGrpSpPr>
      <p:grpSpPr>
        <a:xfrm>
          <a:off x="0" y="0"/>
          <a:ext cx="0" cy="0"/>
          <a:chOff x="0" y="0"/>
          <a:chExt cx="0" cy="0"/>
        </a:xfrm>
      </p:grpSpPr>
      <p:sp>
        <p:nvSpPr>
          <p:cNvPr id="34" name="Google Shape;34;p22"/>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2"/>
          <p:cNvSpPr/>
          <p:nvPr>
            <p:ph idx="2" type="pic"/>
          </p:nvPr>
        </p:nvSpPr>
        <p:spPr>
          <a:xfrm>
            <a:off x="5183187" y="987425"/>
            <a:ext cx="6172199" cy="4873624"/>
          </a:xfrm>
          <a:prstGeom prst="rect">
            <a:avLst/>
          </a:prstGeom>
          <a:noFill/>
          <a:ln>
            <a:noFill/>
          </a:ln>
        </p:spPr>
      </p:sp>
      <p:sp>
        <p:nvSpPr>
          <p:cNvPr id="36" name="Google Shape;36;p22"/>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37" name="Google Shape;37;p2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2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9" name="Google Shape;39;p2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40" name="Shape 40"/>
        <p:cNvGrpSpPr/>
        <p:nvPr/>
      </p:nvGrpSpPr>
      <p:grpSpPr>
        <a:xfrm>
          <a:off x="0" y="0"/>
          <a:ext cx="0" cy="0"/>
          <a:chOff x="0" y="0"/>
          <a:chExt cx="0" cy="0"/>
        </a:xfrm>
      </p:grpSpPr>
      <p:sp>
        <p:nvSpPr>
          <p:cNvPr id="41" name="Google Shape;41;p2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3"/>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43" name="Google Shape;43;p2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4" name="Google Shape;44;p2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5" name="Google Shape;45;p2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46" name="Shape 46"/>
        <p:cNvGrpSpPr/>
        <p:nvPr/>
      </p:nvGrpSpPr>
      <p:grpSpPr>
        <a:xfrm>
          <a:off x="0" y="0"/>
          <a:ext cx="0" cy="0"/>
          <a:chOff x="0" y="0"/>
          <a:chExt cx="0" cy="0"/>
        </a:xfrm>
      </p:grpSpPr>
      <p:sp>
        <p:nvSpPr>
          <p:cNvPr id="47" name="Google Shape;47;p24"/>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49" name="Google Shape;49;p2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0" name="Google Shape;50;p2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1" name="Google Shape;51;p2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freepik.com/premium-vector/black-friday-banner-vector_18359184.htm#page=1&amp;query=publicidad%20marketing&amp;position=14&amp;from_view=search" TargetMode="External"/><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www.freepik.es/psd-gratis/periodico-doblado-portada-periodico_874540.htm#page=1&amp;query=prensa&amp;position=16&amp;from_view=search" TargetMode="External"/><Relationship Id="rId4" Type="http://schemas.openxmlformats.org/officeDocument/2006/relationships/hyperlink" Target="https://www.istockphoto.com/es/foto/joven-leyendo-las-noticias-en-una-tableta-moderna-mientras-se-sienta-en-su-sala-de-gm1177502660-328752967" TargetMode="External"/><Relationship Id="rId9" Type="http://schemas.openxmlformats.org/officeDocument/2006/relationships/image" Target="../media/image12.png"/><Relationship Id="rId5" Type="http://schemas.openxmlformats.org/officeDocument/2006/relationships/hyperlink" Target="https://www.istockphoto.com/es/foto/rubia-sonriente-leyendo-peri%C3%B3dico-gm668054164-121968221" TargetMode="External"/><Relationship Id="rId6" Type="http://schemas.openxmlformats.org/officeDocument/2006/relationships/image" Target="../media/image7.png"/><Relationship Id="rId7" Type="http://schemas.openxmlformats.org/officeDocument/2006/relationships/image" Target="../media/image9.png"/><Relationship Id="rId8"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freepik.es/vector-gratis/personaje-comiendo-palomitas-viendo-pelicula_8506613.htm#page=1&amp;query=television&amp;position=5&amp;from_view=search" TargetMode="External"/><Relationship Id="rId4" Type="http://schemas.openxmlformats.org/officeDocument/2006/relationships/hyperlink" Target="https://www.freepik.es/vector-gratis/personaje-comiendo-palomitas-viendo-pelicula_8506613.htm#page=1&amp;query=television&amp;position=5&amp;from_view=search" TargetMode="External"/><Relationship Id="rId9" Type="http://schemas.openxmlformats.org/officeDocument/2006/relationships/image" Target="../media/image2.png"/><Relationship Id="rId5" Type="http://schemas.openxmlformats.org/officeDocument/2006/relationships/hyperlink" Target="https://www.freepik.es/vector-gratis/personaje-comiendo-palomitas-viendo-pelicula_8506613.htm#page=1&amp;query=television&amp;position=5&amp;from_view=search" TargetMode="External"/><Relationship Id="rId6" Type="http://schemas.openxmlformats.org/officeDocument/2006/relationships/hyperlink" Target="https://www.freepik.es/vector-gratis/dia-mundial-radio-dibujado-mano_11783032.htm?query=radio&amp;collectionId=987&amp;page=1&amp;position=2&amp;from_view=collections" TargetMode="External"/><Relationship Id="rId7" Type="http://schemas.openxmlformats.org/officeDocument/2006/relationships/image" Target="../media/image7.png"/><Relationship Id="rId8"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freepik.es/vector-gratis/conjunto-banners-venta-abstracta-plana_15441212.htm#page=1&amp;query=banner&amp;position=7&amp;from_view=search" TargetMode="External"/><Relationship Id="rId4" Type="http://schemas.openxmlformats.org/officeDocument/2006/relationships/hyperlink" Target="https://www.istockphoto.com/es/foto/cartelera-en-blanco-en-la-autopista-gm859537168-142024945" TargetMode="External"/><Relationship Id="rId9" Type="http://schemas.openxmlformats.org/officeDocument/2006/relationships/image" Target="../media/image13.png"/><Relationship Id="rId5" Type="http://schemas.openxmlformats.org/officeDocument/2006/relationships/hyperlink" Target="https://www.istockphoto.com/es/foto/muestra-de-ne%C3%B3n-sobre-fondo-de-pared-de-ladrillo-bienvenida-render-3d-gm1056445350-282103610" TargetMode="External"/><Relationship Id="rId6" Type="http://schemas.openxmlformats.org/officeDocument/2006/relationships/image" Target="../media/image7.png"/><Relationship Id="rId7" Type="http://schemas.openxmlformats.org/officeDocument/2006/relationships/image" Target="../media/image11.png"/><Relationship Id="rId8"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www.freepik.es/psd-gratis/set-productos-merchandising-logo-empresa_4897320.htm#page=1&amp;query=P%20O%20P&amp;position=0&amp;from_view=search" TargetMode="External"/><Relationship Id="rId4" Type="http://schemas.openxmlformats.org/officeDocument/2006/relationships/hyperlink" Target="https://www.istockphoto.com/es/foto/las-llaves-de-la-casa-trazados-de-recorte-incluido-gm172700462-5204155" TargetMode="External"/><Relationship Id="rId11" Type="http://schemas.openxmlformats.org/officeDocument/2006/relationships/image" Target="../media/image19.png"/><Relationship Id="rId10" Type="http://schemas.openxmlformats.org/officeDocument/2006/relationships/image" Target="../media/image22.png"/><Relationship Id="rId12" Type="http://schemas.openxmlformats.org/officeDocument/2006/relationships/image" Target="../media/image21.png"/><Relationship Id="rId9" Type="http://schemas.openxmlformats.org/officeDocument/2006/relationships/image" Target="../media/image18.png"/><Relationship Id="rId5" Type="http://schemas.openxmlformats.org/officeDocument/2006/relationships/image" Target="../media/image7.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2"/>
          <p:cNvSpPr/>
          <p:nvPr/>
        </p:nvSpPr>
        <p:spPr>
          <a:xfrm>
            <a:off x="2027588" y="2823358"/>
            <a:ext cx="8136824"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Video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CF01_2.3_Piezas publicitarias, material de promoción</a:t>
            </a:r>
            <a:endParaRPr b="0" i="0" sz="18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0"/>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2" name="Google Shape;62;p10"/>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Inicia con el logo animado del SENA.</a:t>
            </a:r>
            <a:endParaRPr b="0" i="0" sz="1400" u="none" cap="none" strike="noStrike">
              <a:solidFill>
                <a:schemeClr val="dk1"/>
              </a:solidFill>
              <a:latin typeface="Arial"/>
              <a:ea typeface="Arial"/>
              <a:cs typeface="Arial"/>
              <a:sym typeface="Arial"/>
            </a:endParaRPr>
          </a:p>
        </p:txBody>
      </p:sp>
      <p:sp>
        <p:nvSpPr>
          <p:cNvPr id="63" name="Google Shape;63;p10"/>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a:t>
            </a:r>
            <a:endParaRPr b="0" i="0" sz="1400" u="none" cap="none" strike="noStrike">
              <a:solidFill>
                <a:srgbClr val="000000"/>
              </a:solidFill>
              <a:latin typeface="Arial"/>
              <a:ea typeface="Arial"/>
              <a:cs typeface="Arial"/>
              <a:sym typeface="Arial"/>
            </a:endParaRPr>
          </a:p>
        </p:txBody>
      </p:sp>
      <p:sp>
        <p:nvSpPr>
          <p:cNvPr id="64" name="Google Shape;64;p10"/>
          <p:cNvSpPr/>
          <p:nvPr/>
        </p:nvSpPr>
        <p:spPr>
          <a:xfrm>
            <a:off x="0" y="4203521"/>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 name="Google Shape;65;p10"/>
          <p:cNvSpPr txBox="1"/>
          <p:nvPr/>
        </p:nvSpPr>
        <p:spPr>
          <a:xfrm>
            <a:off x="92278" y="4397160"/>
            <a:ext cx="6457950" cy="11079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Música de inicio. </a:t>
            </a:r>
            <a:endParaRPr b="0" i="0" sz="1400" u="none" cap="none" strike="noStrike">
              <a:solidFill>
                <a:schemeClr val="dk1"/>
              </a:solidFill>
              <a:latin typeface="Arial"/>
              <a:ea typeface="Arial"/>
              <a:cs typeface="Arial"/>
              <a:sym typeface="Arial"/>
            </a:endParaRPr>
          </a:p>
        </p:txBody>
      </p:sp>
      <p:sp>
        <p:nvSpPr>
          <p:cNvPr id="66" name="Google Shape;66;p10"/>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 name="Google Shape;67;p10"/>
          <p:cNvSpPr/>
          <p:nvPr/>
        </p:nvSpPr>
        <p:spPr>
          <a:xfrm>
            <a:off x="6867525" y="5602432"/>
            <a:ext cx="5333999"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Logo SENA.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 name="Google Shape;68;p10"/>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69" name="Google Shape;69;p10"/>
          <p:cNvGrpSpPr/>
          <p:nvPr/>
        </p:nvGrpSpPr>
        <p:grpSpPr>
          <a:xfrm>
            <a:off x="-42401" y="-64613"/>
            <a:ext cx="6909926" cy="3859056"/>
            <a:chOff x="-42401" y="-24097"/>
            <a:chExt cx="6909926" cy="3859056"/>
          </a:xfrm>
        </p:grpSpPr>
        <p:pic>
          <p:nvPicPr>
            <p:cNvPr id="70" name="Google Shape;70;p10"/>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71" name="Google Shape;71;p10"/>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id="72" name="Google Shape;72;p10"/>
          <p:cNvPicPr preferRelativeResize="0"/>
          <p:nvPr/>
        </p:nvPicPr>
        <p:blipFill rotWithShape="1">
          <a:blip r:embed="rId4">
            <a:alphaModFix/>
          </a:blip>
          <a:srcRect b="0" l="0" r="0" t="0"/>
          <a:stretch/>
        </p:blipFill>
        <p:spPr>
          <a:xfrm>
            <a:off x="503250" y="-34250"/>
            <a:ext cx="5812027" cy="3405476"/>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6"/>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8" name="Google Shape;78;p6"/>
          <p:cNvSpPr txBox="1"/>
          <p:nvPr/>
        </p:nvSpPr>
        <p:spPr>
          <a:xfrm>
            <a:off x="6884037" y="837667"/>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chemeClr val="dk1"/>
                </a:solidFill>
                <a:latin typeface="Arial"/>
                <a:ea typeface="Arial"/>
                <a:cs typeface="Arial"/>
                <a:sym typeface="Arial"/>
              </a:rPr>
              <a:t>Se sugiere que en primera pantalla aparezca el titulo: </a:t>
            </a:r>
            <a:r>
              <a:rPr b="1" i="0" lang="es-ES" sz="1400" u="none" cap="none" strike="noStrike">
                <a:solidFill>
                  <a:srgbClr val="00B0F0"/>
                </a:solidFill>
                <a:latin typeface="Arial"/>
                <a:ea typeface="Arial"/>
                <a:cs typeface="Arial"/>
                <a:sym typeface="Arial"/>
              </a:rPr>
              <a:t>PIEZAS PUBLICITARIAS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Posteriormente  que salga </a:t>
            </a:r>
            <a:r>
              <a:rPr b="1" i="0" lang="es-ES" sz="1400" u="none" cap="none" strike="noStrike">
                <a:solidFill>
                  <a:schemeClr val="dk1"/>
                </a:solidFill>
                <a:latin typeface="Arial"/>
                <a:ea typeface="Arial"/>
                <a:cs typeface="Arial"/>
                <a:sym typeface="Arial"/>
              </a:rPr>
              <a:t>mensaje a un espacio </a:t>
            </a:r>
            <a:r>
              <a:rPr b="0" i="0" lang="es-ES" sz="1400" u="none" cap="none" strike="noStrike">
                <a:solidFill>
                  <a:schemeClr val="dk1"/>
                </a:solidFill>
                <a:latin typeface="Arial"/>
                <a:ea typeface="Arial"/>
                <a:cs typeface="Arial"/>
                <a:sym typeface="Arial"/>
              </a:rPr>
              <a:t>y </a:t>
            </a:r>
            <a:r>
              <a:rPr b="1" i="0" lang="es-ES" sz="1400" u="none" cap="none" strike="noStrike">
                <a:solidFill>
                  <a:schemeClr val="dk1"/>
                </a:solidFill>
                <a:latin typeface="Arial"/>
                <a:ea typeface="Arial"/>
                <a:cs typeface="Arial"/>
                <a:sym typeface="Arial"/>
              </a:rPr>
              <a:t>estrategias de mercado, </a:t>
            </a:r>
            <a:r>
              <a:rPr b="0" i="0" lang="es-ES" sz="1400" u="none" cap="none" strike="noStrike">
                <a:solidFill>
                  <a:schemeClr val="dk1"/>
                </a:solidFill>
                <a:latin typeface="Arial"/>
                <a:ea typeface="Arial"/>
                <a:cs typeface="Arial"/>
                <a:sym typeface="Arial"/>
              </a:rPr>
              <a:t>mientras está la voz en off.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highlight>
                <a:srgbClr val="FFFF00"/>
              </a:highlight>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79" name="Google Shape;79;p6"/>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a:t>
            </a:r>
            <a:endParaRPr b="0" i="0" sz="1400" u="none" cap="none" strike="noStrike">
              <a:solidFill>
                <a:srgbClr val="000000"/>
              </a:solidFill>
              <a:latin typeface="Arial"/>
              <a:ea typeface="Arial"/>
              <a:cs typeface="Arial"/>
              <a:sym typeface="Arial"/>
            </a:endParaRPr>
          </a:p>
        </p:txBody>
      </p:sp>
      <p:sp>
        <p:nvSpPr>
          <p:cNvPr id="80" name="Google Shape;80;p6"/>
          <p:cNvSpPr/>
          <p:nvPr/>
        </p:nvSpPr>
        <p:spPr>
          <a:xfrm>
            <a:off x="0" y="4203521"/>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 name="Google Shape;81;p6"/>
          <p:cNvSpPr txBox="1"/>
          <p:nvPr/>
        </p:nvSpPr>
        <p:spPr>
          <a:xfrm>
            <a:off x="92278" y="4397160"/>
            <a:ext cx="6457950" cy="11079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82" name="Google Shape;82;p6"/>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 name="Google Shape;83;p6"/>
          <p:cNvSpPr/>
          <p:nvPr/>
        </p:nvSpPr>
        <p:spPr>
          <a:xfrm>
            <a:off x="6874439" y="2264898"/>
            <a:ext cx="5317560" cy="4501591"/>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Mensaje a un espacio: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https://adobe.ly/3DauXsP</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Estrategias de mercadeo: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https://www.freepik.com/premium-vector/black-friday-banner-vector_18359184.htm#page=1&amp;query=publicidad%20marketing&amp;position=14&amp;from_view=search</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 name="Google Shape;84;p6"/>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85" name="Google Shape;85;p6"/>
          <p:cNvGrpSpPr/>
          <p:nvPr/>
        </p:nvGrpSpPr>
        <p:grpSpPr>
          <a:xfrm>
            <a:off x="-35488" y="-42479"/>
            <a:ext cx="6909926" cy="3859056"/>
            <a:chOff x="-42401" y="-24097"/>
            <a:chExt cx="6909926" cy="3859056"/>
          </a:xfrm>
        </p:grpSpPr>
        <p:pic>
          <p:nvPicPr>
            <p:cNvPr id="86" name="Google Shape;86;p6"/>
            <p:cNvPicPr preferRelativeResize="0"/>
            <p:nvPr/>
          </p:nvPicPr>
          <p:blipFill rotWithShape="1">
            <a:blip r:embed="rId4">
              <a:alphaModFix/>
            </a:blip>
            <a:srcRect b="0" l="0" r="0" t="0"/>
            <a:stretch/>
          </p:blipFill>
          <p:spPr>
            <a:xfrm>
              <a:off x="-42401" y="-24097"/>
              <a:ext cx="6909926" cy="3859056"/>
            </a:xfrm>
            <a:prstGeom prst="rect">
              <a:avLst/>
            </a:prstGeom>
            <a:noFill/>
            <a:ln>
              <a:noFill/>
            </a:ln>
          </p:spPr>
        </p:pic>
        <p:sp>
          <p:nvSpPr>
            <p:cNvPr id="87" name="Google Shape;87;p6"/>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88" name="Google Shape;88;p6"/>
          <p:cNvSpPr txBox="1"/>
          <p:nvPr/>
        </p:nvSpPr>
        <p:spPr>
          <a:xfrm>
            <a:off x="228154" y="4341054"/>
            <a:ext cx="6629700" cy="1569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Se entiende como la adaptación de </a:t>
            </a:r>
            <a:r>
              <a:rPr b="1" i="0" lang="es-ES" sz="1200" u="none" cap="none" strike="noStrike">
                <a:solidFill>
                  <a:srgbClr val="000000"/>
                </a:solidFill>
                <a:latin typeface="Arial"/>
                <a:ea typeface="Arial"/>
                <a:cs typeface="Arial"/>
                <a:sym typeface="Arial"/>
              </a:rPr>
              <a:t>un mensaje a un espacio</a:t>
            </a:r>
            <a:r>
              <a:rPr b="0" i="0" lang="es-ES" sz="1200" u="none" cap="none" strike="noStrike">
                <a:solidFill>
                  <a:srgbClr val="000000"/>
                </a:solidFill>
                <a:latin typeface="Arial"/>
                <a:ea typeface="Arial"/>
                <a:cs typeface="Arial"/>
                <a:sym typeface="Arial"/>
              </a:rPr>
              <a:t>, tiempo, formato y circunstancia. apoyados con el diseño gráfico la creatividad y el color, construimos  piezas  que ayudan a promover el desarrollo de sus ventas , con estas piezas mantenemos activados  los sentidos de los negocios a promocionar  y dar a conocer  estrategias de mercadeo con cliente.</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las piezas publicitarias tradicionales más conocidas son:</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89" name="Google Shape;89;p6"/>
          <p:cNvSpPr txBox="1"/>
          <p:nvPr/>
        </p:nvSpPr>
        <p:spPr>
          <a:xfrm>
            <a:off x="1772096" y="81310"/>
            <a:ext cx="404424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00B0F0"/>
                </a:solidFill>
                <a:latin typeface="Arial"/>
                <a:ea typeface="Arial"/>
                <a:cs typeface="Arial"/>
                <a:sym typeface="Arial"/>
              </a:rPr>
              <a:t>PIEZAS PUBLICITARIAS</a:t>
            </a:r>
            <a:endParaRPr b="0" i="0" sz="1400" u="none" cap="none" strike="noStrike">
              <a:solidFill>
                <a:srgbClr val="000000"/>
              </a:solidFill>
              <a:latin typeface="Arial"/>
              <a:ea typeface="Arial"/>
              <a:cs typeface="Arial"/>
              <a:sym typeface="Arial"/>
            </a:endParaRPr>
          </a:p>
        </p:txBody>
      </p:sp>
      <p:cxnSp>
        <p:nvCxnSpPr>
          <p:cNvPr id="90" name="Google Shape;90;p6"/>
          <p:cNvCxnSpPr/>
          <p:nvPr/>
        </p:nvCxnSpPr>
        <p:spPr>
          <a:xfrm flipH="1">
            <a:off x="3438009" y="633046"/>
            <a:ext cx="1" cy="2502780"/>
          </a:xfrm>
          <a:prstGeom prst="straightConnector1">
            <a:avLst/>
          </a:prstGeom>
          <a:noFill/>
          <a:ln cap="flat" cmpd="sng" w="9525">
            <a:solidFill>
              <a:srgbClr val="5597D3"/>
            </a:solidFill>
            <a:prstDash val="solid"/>
            <a:round/>
            <a:headEnd len="sm" w="sm" type="none"/>
            <a:tailEnd len="sm" w="sm" type="none"/>
          </a:ln>
        </p:spPr>
      </p:cxnSp>
      <p:sp>
        <p:nvSpPr>
          <p:cNvPr id="91" name="Google Shape;91;p6"/>
          <p:cNvSpPr txBox="1"/>
          <p:nvPr/>
        </p:nvSpPr>
        <p:spPr>
          <a:xfrm>
            <a:off x="479835" y="656794"/>
            <a:ext cx="250879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chemeClr val="accent1"/>
                </a:solidFill>
                <a:latin typeface="Arial"/>
                <a:ea typeface="Arial"/>
                <a:cs typeface="Arial"/>
                <a:sym typeface="Arial"/>
              </a:rPr>
              <a:t>Mensaje a un espacio</a:t>
            </a:r>
            <a:endParaRPr b="1" i="0" sz="1600" u="none" cap="none" strike="noStrike">
              <a:solidFill>
                <a:schemeClr val="accent1"/>
              </a:solidFill>
              <a:latin typeface="Arial"/>
              <a:ea typeface="Arial"/>
              <a:cs typeface="Arial"/>
              <a:sym typeface="Arial"/>
            </a:endParaRPr>
          </a:p>
        </p:txBody>
      </p:sp>
      <p:sp>
        <p:nvSpPr>
          <p:cNvPr id="92" name="Google Shape;92;p6"/>
          <p:cNvSpPr txBox="1"/>
          <p:nvPr/>
        </p:nvSpPr>
        <p:spPr>
          <a:xfrm>
            <a:off x="3853022" y="809365"/>
            <a:ext cx="250879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chemeClr val="accent1"/>
                </a:solidFill>
                <a:latin typeface="Arial"/>
                <a:ea typeface="Arial"/>
                <a:cs typeface="Arial"/>
                <a:sym typeface="Arial"/>
              </a:rPr>
              <a:t>Estrategias de mercado</a:t>
            </a:r>
            <a:endParaRPr b="1" i="0" sz="1600" u="none" cap="none" strike="noStrike">
              <a:solidFill>
                <a:schemeClr val="accent1"/>
              </a:solidFill>
              <a:latin typeface="Arial"/>
              <a:ea typeface="Arial"/>
              <a:cs typeface="Arial"/>
              <a:sym typeface="Arial"/>
            </a:endParaRPr>
          </a:p>
        </p:txBody>
      </p:sp>
      <p:pic>
        <p:nvPicPr>
          <p:cNvPr id="93" name="Google Shape;93;p6"/>
          <p:cNvPicPr preferRelativeResize="0"/>
          <p:nvPr/>
        </p:nvPicPr>
        <p:blipFill rotWithShape="1">
          <a:blip r:embed="rId5">
            <a:alphaModFix/>
          </a:blip>
          <a:srcRect b="0" l="0" r="0" t="0"/>
          <a:stretch/>
        </p:blipFill>
        <p:spPr>
          <a:xfrm>
            <a:off x="4191993" y="1341556"/>
            <a:ext cx="1702837" cy="1702837"/>
          </a:xfrm>
          <a:prstGeom prst="rect">
            <a:avLst/>
          </a:prstGeom>
          <a:noFill/>
          <a:ln>
            <a:noFill/>
          </a:ln>
        </p:spPr>
      </p:pic>
      <p:pic>
        <p:nvPicPr>
          <p:cNvPr id="94" name="Google Shape;94;p6"/>
          <p:cNvPicPr preferRelativeResize="0"/>
          <p:nvPr/>
        </p:nvPicPr>
        <p:blipFill rotWithShape="1">
          <a:blip r:embed="rId6">
            <a:alphaModFix/>
          </a:blip>
          <a:srcRect b="0" l="0" r="0" t="0"/>
          <a:stretch/>
        </p:blipFill>
        <p:spPr>
          <a:xfrm>
            <a:off x="554073" y="1352844"/>
            <a:ext cx="2620295" cy="1746863"/>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0" name="Google Shape;100;p1"/>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p:txBody>
      </p:sp>
      <p:sp>
        <p:nvSpPr>
          <p:cNvPr id="101" name="Google Shape;101;p1"/>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0" y="4203521"/>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1"/>
          <p:cNvSpPr txBox="1"/>
          <p:nvPr/>
        </p:nvSpPr>
        <p:spPr>
          <a:xfrm>
            <a:off x="92278" y="4397160"/>
            <a:ext cx="6457950" cy="11079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04" name="Google Shape;104;p1"/>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 name="Google Shape;105;p1"/>
          <p:cNvSpPr/>
          <p:nvPr/>
        </p:nvSpPr>
        <p:spPr>
          <a:xfrm>
            <a:off x="6867525" y="3124548"/>
            <a:ext cx="5333999" cy="373344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Periódico:</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rgbClr val="000000"/>
                </a:solidFill>
                <a:latin typeface="Arial"/>
                <a:ea typeface="Arial"/>
                <a:cs typeface="Arial"/>
                <a:sym typeface="Arial"/>
                <a:hlinkClick r:id="rId3">
                  <a:extLst>
                    <a:ext uri="{A12FA001-AC4F-418D-AE19-62706E023703}">
                      <ahyp:hlinkClr val="tx"/>
                    </a:ext>
                  </a:extLst>
                </a:hlinkClick>
              </a:rPr>
              <a:t>www.freepik.es/psd-gratis/periodico-doblado-portada-periodico_874540.htm#page=1&amp;query=prensa&amp;position=16&amp;from_view=search</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rgbClr val="000000"/>
                </a:solidFill>
                <a:latin typeface="Arial"/>
                <a:ea typeface="Arial"/>
                <a:cs typeface="Arial"/>
                <a:sym typeface="Arial"/>
              </a:rPr>
              <a:t>Anuncio con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rgbClr val="000000"/>
                </a:solidFill>
                <a:latin typeface="Arial"/>
                <a:ea typeface="Arial"/>
                <a:cs typeface="Arial"/>
                <a:sym typeface="Arial"/>
                <a:hlinkClick r:id="rId4">
                  <a:extLst>
                    <a:ext uri="{A12FA001-AC4F-418D-AE19-62706E023703}">
                      <ahyp:hlinkClr val="tx"/>
                    </a:ext>
                  </a:extLst>
                </a:hlinkClick>
              </a:rPr>
              <a:t>https://www.istockphoto.com/es/foto/joven-leyendo-las-noticias-en-una-tableta-moderna-mientras-se-sienta-en-su-sala-de-gm1177502660-328752967</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rgbClr val="000000"/>
                </a:solidFill>
                <a:latin typeface="Arial"/>
                <a:ea typeface="Arial"/>
                <a:cs typeface="Arial"/>
                <a:sym typeface="Arial"/>
              </a:rPr>
              <a:t>Cliente: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rgbClr val="000000"/>
                </a:solidFill>
                <a:latin typeface="Arial"/>
                <a:ea typeface="Arial"/>
                <a:cs typeface="Arial"/>
                <a:sym typeface="Arial"/>
                <a:hlinkClick r:id="rId5">
                  <a:extLst>
                    <a:ext uri="{A12FA001-AC4F-418D-AE19-62706E023703}">
                      <ahyp:hlinkClr val="tx"/>
                    </a:ext>
                  </a:extLst>
                </a:hlinkClick>
              </a:rPr>
              <a:t>https://www.istockphoto.com/es/foto/rubia-sonriente-leyendo-peri%C3%B3dico-gm668054164-121968221</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800" u="none" cap="none" strike="noStrike">
              <a:solidFill>
                <a:schemeClr val="dk1"/>
              </a:solidFill>
              <a:latin typeface="Arial"/>
              <a:ea typeface="Arial"/>
              <a:cs typeface="Arial"/>
              <a:sym typeface="Arial"/>
            </a:endParaRPr>
          </a:p>
        </p:txBody>
      </p:sp>
      <p:sp>
        <p:nvSpPr>
          <p:cNvPr id="106" name="Google Shape;106;p1"/>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07" name="Google Shape;107;p1"/>
          <p:cNvGrpSpPr/>
          <p:nvPr/>
        </p:nvGrpSpPr>
        <p:grpSpPr>
          <a:xfrm>
            <a:off x="-51926" y="0"/>
            <a:ext cx="6909926" cy="3859056"/>
            <a:chOff x="-42401" y="-24097"/>
            <a:chExt cx="6909926" cy="3859056"/>
          </a:xfrm>
        </p:grpSpPr>
        <p:pic>
          <p:nvPicPr>
            <p:cNvPr id="108" name="Google Shape;108;p1"/>
            <p:cNvPicPr preferRelativeResize="0"/>
            <p:nvPr/>
          </p:nvPicPr>
          <p:blipFill rotWithShape="1">
            <a:blip r:embed="rId6">
              <a:alphaModFix/>
            </a:blip>
            <a:srcRect b="0" l="0" r="0" t="0"/>
            <a:stretch/>
          </p:blipFill>
          <p:spPr>
            <a:xfrm>
              <a:off x="-42401" y="-24097"/>
              <a:ext cx="6909926" cy="3859056"/>
            </a:xfrm>
            <a:prstGeom prst="rect">
              <a:avLst/>
            </a:prstGeom>
            <a:noFill/>
            <a:ln>
              <a:noFill/>
            </a:ln>
          </p:spPr>
        </p:pic>
        <p:sp>
          <p:nvSpPr>
            <p:cNvPr id="109" name="Google Shape;109;p1"/>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10" name="Google Shape;110;p1"/>
          <p:cNvSpPr txBox="1"/>
          <p:nvPr/>
        </p:nvSpPr>
        <p:spPr>
          <a:xfrm>
            <a:off x="335280" y="4629777"/>
            <a:ext cx="6126480"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chemeClr val="accent2"/>
                </a:solidFill>
                <a:latin typeface="Arial"/>
                <a:ea typeface="Arial"/>
                <a:cs typeface="Arial"/>
                <a:sym typeface="Arial"/>
              </a:rPr>
              <a:t>1- Anuncio de prensa</a:t>
            </a:r>
            <a:r>
              <a:rPr b="1" i="0" lang="es-ES" sz="1400" u="none" cap="none" strike="noStrike">
                <a:solidFill>
                  <a:srgbClr val="000000"/>
                </a:solidFill>
                <a:latin typeface="Arial"/>
                <a:ea typeface="Arial"/>
                <a:cs typeface="Arial"/>
                <a:sym typeface="Arial"/>
              </a:rPr>
              <a:t>: </a:t>
            </a:r>
            <a:r>
              <a:rPr b="0" i="0" lang="es-ES" sz="1400" u="none" cap="none" strike="noStrike">
                <a:solidFill>
                  <a:srgbClr val="000000"/>
                </a:solidFill>
                <a:latin typeface="Arial"/>
                <a:ea typeface="Arial"/>
                <a:cs typeface="Arial"/>
                <a:sym typeface="Arial"/>
              </a:rPr>
              <a:t>la forma en que una empresa da a conocer sus productos por medio de imágenes y letras en un diario o periódico deben ser llamativos preferiblemente grandes para que visualmente llamen la atención del cliente.</a:t>
            </a:r>
            <a:endParaRPr b="0" i="0" sz="1400" u="none" cap="none" strike="noStrike">
              <a:solidFill>
                <a:srgbClr val="000000"/>
              </a:solidFill>
              <a:latin typeface="Arial"/>
              <a:ea typeface="Arial"/>
              <a:cs typeface="Arial"/>
              <a:sym typeface="Arial"/>
            </a:endParaRPr>
          </a:p>
        </p:txBody>
      </p:sp>
      <p:sp>
        <p:nvSpPr>
          <p:cNvPr id="111" name="Google Shape;111;p1"/>
          <p:cNvSpPr txBox="1"/>
          <p:nvPr/>
        </p:nvSpPr>
        <p:spPr>
          <a:xfrm>
            <a:off x="1557998" y="285770"/>
            <a:ext cx="612648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chemeClr val="accent2"/>
                </a:solidFill>
                <a:latin typeface="Arial"/>
                <a:ea typeface="Arial"/>
                <a:cs typeface="Arial"/>
                <a:sym typeface="Arial"/>
              </a:rPr>
              <a:t>1- Anuncio de prensa</a:t>
            </a:r>
            <a:endParaRPr b="0" i="0" sz="1800" u="none" cap="none" strike="noStrike">
              <a:solidFill>
                <a:schemeClr val="accent2"/>
              </a:solidFill>
              <a:latin typeface="Arial"/>
              <a:ea typeface="Arial"/>
              <a:cs typeface="Arial"/>
              <a:sym typeface="Arial"/>
            </a:endParaRPr>
          </a:p>
        </p:txBody>
      </p:sp>
      <p:sp>
        <p:nvSpPr>
          <p:cNvPr id="112" name="Google Shape;112;p1"/>
          <p:cNvSpPr txBox="1"/>
          <p:nvPr/>
        </p:nvSpPr>
        <p:spPr>
          <a:xfrm>
            <a:off x="241427" y="720228"/>
            <a:ext cx="612648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chemeClr val="accent1"/>
                </a:solidFill>
                <a:latin typeface="Arial"/>
                <a:ea typeface="Arial"/>
                <a:cs typeface="Arial"/>
                <a:sym typeface="Arial"/>
              </a:rPr>
              <a:t>Anuncio por imágenes</a:t>
            </a:r>
            <a:endParaRPr b="1" i="0" sz="1800" u="none" cap="none" strike="noStrike">
              <a:solidFill>
                <a:schemeClr val="accent1"/>
              </a:solidFill>
              <a:latin typeface="Arial"/>
              <a:ea typeface="Arial"/>
              <a:cs typeface="Arial"/>
              <a:sym typeface="Arial"/>
            </a:endParaRPr>
          </a:p>
        </p:txBody>
      </p:sp>
      <p:sp>
        <p:nvSpPr>
          <p:cNvPr id="113" name="Google Shape;113;p1"/>
          <p:cNvSpPr txBox="1"/>
          <p:nvPr/>
        </p:nvSpPr>
        <p:spPr>
          <a:xfrm>
            <a:off x="4471196" y="529280"/>
            <a:ext cx="612648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chemeClr val="accent1"/>
                </a:solidFill>
                <a:latin typeface="Arial"/>
                <a:ea typeface="Arial"/>
                <a:cs typeface="Arial"/>
                <a:sym typeface="Arial"/>
              </a:rPr>
              <a:t>Periódico</a:t>
            </a:r>
            <a:endParaRPr b="1" i="0" sz="1600" u="none" cap="none" strike="noStrike">
              <a:solidFill>
                <a:schemeClr val="accent1"/>
              </a:solidFill>
              <a:latin typeface="Arial"/>
              <a:ea typeface="Arial"/>
              <a:cs typeface="Arial"/>
              <a:sym typeface="Arial"/>
            </a:endParaRPr>
          </a:p>
        </p:txBody>
      </p:sp>
      <p:sp>
        <p:nvSpPr>
          <p:cNvPr id="114" name="Google Shape;114;p1"/>
          <p:cNvSpPr txBox="1"/>
          <p:nvPr/>
        </p:nvSpPr>
        <p:spPr>
          <a:xfrm>
            <a:off x="6918946" y="895460"/>
            <a:ext cx="47379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Ir colocando las palabras claves que se dejaron en el recuadro, mientras está la voz en off . Se sugiere imágenes similares si se puede animar mucho mejor.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5" name="Google Shape;115;p1"/>
          <p:cNvPicPr preferRelativeResize="0"/>
          <p:nvPr/>
        </p:nvPicPr>
        <p:blipFill rotWithShape="1">
          <a:blip r:embed="rId7">
            <a:alphaModFix/>
          </a:blip>
          <a:srcRect b="0" l="0" r="0" t="0"/>
          <a:stretch/>
        </p:blipFill>
        <p:spPr>
          <a:xfrm>
            <a:off x="4518060" y="947538"/>
            <a:ext cx="1690453" cy="1690453"/>
          </a:xfrm>
          <a:prstGeom prst="rect">
            <a:avLst/>
          </a:prstGeom>
          <a:noFill/>
          <a:ln>
            <a:noFill/>
          </a:ln>
        </p:spPr>
      </p:pic>
      <p:pic>
        <p:nvPicPr>
          <p:cNvPr id="116" name="Google Shape;116;p1"/>
          <p:cNvPicPr preferRelativeResize="0"/>
          <p:nvPr/>
        </p:nvPicPr>
        <p:blipFill rotWithShape="1">
          <a:blip r:embed="rId8">
            <a:alphaModFix/>
          </a:blip>
          <a:srcRect b="0" l="0" r="0" t="0"/>
          <a:stretch/>
        </p:blipFill>
        <p:spPr>
          <a:xfrm>
            <a:off x="335280" y="1044869"/>
            <a:ext cx="2444708" cy="1621677"/>
          </a:xfrm>
          <a:prstGeom prst="rect">
            <a:avLst/>
          </a:prstGeom>
          <a:noFill/>
          <a:ln>
            <a:noFill/>
          </a:ln>
        </p:spPr>
      </p:pic>
      <p:sp>
        <p:nvSpPr>
          <p:cNvPr id="117" name="Google Shape;117;p1"/>
          <p:cNvSpPr txBox="1"/>
          <p:nvPr/>
        </p:nvSpPr>
        <p:spPr>
          <a:xfrm>
            <a:off x="3123959" y="1261150"/>
            <a:ext cx="160259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chemeClr val="accent1"/>
                </a:solidFill>
                <a:latin typeface="Arial"/>
                <a:ea typeface="Arial"/>
                <a:cs typeface="Arial"/>
                <a:sym typeface="Arial"/>
              </a:rPr>
              <a:t>Cliente</a:t>
            </a:r>
            <a:endParaRPr b="1" i="0" sz="1600" u="none" cap="none" strike="noStrike">
              <a:solidFill>
                <a:schemeClr val="accent1"/>
              </a:solidFill>
              <a:latin typeface="Arial"/>
              <a:ea typeface="Arial"/>
              <a:cs typeface="Arial"/>
              <a:sym typeface="Arial"/>
            </a:endParaRPr>
          </a:p>
        </p:txBody>
      </p:sp>
      <p:pic>
        <p:nvPicPr>
          <p:cNvPr id="118" name="Google Shape;118;p1"/>
          <p:cNvPicPr preferRelativeResize="0"/>
          <p:nvPr/>
        </p:nvPicPr>
        <p:blipFill rotWithShape="1">
          <a:blip r:embed="rId9">
            <a:alphaModFix/>
          </a:blip>
          <a:srcRect b="0" l="0" r="0" t="0"/>
          <a:stretch/>
        </p:blipFill>
        <p:spPr>
          <a:xfrm>
            <a:off x="2443245" y="1646129"/>
            <a:ext cx="2688569" cy="179237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3"/>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4" name="Google Shape;124;p13"/>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p:txBody>
      </p:sp>
      <p:sp>
        <p:nvSpPr>
          <p:cNvPr id="125" name="Google Shape;125;p13"/>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a:t>
            </a:r>
            <a:endParaRPr b="0" i="0" sz="1400" u="none" cap="none" strike="noStrike">
              <a:solidFill>
                <a:srgbClr val="000000"/>
              </a:solidFill>
              <a:latin typeface="Arial"/>
              <a:ea typeface="Arial"/>
              <a:cs typeface="Arial"/>
              <a:sym typeface="Arial"/>
            </a:endParaRPr>
          </a:p>
        </p:txBody>
      </p:sp>
      <p:sp>
        <p:nvSpPr>
          <p:cNvPr id="126" name="Google Shape;126;p13"/>
          <p:cNvSpPr/>
          <p:nvPr/>
        </p:nvSpPr>
        <p:spPr>
          <a:xfrm>
            <a:off x="0" y="4203521"/>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 name="Google Shape;127;p13"/>
          <p:cNvSpPr txBox="1"/>
          <p:nvPr/>
        </p:nvSpPr>
        <p:spPr>
          <a:xfrm>
            <a:off x="92278" y="4397160"/>
            <a:ext cx="6457950" cy="11079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28" name="Google Shape;128;p13"/>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 name="Google Shape;129;p13"/>
          <p:cNvSpPr/>
          <p:nvPr/>
        </p:nvSpPr>
        <p:spPr>
          <a:xfrm>
            <a:off x="6867525" y="3124548"/>
            <a:ext cx="5333999" cy="373344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Anuncio por T.V</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sng" cap="none" strike="noStrike">
              <a:solidFill>
                <a:srgbClr val="954F72"/>
              </a:solidFill>
              <a:latin typeface="Arial"/>
              <a:ea typeface="Arial"/>
              <a:cs typeface="Arial"/>
              <a:sym typeface="Arial"/>
              <a:hlinkClick r:id="rId4">
                <a:extLst>
                  <a:ext uri="{A12FA001-AC4F-418D-AE19-62706E023703}">
                    <ahyp:hlinkClr val="tx"/>
                  </a:ext>
                </a:extLst>
              </a:hlinkClick>
            </a:endParaRPr>
          </a:p>
          <a:p>
            <a:pPr indent="0" lvl="0" marL="0" marR="0" rtl="0" algn="l">
              <a:lnSpc>
                <a:spcPct val="100000"/>
              </a:lnSpc>
              <a:spcBef>
                <a:spcPts val="0"/>
              </a:spcBef>
              <a:spcAft>
                <a:spcPts val="0"/>
              </a:spcAft>
              <a:buClr>
                <a:srgbClr val="000000"/>
              </a:buClr>
              <a:buSzPts val="1200"/>
              <a:buFont typeface="Arial"/>
              <a:buNone/>
            </a:pPr>
            <a:r>
              <a:rPr b="0" i="0" lang="es-ES" sz="1200" u="sng" cap="none" strike="noStrike">
                <a:solidFill>
                  <a:srgbClr val="954F72"/>
                </a:solidFill>
                <a:latin typeface="Arial"/>
                <a:ea typeface="Arial"/>
                <a:cs typeface="Arial"/>
                <a:sym typeface="Arial"/>
                <a:hlinkClick r:id="rId5">
                  <a:extLst>
                    <a:ext uri="{A12FA001-AC4F-418D-AE19-62706E023703}">
                      <ahyp:hlinkClr val="tx"/>
                    </a:ext>
                  </a:extLst>
                </a:hlinkClick>
              </a:rPr>
              <a:t>https://www.freepik.es/vector-gratis/personaje-comiendo-palomitas-viendo-pelicula_8506613.htm#page=1&amp;query=television&amp;position=5&amp;from_view=search</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rgbClr val="000000"/>
                </a:solidFill>
                <a:latin typeface="Arial"/>
                <a:ea typeface="Arial"/>
                <a:cs typeface="Arial"/>
                <a:sym typeface="Arial"/>
              </a:rPr>
              <a:t>Cuña radial: </a:t>
            </a:r>
            <a:r>
              <a:rPr b="0" i="0" lang="es-ES" sz="1200" u="sng" cap="none" strike="noStrike">
                <a:solidFill>
                  <a:srgbClr val="000000"/>
                </a:solidFill>
                <a:latin typeface="Arial"/>
                <a:ea typeface="Arial"/>
                <a:cs typeface="Arial"/>
                <a:sym typeface="Arial"/>
                <a:hlinkClick r:id="rId6">
                  <a:extLst>
                    <a:ext uri="{A12FA001-AC4F-418D-AE19-62706E023703}">
                      <ahyp:hlinkClr val="tx"/>
                    </a:ext>
                  </a:extLst>
                </a:hlinkClick>
              </a:rPr>
              <a:t>https://www.freepik.es/vector-gratis/dia-mundial-radio-dibujado-mano_11783032.htm?query=radio&amp;collectionId=987&amp;page=1&amp;position=2&amp;from_view=collections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800" u="none" cap="none" strike="noStrike">
              <a:solidFill>
                <a:schemeClr val="dk1"/>
              </a:solidFill>
              <a:latin typeface="Arial"/>
              <a:ea typeface="Arial"/>
              <a:cs typeface="Arial"/>
              <a:sym typeface="Arial"/>
            </a:endParaRPr>
          </a:p>
        </p:txBody>
      </p:sp>
      <p:sp>
        <p:nvSpPr>
          <p:cNvPr id="130" name="Google Shape;130;p13"/>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31" name="Google Shape;131;p13"/>
          <p:cNvGrpSpPr/>
          <p:nvPr/>
        </p:nvGrpSpPr>
        <p:grpSpPr>
          <a:xfrm>
            <a:off x="-51926" y="0"/>
            <a:ext cx="6909926" cy="3859056"/>
            <a:chOff x="-42401" y="-24097"/>
            <a:chExt cx="6909926" cy="3859056"/>
          </a:xfrm>
        </p:grpSpPr>
        <p:pic>
          <p:nvPicPr>
            <p:cNvPr id="132" name="Google Shape;132;p13"/>
            <p:cNvPicPr preferRelativeResize="0"/>
            <p:nvPr/>
          </p:nvPicPr>
          <p:blipFill rotWithShape="1">
            <a:blip r:embed="rId7">
              <a:alphaModFix/>
            </a:blip>
            <a:srcRect b="0" l="0" r="0" t="0"/>
            <a:stretch/>
          </p:blipFill>
          <p:spPr>
            <a:xfrm>
              <a:off x="-42401" y="-24097"/>
              <a:ext cx="6909926" cy="3859056"/>
            </a:xfrm>
            <a:prstGeom prst="rect">
              <a:avLst/>
            </a:prstGeom>
            <a:noFill/>
            <a:ln>
              <a:noFill/>
            </a:ln>
          </p:spPr>
        </p:pic>
        <p:sp>
          <p:nvSpPr>
            <p:cNvPr id="133" name="Google Shape;133;p13"/>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34" name="Google Shape;134;p13"/>
          <p:cNvSpPr txBox="1"/>
          <p:nvPr/>
        </p:nvSpPr>
        <p:spPr>
          <a:xfrm>
            <a:off x="335280" y="4629777"/>
            <a:ext cx="6126480"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chemeClr val="accent2"/>
                </a:solidFill>
                <a:latin typeface="Arial"/>
                <a:ea typeface="Arial"/>
                <a:cs typeface="Arial"/>
                <a:sym typeface="Arial"/>
              </a:rPr>
              <a:t>2- Comercial de televisión: </a:t>
            </a:r>
            <a:r>
              <a:rPr b="0" i="0" lang="es-ES" sz="1400" u="none" cap="none" strike="noStrike">
                <a:solidFill>
                  <a:srgbClr val="000000"/>
                </a:solidFill>
                <a:latin typeface="Arial"/>
                <a:ea typeface="Arial"/>
                <a:cs typeface="Arial"/>
                <a:sym typeface="Arial"/>
              </a:rPr>
              <a:t>llamado también anunció hacia una audiencia que se pauta en un medio electrónico el televisor para ser visto. Su tiempo de salida al aire es de segundos para promocionar el producto o servicio.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chemeClr val="accent2"/>
                </a:solidFill>
                <a:latin typeface="Arial"/>
                <a:ea typeface="Arial"/>
                <a:cs typeface="Arial"/>
                <a:sym typeface="Arial"/>
              </a:rPr>
              <a:t>3-Cuña radial: </a:t>
            </a:r>
            <a:r>
              <a:rPr b="0" i="0" lang="es-ES" sz="1400" u="none" cap="none" strike="noStrike">
                <a:solidFill>
                  <a:srgbClr val="000000"/>
                </a:solidFill>
                <a:latin typeface="Arial"/>
                <a:ea typeface="Arial"/>
                <a:cs typeface="Arial"/>
                <a:sym typeface="Arial"/>
              </a:rPr>
              <a:t>anuncio auditivo con una duración de máximo 30 segundos para promocionar los productos o servicios de una empresa</a:t>
            </a:r>
            <a:endParaRPr b="0" i="0" sz="1400" u="none" cap="none" strike="noStrike">
              <a:solidFill>
                <a:srgbClr val="000000"/>
              </a:solidFill>
              <a:latin typeface="Arial"/>
              <a:ea typeface="Arial"/>
              <a:cs typeface="Arial"/>
              <a:sym typeface="Arial"/>
            </a:endParaRPr>
          </a:p>
        </p:txBody>
      </p:sp>
      <p:sp>
        <p:nvSpPr>
          <p:cNvPr id="135" name="Google Shape;135;p13"/>
          <p:cNvSpPr txBox="1"/>
          <p:nvPr/>
        </p:nvSpPr>
        <p:spPr>
          <a:xfrm>
            <a:off x="237669" y="360486"/>
            <a:ext cx="284863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chemeClr val="accent2"/>
                </a:solidFill>
                <a:latin typeface="Arial"/>
                <a:ea typeface="Arial"/>
                <a:cs typeface="Arial"/>
                <a:sym typeface="Arial"/>
              </a:rPr>
              <a:t>2- Comercial de televisión</a:t>
            </a:r>
            <a:endParaRPr b="0" i="0" sz="1800" u="none" cap="none" strike="noStrike">
              <a:solidFill>
                <a:schemeClr val="accent2"/>
              </a:solidFill>
              <a:latin typeface="Arial"/>
              <a:ea typeface="Arial"/>
              <a:cs typeface="Arial"/>
              <a:sym typeface="Arial"/>
            </a:endParaRPr>
          </a:p>
        </p:txBody>
      </p:sp>
      <p:sp>
        <p:nvSpPr>
          <p:cNvPr id="136" name="Google Shape;136;p13"/>
          <p:cNvSpPr txBox="1"/>
          <p:nvPr/>
        </p:nvSpPr>
        <p:spPr>
          <a:xfrm>
            <a:off x="650668" y="826637"/>
            <a:ext cx="2670585" cy="369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chemeClr val="accent1"/>
                </a:solidFill>
                <a:latin typeface="Arial"/>
                <a:ea typeface="Arial"/>
                <a:cs typeface="Arial"/>
                <a:sym typeface="Arial"/>
              </a:rPr>
              <a:t>Anuncio por T.V</a:t>
            </a:r>
            <a:endParaRPr b="1" i="0" sz="1800" u="none" cap="none" strike="noStrike">
              <a:solidFill>
                <a:schemeClr val="accent1"/>
              </a:solidFill>
              <a:latin typeface="Arial"/>
              <a:ea typeface="Arial"/>
              <a:cs typeface="Arial"/>
              <a:sym typeface="Arial"/>
            </a:endParaRPr>
          </a:p>
        </p:txBody>
      </p:sp>
      <p:sp>
        <p:nvSpPr>
          <p:cNvPr id="137" name="Google Shape;137;p13"/>
          <p:cNvSpPr txBox="1"/>
          <p:nvPr/>
        </p:nvSpPr>
        <p:spPr>
          <a:xfrm>
            <a:off x="6918946" y="895460"/>
            <a:ext cx="47379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Ir colocando las palabras claves que se dejaron en el recuadro, mientras está la voz en off . Se sugiere imágenes similares si se puede animar mucho mejor.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8" name="Google Shape;138;p13"/>
          <p:cNvPicPr preferRelativeResize="0"/>
          <p:nvPr/>
        </p:nvPicPr>
        <p:blipFill rotWithShape="1">
          <a:blip r:embed="rId8">
            <a:alphaModFix/>
          </a:blip>
          <a:srcRect b="0" l="0" r="0" t="0"/>
          <a:stretch/>
        </p:blipFill>
        <p:spPr>
          <a:xfrm>
            <a:off x="335280" y="1221791"/>
            <a:ext cx="2848638" cy="1897575"/>
          </a:xfrm>
          <a:prstGeom prst="rect">
            <a:avLst/>
          </a:prstGeom>
          <a:noFill/>
          <a:ln>
            <a:noFill/>
          </a:ln>
        </p:spPr>
      </p:pic>
      <p:sp>
        <p:nvSpPr>
          <p:cNvPr id="139" name="Google Shape;139;p13"/>
          <p:cNvSpPr txBox="1"/>
          <p:nvPr/>
        </p:nvSpPr>
        <p:spPr>
          <a:xfrm>
            <a:off x="3613122" y="395070"/>
            <a:ext cx="284863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chemeClr val="accent2"/>
                </a:solidFill>
                <a:latin typeface="Arial"/>
                <a:ea typeface="Arial"/>
                <a:cs typeface="Arial"/>
                <a:sym typeface="Arial"/>
              </a:rPr>
              <a:t>3- Cuña radial</a:t>
            </a:r>
            <a:endParaRPr b="0" i="0" sz="1800" u="none" cap="none" strike="noStrike">
              <a:solidFill>
                <a:schemeClr val="accent2"/>
              </a:solidFill>
              <a:latin typeface="Arial"/>
              <a:ea typeface="Arial"/>
              <a:cs typeface="Arial"/>
              <a:sym typeface="Arial"/>
            </a:endParaRPr>
          </a:p>
        </p:txBody>
      </p:sp>
      <p:cxnSp>
        <p:nvCxnSpPr>
          <p:cNvPr id="140" name="Google Shape;140;p13"/>
          <p:cNvCxnSpPr/>
          <p:nvPr/>
        </p:nvCxnSpPr>
        <p:spPr>
          <a:xfrm flipH="1">
            <a:off x="3438009" y="633046"/>
            <a:ext cx="1" cy="2502780"/>
          </a:xfrm>
          <a:prstGeom prst="straightConnector1">
            <a:avLst/>
          </a:prstGeom>
          <a:noFill/>
          <a:ln cap="flat" cmpd="sng" w="9525">
            <a:solidFill>
              <a:srgbClr val="5597D3"/>
            </a:solidFill>
            <a:prstDash val="solid"/>
            <a:round/>
            <a:headEnd len="sm" w="sm" type="none"/>
            <a:tailEnd len="sm" w="sm" type="none"/>
          </a:ln>
        </p:spPr>
      </p:cxnSp>
      <p:pic>
        <p:nvPicPr>
          <p:cNvPr id="141" name="Google Shape;141;p13"/>
          <p:cNvPicPr preferRelativeResize="0"/>
          <p:nvPr/>
        </p:nvPicPr>
        <p:blipFill rotWithShape="1">
          <a:blip r:embed="rId9">
            <a:alphaModFix/>
          </a:blip>
          <a:srcRect b="0" l="0" r="0" t="0"/>
          <a:stretch/>
        </p:blipFill>
        <p:spPr>
          <a:xfrm>
            <a:off x="3629025" y="742949"/>
            <a:ext cx="2323444" cy="2323444"/>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8"/>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p:txBody>
      </p:sp>
      <p:sp>
        <p:nvSpPr>
          <p:cNvPr id="148" name="Google Shape;148;p8"/>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a:t>
            </a:r>
            <a:endParaRPr b="0" i="0" sz="1400" u="none" cap="none" strike="noStrike">
              <a:solidFill>
                <a:srgbClr val="000000"/>
              </a:solidFill>
              <a:latin typeface="Arial"/>
              <a:ea typeface="Arial"/>
              <a:cs typeface="Arial"/>
              <a:sym typeface="Arial"/>
            </a:endParaRPr>
          </a:p>
        </p:txBody>
      </p:sp>
      <p:sp>
        <p:nvSpPr>
          <p:cNvPr id="149" name="Google Shape;149;p8"/>
          <p:cNvSpPr/>
          <p:nvPr/>
        </p:nvSpPr>
        <p:spPr>
          <a:xfrm>
            <a:off x="60946" y="4225534"/>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 name="Google Shape;150;p8"/>
          <p:cNvSpPr txBox="1"/>
          <p:nvPr/>
        </p:nvSpPr>
        <p:spPr>
          <a:xfrm>
            <a:off x="92278" y="4397160"/>
            <a:ext cx="6457950" cy="11079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51" name="Google Shape;151;p8"/>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p8"/>
          <p:cNvSpPr/>
          <p:nvPr/>
        </p:nvSpPr>
        <p:spPr>
          <a:xfrm>
            <a:off x="6867525" y="3124548"/>
            <a:ext cx="5333999" cy="373344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Banner:</a:t>
            </a:r>
            <a:r>
              <a:rPr b="1" i="0" lang="es-ES" sz="1200" u="none" cap="none" strike="noStrike">
                <a:solidFill>
                  <a:srgbClr val="954F72"/>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ES" sz="1200" u="sng" cap="none" strike="noStrike">
                <a:solidFill>
                  <a:srgbClr val="000000"/>
                </a:solidFill>
                <a:latin typeface="Arial"/>
                <a:ea typeface="Arial"/>
                <a:cs typeface="Arial"/>
                <a:sym typeface="Arial"/>
                <a:hlinkClick r:id="rId3">
                  <a:extLst>
                    <a:ext uri="{A12FA001-AC4F-418D-AE19-62706E023703}">
                      <ahyp:hlinkClr val="tx"/>
                    </a:ext>
                  </a:extLst>
                </a:hlinkClick>
              </a:rPr>
              <a:t>https://www.freepik.es/vector-gratis/conjunto-banners-venta-abstracta-plana_15441212.htm#page=1&amp;query=banner&amp;position=7&amp;from_view=search</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rgbClr val="000000"/>
                </a:solidFill>
                <a:latin typeface="Arial"/>
                <a:ea typeface="Arial"/>
                <a:cs typeface="Arial"/>
                <a:sym typeface="Arial"/>
              </a:rPr>
              <a:t>Publicidad exterior: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rgbClr val="000000"/>
                </a:solidFill>
                <a:latin typeface="Arial"/>
                <a:ea typeface="Arial"/>
                <a:cs typeface="Arial"/>
                <a:sym typeface="Arial"/>
              </a:rPr>
              <a:t> </a:t>
            </a:r>
            <a:r>
              <a:rPr b="0" i="0" lang="es-ES" sz="1200" u="sng" cap="none" strike="noStrike">
                <a:solidFill>
                  <a:srgbClr val="000000"/>
                </a:solidFill>
                <a:latin typeface="Arial"/>
                <a:ea typeface="Arial"/>
                <a:cs typeface="Arial"/>
                <a:sym typeface="Arial"/>
                <a:hlinkClick r:id="rId4">
                  <a:extLst>
                    <a:ext uri="{A12FA001-AC4F-418D-AE19-62706E023703}">
                      <ahyp:hlinkClr val="tx"/>
                    </a:ext>
                  </a:extLst>
                </a:hlinkClick>
              </a:rPr>
              <a:t>https://www.istockphoto.com/es/foto/cartelera-en-blanco-en-la-autopista-gm859537168-142024945</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rgbClr val="000000"/>
                </a:solidFill>
                <a:latin typeface="Arial"/>
                <a:ea typeface="Arial"/>
                <a:cs typeface="Arial"/>
                <a:sym typeface="Arial"/>
              </a:rPr>
              <a:t>Avisos luminosos: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rgbClr val="000000"/>
                </a:solidFill>
                <a:latin typeface="Arial"/>
                <a:ea typeface="Arial"/>
                <a:cs typeface="Arial"/>
                <a:sym typeface="Arial"/>
                <a:hlinkClick r:id="rId5">
                  <a:extLst>
                    <a:ext uri="{A12FA001-AC4F-418D-AE19-62706E023703}">
                      <ahyp:hlinkClr val="tx"/>
                    </a:ext>
                  </a:extLst>
                </a:hlinkClick>
              </a:rPr>
              <a:t>https://www.istockphoto.com/es/foto/muestra-de-ne%C3%B3n-sobre-fondo-de-pared-de-ladrillo-bienvenida-render-3d-gm1056445350-282103610</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p8"/>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54" name="Google Shape;154;p8"/>
          <p:cNvGrpSpPr/>
          <p:nvPr/>
        </p:nvGrpSpPr>
        <p:grpSpPr>
          <a:xfrm>
            <a:off x="-51926" y="0"/>
            <a:ext cx="6909926" cy="3859056"/>
            <a:chOff x="-42401" y="-24097"/>
            <a:chExt cx="6909926" cy="3859056"/>
          </a:xfrm>
        </p:grpSpPr>
        <p:pic>
          <p:nvPicPr>
            <p:cNvPr id="155" name="Google Shape;155;p8"/>
            <p:cNvPicPr preferRelativeResize="0"/>
            <p:nvPr/>
          </p:nvPicPr>
          <p:blipFill rotWithShape="1">
            <a:blip r:embed="rId6">
              <a:alphaModFix/>
            </a:blip>
            <a:srcRect b="0" l="0" r="0" t="0"/>
            <a:stretch/>
          </p:blipFill>
          <p:spPr>
            <a:xfrm>
              <a:off x="-42401" y="-24097"/>
              <a:ext cx="6909926" cy="3859056"/>
            </a:xfrm>
            <a:prstGeom prst="rect">
              <a:avLst/>
            </a:prstGeom>
            <a:noFill/>
            <a:ln>
              <a:noFill/>
            </a:ln>
          </p:spPr>
        </p:pic>
        <p:sp>
          <p:nvSpPr>
            <p:cNvPr id="156" name="Google Shape;156;p8"/>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57" name="Google Shape;157;p8"/>
          <p:cNvSpPr txBox="1"/>
          <p:nvPr/>
        </p:nvSpPr>
        <p:spPr>
          <a:xfrm>
            <a:off x="335280" y="4629777"/>
            <a:ext cx="6214948"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chemeClr val="accent2"/>
                </a:solidFill>
                <a:latin typeface="Arial"/>
                <a:ea typeface="Arial"/>
                <a:cs typeface="Arial"/>
                <a:sym typeface="Arial"/>
              </a:rPr>
              <a:t>4- Banner</a:t>
            </a:r>
            <a:r>
              <a:rPr b="0" i="0" lang="es-ES" sz="1400" u="none" cap="none" strike="noStrike">
                <a:solidFill>
                  <a:srgbClr val="000000"/>
                </a:solidFill>
                <a:latin typeface="Arial"/>
                <a:ea typeface="Arial"/>
                <a:cs typeface="Arial"/>
                <a:sym typeface="Arial"/>
              </a:rPr>
              <a:t>: es una pieza de publicidad que se emplea para dar anuncios de productos y servicios en la web. Son llamativos y pueden incluir sonido.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chemeClr val="accent2"/>
                </a:solidFill>
                <a:latin typeface="Arial"/>
                <a:ea typeface="Arial"/>
                <a:cs typeface="Arial"/>
                <a:sym typeface="Arial"/>
              </a:rPr>
              <a:t>5- Publicidad exterior: </a:t>
            </a:r>
            <a:r>
              <a:rPr b="0" i="0" lang="es-ES" sz="1400" u="none" cap="none" strike="noStrike">
                <a:solidFill>
                  <a:srgbClr val="000000"/>
                </a:solidFill>
                <a:latin typeface="Arial"/>
                <a:ea typeface="Arial"/>
                <a:cs typeface="Arial"/>
                <a:sym typeface="Arial"/>
              </a:rPr>
              <a:t>conocida como las vallas. Mogadores, rompetraficos, pantallas leds y avisos luminosos que se ubican en lugares públicos o donde hay mayor tráfico de personas.</a:t>
            </a:r>
            <a:endParaRPr b="0" i="0" sz="1400" u="none" cap="none" strike="noStrike">
              <a:solidFill>
                <a:srgbClr val="000000"/>
              </a:solidFill>
              <a:latin typeface="Arial"/>
              <a:ea typeface="Arial"/>
              <a:cs typeface="Arial"/>
              <a:sym typeface="Arial"/>
            </a:endParaRPr>
          </a:p>
        </p:txBody>
      </p:sp>
      <p:sp>
        <p:nvSpPr>
          <p:cNvPr id="158" name="Google Shape;158;p8"/>
          <p:cNvSpPr txBox="1"/>
          <p:nvPr/>
        </p:nvSpPr>
        <p:spPr>
          <a:xfrm>
            <a:off x="237669" y="360486"/>
            <a:ext cx="284863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chemeClr val="accent2"/>
                </a:solidFill>
                <a:latin typeface="Arial"/>
                <a:ea typeface="Arial"/>
                <a:cs typeface="Arial"/>
                <a:sym typeface="Arial"/>
              </a:rPr>
              <a:t>4- Banner</a:t>
            </a:r>
            <a:endParaRPr b="0" i="0" sz="1800" u="none" cap="none" strike="noStrike">
              <a:solidFill>
                <a:schemeClr val="accent2"/>
              </a:solidFill>
              <a:latin typeface="Arial"/>
              <a:ea typeface="Arial"/>
              <a:cs typeface="Arial"/>
              <a:sym typeface="Arial"/>
            </a:endParaRPr>
          </a:p>
        </p:txBody>
      </p:sp>
      <p:sp>
        <p:nvSpPr>
          <p:cNvPr id="159" name="Google Shape;159;p8"/>
          <p:cNvSpPr txBox="1"/>
          <p:nvPr/>
        </p:nvSpPr>
        <p:spPr>
          <a:xfrm>
            <a:off x="650668" y="826637"/>
            <a:ext cx="2670585" cy="369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chemeClr val="accent1"/>
                </a:solidFill>
                <a:latin typeface="Arial"/>
                <a:ea typeface="Arial"/>
                <a:cs typeface="Arial"/>
                <a:sym typeface="Arial"/>
              </a:rPr>
              <a:t>Anuncios</a:t>
            </a:r>
            <a:endParaRPr b="1" i="0" sz="1800" u="none" cap="none" strike="noStrike">
              <a:solidFill>
                <a:schemeClr val="accent1"/>
              </a:solidFill>
              <a:latin typeface="Arial"/>
              <a:ea typeface="Arial"/>
              <a:cs typeface="Arial"/>
              <a:sym typeface="Arial"/>
            </a:endParaRPr>
          </a:p>
        </p:txBody>
      </p:sp>
      <p:sp>
        <p:nvSpPr>
          <p:cNvPr id="160" name="Google Shape;160;p8"/>
          <p:cNvSpPr txBox="1"/>
          <p:nvPr/>
        </p:nvSpPr>
        <p:spPr>
          <a:xfrm>
            <a:off x="6918946" y="895460"/>
            <a:ext cx="47379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Ir colocando las palabras claves que se dejaron en el recuadro, mientras está la voz en off . Se sugiere imágenes similares si se puede animar mucho mejor.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8"/>
          <p:cNvSpPr txBox="1"/>
          <p:nvPr/>
        </p:nvSpPr>
        <p:spPr>
          <a:xfrm>
            <a:off x="3613122" y="395070"/>
            <a:ext cx="284863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chemeClr val="accent2"/>
                </a:solidFill>
                <a:latin typeface="Arial"/>
                <a:ea typeface="Arial"/>
                <a:cs typeface="Arial"/>
                <a:sym typeface="Arial"/>
              </a:rPr>
              <a:t>5- Publicidad exterior</a:t>
            </a:r>
            <a:endParaRPr b="0" i="0" sz="1800" u="none" cap="none" strike="noStrike">
              <a:solidFill>
                <a:schemeClr val="accent2"/>
              </a:solidFill>
              <a:latin typeface="Arial"/>
              <a:ea typeface="Arial"/>
              <a:cs typeface="Arial"/>
              <a:sym typeface="Arial"/>
            </a:endParaRPr>
          </a:p>
        </p:txBody>
      </p:sp>
      <p:cxnSp>
        <p:nvCxnSpPr>
          <p:cNvPr id="162" name="Google Shape;162;p8"/>
          <p:cNvCxnSpPr/>
          <p:nvPr/>
        </p:nvCxnSpPr>
        <p:spPr>
          <a:xfrm flipH="1">
            <a:off x="3438009" y="633046"/>
            <a:ext cx="1" cy="2502780"/>
          </a:xfrm>
          <a:prstGeom prst="straightConnector1">
            <a:avLst/>
          </a:prstGeom>
          <a:noFill/>
          <a:ln cap="flat" cmpd="sng" w="9525">
            <a:solidFill>
              <a:srgbClr val="5597D3"/>
            </a:solidFill>
            <a:prstDash val="solid"/>
            <a:round/>
            <a:headEnd len="sm" w="sm" type="none"/>
            <a:tailEnd len="sm" w="sm" type="none"/>
          </a:ln>
        </p:spPr>
      </p:cxnSp>
      <p:sp>
        <p:nvSpPr>
          <p:cNvPr id="163" name="Google Shape;163;p8"/>
          <p:cNvSpPr txBox="1"/>
          <p:nvPr/>
        </p:nvSpPr>
        <p:spPr>
          <a:xfrm>
            <a:off x="3572689" y="812353"/>
            <a:ext cx="297753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chemeClr val="accent1"/>
                </a:solidFill>
                <a:latin typeface="Arial"/>
                <a:ea typeface="Arial"/>
                <a:cs typeface="Arial"/>
                <a:sym typeface="Arial"/>
              </a:rPr>
              <a:t>Vallas, avisos luminosos</a:t>
            </a:r>
            <a:endParaRPr b="1" i="0" sz="1800" u="none" cap="none" strike="noStrike">
              <a:solidFill>
                <a:schemeClr val="accent1"/>
              </a:solidFill>
              <a:latin typeface="Arial"/>
              <a:ea typeface="Arial"/>
              <a:cs typeface="Arial"/>
              <a:sym typeface="Arial"/>
            </a:endParaRPr>
          </a:p>
        </p:txBody>
      </p:sp>
      <p:pic>
        <p:nvPicPr>
          <p:cNvPr id="164" name="Google Shape;164;p8"/>
          <p:cNvPicPr preferRelativeResize="0"/>
          <p:nvPr/>
        </p:nvPicPr>
        <p:blipFill rotWithShape="1">
          <a:blip r:embed="rId7">
            <a:alphaModFix/>
          </a:blip>
          <a:srcRect b="0" l="0" r="0" t="0"/>
          <a:stretch/>
        </p:blipFill>
        <p:spPr>
          <a:xfrm>
            <a:off x="650668" y="1229635"/>
            <a:ext cx="2036260" cy="2036260"/>
          </a:xfrm>
          <a:prstGeom prst="rect">
            <a:avLst/>
          </a:prstGeom>
          <a:noFill/>
          <a:ln>
            <a:noFill/>
          </a:ln>
        </p:spPr>
      </p:pic>
      <p:pic>
        <p:nvPicPr>
          <p:cNvPr id="165" name="Google Shape;165;p8"/>
          <p:cNvPicPr preferRelativeResize="0"/>
          <p:nvPr/>
        </p:nvPicPr>
        <p:blipFill rotWithShape="1">
          <a:blip r:embed="rId8">
            <a:alphaModFix/>
          </a:blip>
          <a:srcRect b="0" l="0" r="0" t="0"/>
          <a:stretch/>
        </p:blipFill>
        <p:spPr>
          <a:xfrm>
            <a:off x="3599036" y="1173360"/>
            <a:ext cx="2280169" cy="1541706"/>
          </a:xfrm>
          <a:prstGeom prst="rect">
            <a:avLst/>
          </a:prstGeom>
          <a:noFill/>
          <a:ln>
            <a:noFill/>
          </a:ln>
        </p:spPr>
      </p:pic>
      <p:pic>
        <p:nvPicPr>
          <p:cNvPr id="166" name="Google Shape;166;p8"/>
          <p:cNvPicPr preferRelativeResize="0"/>
          <p:nvPr/>
        </p:nvPicPr>
        <p:blipFill rotWithShape="1">
          <a:blip r:embed="rId9">
            <a:alphaModFix/>
          </a:blip>
          <a:srcRect b="0" l="0" r="0" t="0"/>
          <a:stretch/>
        </p:blipFill>
        <p:spPr>
          <a:xfrm>
            <a:off x="4675973" y="2215918"/>
            <a:ext cx="1972596" cy="110958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2" name="Google Shape;172;p25"/>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p:txBody>
      </p:sp>
      <p:sp>
        <p:nvSpPr>
          <p:cNvPr id="173" name="Google Shape;173;p25"/>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a:t>
            </a:r>
            <a:endParaRPr b="0" i="0" sz="1400" u="none" cap="none" strike="noStrike">
              <a:solidFill>
                <a:srgbClr val="000000"/>
              </a:solidFill>
              <a:latin typeface="Arial"/>
              <a:ea typeface="Arial"/>
              <a:cs typeface="Arial"/>
              <a:sym typeface="Arial"/>
            </a:endParaRPr>
          </a:p>
        </p:txBody>
      </p:sp>
      <p:sp>
        <p:nvSpPr>
          <p:cNvPr id="174" name="Google Shape;174;p25"/>
          <p:cNvSpPr/>
          <p:nvPr/>
        </p:nvSpPr>
        <p:spPr>
          <a:xfrm>
            <a:off x="60946" y="4225534"/>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5" name="Google Shape;175;p25"/>
          <p:cNvSpPr txBox="1"/>
          <p:nvPr/>
        </p:nvSpPr>
        <p:spPr>
          <a:xfrm>
            <a:off x="92278" y="4397160"/>
            <a:ext cx="6457950" cy="11079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Arial"/>
              <a:ea typeface="Arial"/>
              <a:cs typeface="Arial"/>
              <a:sym typeface="Arial"/>
            </a:endParaRPr>
          </a:p>
        </p:txBody>
      </p:sp>
      <p:sp>
        <p:nvSpPr>
          <p:cNvPr id="176" name="Google Shape;176;p25"/>
          <p:cNvSpPr/>
          <p:nvPr/>
        </p:nvSpPr>
        <p:spPr>
          <a:xfrm>
            <a:off x="-19050" y="-1281"/>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25"/>
          <p:cNvSpPr/>
          <p:nvPr/>
        </p:nvSpPr>
        <p:spPr>
          <a:xfrm>
            <a:off x="6867525" y="3124548"/>
            <a:ext cx="5333999" cy="3733449"/>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rgbClr val="000000"/>
                </a:solidFill>
                <a:latin typeface="Arial"/>
                <a:ea typeface="Arial"/>
                <a:cs typeface="Arial"/>
                <a:sym typeface="Arial"/>
              </a:rPr>
              <a:t>Publicidad corporativa: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rgbClr val="000000"/>
                </a:solidFill>
                <a:latin typeface="Arial"/>
                <a:ea typeface="Arial"/>
                <a:cs typeface="Arial"/>
                <a:sym typeface="Arial"/>
                <a:hlinkClick r:id="rId3">
                  <a:extLst>
                    <a:ext uri="{A12FA001-AC4F-418D-AE19-62706E023703}">
                      <ahyp:hlinkClr val="tx"/>
                    </a:ext>
                  </a:extLst>
                </a:hlinkClick>
              </a:rPr>
              <a:t>https://www.freepik.es/psd-gratis/set-productos-merchandising-logo-empresa_4897320.htm#page=1&amp;query=P%20O%20P&amp;position=0&amp;from_view=search</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rgbClr val="000000"/>
                </a:solidFill>
                <a:latin typeface="Arial"/>
                <a:ea typeface="Arial"/>
                <a:cs typeface="Arial"/>
                <a:sym typeface="Arial"/>
              </a:rPr>
              <a:t>Llavero corporativo: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sng" cap="none" strike="noStrike">
                <a:solidFill>
                  <a:srgbClr val="000000"/>
                </a:solidFill>
                <a:latin typeface="Arial"/>
                <a:ea typeface="Arial"/>
                <a:cs typeface="Arial"/>
                <a:sym typeface="Arial"/>
                <a:hlinkClick r:id="rId4">
                  <a:extLst>
                    <a:ext uri="{A12FA001-AC4F-418D-AE19-62706E023703}">
                      <ahyp:hlinkClr val="tx"/>
                    </a:ext>
                  </a:extLst>
                </a:hlinkClick>
              </a:rPr>
              <a:t>https://www.istockphoto.com/es/foto/las-llaves-de-la-casa-trazados-de-recorte-incluido-gm172700462-5204155</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800" u="none" cap="none" strike="noStrike">
              <a:solidFill>
                <a:schemeClr val="dk1"/>
              </a:solidFill>
              <a:latin typeface="Arial"/>
              <a:ea typeface="Arial"/>
              <a:cs typeface="Arial"/>
              <a:sym typeface="Arial"/>
            </a:endParaRPr>
          </a:p>
        </p:txBody>
      </p:sp>
      <p:sp>
        <p:nvSpPr>
          <p:cNvPr id="178" name="Google Shape;178;p25"/>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79" name="Google Shape;179;p25"/>
          <p:cNvGrpSpPr/>
          <p:nvPr/>
        </p:nvGrpSpPr>
        <p:grpSpPr>
          <a:xfrm>
            <a:off x="-7221" y="9625"/>
            <a:ext cx="6909926" cy="3859056"/>
            <a:chOff x="-84605" y="-80369"/>
            <a:chExt cx="6909926" cy="3859056"/>
          </a:xfrm>
        </p:grpSpPr>
        <p:pic>
          <p:nvPicPr>
            <p:cNvPr id="180" name="Google Shape;180;p25"/>
            <p:cNvPicPr preferRelativeResize="0"/>
            <p:nvPr/>
          </p:nvPicPr>
          <p:blipFill rotWithShape="1">
            <a:blip r:embed="rId5">
              <a:alphaModFix/>
            </a:blip>
            <a:srcRect b="0" l="0" r="0" t="0"/>
            <a:stretch/>
          </p:blipFill>
          <p:spPr>
            <a:xfrm>
              <a:off x="-84605" y="-80369"/>
              <a:ext cx="6909926" cy="3859056"/>
            </a:xfrm>
            <a:prstGeom prst="rect">
              <a:avLst/>
            </a:prstGeom>
            <a:noFill/>
            <a:ln>
              <a:noFill/>
            </a:ln>
          </p:spPr>
        </p:pic>
        <p:sp>
          <p:nvSpPr>
            <p:cNvPr id="181" name="Google Shape;181;p25"/>
            <p:cNvSpPr/>
            <p:nvPr/>
          </p:nvSpPr>
          <p:spPr>
            <a:xfrm>
              <a:off x="92278" y="-4981"/>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82" name="Google Shape;182;p25"/>
          <p:cNvSpPr txBox="1"/>
          <p:nvPr/>
        </p:nvSpPr>
        <p:spPr>
          <a:xfrm>
            <a:off x="335280" y="4629777"/>
            <a:ext cx="6214948"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chemeClr val="accent2"/>
                </a:solidFill>
                <a:latin typeface="Arial"/>
                <a:ea typeface="Arial"/>
                <a:cs typeface="Arial"/>
                <a:sym typeface="Arial"/>
              </a:rPr>
              <a:t>6- Material promocional P.O.P: </a:t>
            </a:r>
            <a:r>
              <a:rPr b="0" i="0" lang="es-ES" sz="1400" u="none" cap="none" strike="noStrike">
                <a:solidFill>
                  <a:srgbClr val="000000"/>
                </a:solidFill>
                <a:latin typeface="Arial"/>
                <a:ea typeface="Arial"/>
                <a:cs typeface="Arial"/>
                <a:sym typeface="Arial"/>
              </a:rPr>
              <a:t>material impreso que se utiliza para la imagen y publicidad corporativa de la empresa por lo general lo entregan como obsequios para los clientes como son maletines, gorras, camisetas, llaveros, lapiceros entre otros.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5"/>
          <p:cNvSpPr txBox="1"/>
          <p:nvPr/>
        </p:nvSpPr>
        <p:spPr>
          <a:xfrm>
            <a:off x="237669" y="360486"/>
            <a:ext cx="346213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chemeClr val="accent2"/>
                </a:solidFill>
                <a:latin typeface="Arial"/>
                <a:ea typeface="Arial"/>
                <a:cs typeface="Arial"/>
                <a:sym typeface="Arial"/>
              </a:rPr>
              <a:t>6- Material promocional P.O.P</a:t>
            </a:r>
            <a:endParaRPr b="0" i="0" sz="1800" u="none" cap="none" strike="noStrike">
              <a:solidFill>
                <a:schemeClr val="accent2"/>
              </a:solidFill>
              <a:latin typeface="Arial"/>
              <a:ea typeface="Arial"/>
              <a:cs typeface="Arial"/>
              <a:sym typeface="Arial"/>
            </a:endParaRPr>
          </a:p>
        </p:txBody>
      </p:sp>
      <p:sp>
        <p:nvSpPr>
          <p:cNvPr id="184" name="Google Shape;184;p25"/>
          <p:cNvSpPr txBox="1"/>
          <p:nvPr/>
        </p:nvSpPr>
        <p:spPr>
          <a:xfrm>
            <a:off x="650668" y="826637"/>
            <a:ext cx="2670585" cy="369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s-ES" sz="1800" u="none" cap="none" strike="noStrike">
                <a:solidFill>
                  <a:schemeClr val="accent1"/>
                </a:solidFill>
                <a:latin typeface="Arial"/>
                <a:ea typeface="Arial"/>
                <a:cs typeface="Arial"/>
                <a:sym typeface="Arial"/>
              </a:rPr>
              <a:t>Publicidad corporativa</a:t>
            </a:r>
            <a:endParaRPr b="1" i="0" sz="1800" u="none" cap="none" strike="noStrike">
              <a:solidFill>
                <a:schemeClr val="accent1"/>
              </a:solidFill>
              <a:latin typeface="Arial"/>
              <a:ea typeface="Arial"/>
              <a:cs typeface="Arial"/>
              <a:sym typeface="Arial"/>
            </a:endParaRPr>
          </a:p>
        </p:txBody>
      </p:sp>
      <p:sp>
        <p:nvSpPr>
          <p:cNvPr id="185" name="Google Shape;185;p25"/>
          <p:cNvSpPr txBox="1"/>
          <p:nvPr/>
        </p:nvSpPr>
        <p:spPr>
          <a:xfrm>
            <a:off x="6918946" y="895460"/>
            <a:ext cx="47379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Ir colocando las palabras claves que se dejaron en el recuadro, mientras está la voz en off . Se sugiere imágenes similares si se puede animar mucho mejor.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6" name="Google Shape;186;p25"/>
          <p:cNvPicPr preferRelativeResize="0"/>
          <p:nvPr/>
        </p:nvPicPr>
        <p:blipFill rotWithShape="1">
          <a:blip r:embed="rId6">
            <a:alphaModFix/>
          </a:blip>
          <a:srcRect b="0" l="0" r="0" t="0"/>
          <a:stretch/>
        </p:blipFill>
        <p:spPr>
          <a:xfrm>
            <a:off x="4589063" y="899883"/>
            <a:ext cx="1503046" cy="1269411"/>
          </a:xfrm>
          <a:prstGeom prst="rect">
            <a:avLst/>
          </a:prstGeom>
          <a:noFill/>
          <a:ln>
            <a:noFill/>
          </a:ln>
        </p:spPr>
      </p:pic>
      <p:pic>
        <p:nvPicPr>
          <p:cNvPr id="187" name="Google Shape;187;p25"/>
          <p:cNvPicPr preferRelativeResize="0"/>
          <p:nvPr/>
        </p:nvPicPr>
        <p:blipFill rotWithShape="1">
          <a:blip r:embed="rId7">
            <a:alphaModFix/>
          </a:blip>
          <a:srcRect b="0" l="0" r="0" t="0"/>
          <a:stretch/>
        </p:blipFill>
        <p:spPr>
          <a:xfrm>
            <a:off x="335280" y="1400973"/>
            <a:ext cx="1301218" cy="895981"/>
          </a:xfrm>
          <a:prstGeom prst="rect">
            <a:avLst/>
          </a:prstGeom>
          <a:noFill/>
          <a:ln>
            <a:noFill/>
          </a:ln>
        </p:spPr>
      </p:pic>
      <p:pic>
        <p:nvPicPr>
          <p:cNvPr id="188" name="Google Shape;188;p25"/>
          <p:cNvPicPr preferRelativeResize="0"/>
          <p:nvPr/>
        </p:nvPicPr>
        <p:blipFill rotWithShape="1">
          <a:blip r:embed="rId8">
            <a:alphaModFix/>
          </a:blip>
          <a:srcRect b="0" l="0" r="0" t="0"/>
          <a:stretch/>
        </p:blipFill>
        <p:spPr>
          <a:xfrm>
            <a:off x="1734109" y="1370682"/>
            <a:ext cx="1286367" cy="1158340"/>
          </a:xfrm>
          <a:prstGeom prst="rect">
            <a:avLst/>
          </a:prstGeom>
          <a:noFill/>
          <a:ln>
            <a:noFill/>
          </a:ln>
        </p:spPr>
      </p:pic>
      <p:pic>
        <p:nvPicPr>
          <p:cNvPr id="189" name="Google Shape;189;p25"/>
          <p:cNvPicPr preferRelativeResize="0"/>
          <p:nvPr/>
        </p:nvPicPr>
        <p:blipFill rotWithShape="1">
          <a:blip r:embed="rId9">
            <a:alphaModFix/>
          </a:blip>
          <a:srcRect b="0" l="0" r="0" t="0"/>
          <a:stretch/>
        </p:blipFill>
        <p:spPr>
          <a:xfrm>
            <a:off x="3006088" y="1096296"/>
            <a:ext cx="1165501" cy="1240694"/>
          </a:xfrm>
          <a:prstGeom prst="rect">
            <a:avLst/>
          </a:prstGeom>
          <a:noFill/>
          <a:ln>
            <a:noFill/>
          </a:ln>
        </p:spPr>
      </p:pic>
      <p:pic>
        <p:nvPicPr>
          <p:cNvPr id="190" name="Google Shape;190;p25"/>
          <p:cNvPicPr preferRelativeResize="0"/>
          <p:nvPr/>
        </p:nvPicPr>
        <p:blipFill rotWithShape="1">
          <a:blip r:embed="rId10">
            <a:alphaModFix/>
          </a:blip>
          <a:srcRect b="0" l="0" r="0" t="0"/>
          <a:stretch/>
        </p:blipFill>
        <p:spPr>
          <a:xfrm>
            <a:off x="461828" y="2388807"/>
            <a:ext cx="1524132" cy="896190"/>
          </a:xfrm>
          <a:prstGeom prst="rect">
            <a:avLst/>
          </a:prstGeom>
          <a:noFill/>
          <a:ln>
            <a:noFill/>
          </a:ln>
        </p:spPr>
      </p:pic>
      <p:pic>
        <p:nvPicPr>
          <p:cNvPr id="191" name="Google Shape;191;p25"/>
          <p:cNvPicPr preferRelativeResize="0"/>
          <p:nvPr/>
        </p:nvPicPr>
        <p:blipFill rotWithShape="1">
          <a:blip r:embed="rId11">
            <a:alphaModFix/>
          </a:blip>
          <a:srcRect b="0" l="0" r="0" t="0"/>
          <a:stretch/>
        </p:blipFill>
        <p:spPr>
          <a:xfrm>
            <a:off x="2812953" y="2453417"/>
            <a:ext cx="1027527" cy="983333"/>
          </a:xfrm>
          <a:prstGeom prst="rect">
            <a:avLst/>
          </a:prstGeom>
          <a:noFill/>
          <a:ln>
            <a:noFill/>
          </a:ln>
        </p:spPr>
      </p:pic>
      <p:pic>
        <p:nvPicPr>
          <p:cNvPr id="192" name="Google Shape;192;p25"/>
          <p:cNvPicPr preferRelativeResize="0"/>
          <p:nvPr/>
        </p:nvPicPr>
        <p:blipFill rotWithShape="1">
          <a:blip r:embed="rId12">
            <a:alphaModFix/>
          </a:blip>
          <a:srcRect b="0" l="0" r="0" t="0"/>
          <a:stretch/>
        </p:blipFill>
        <p:spPr>
          <a:xfrm>
            <a:off x="4472801" y="2623382"/>
            <a:ext cx="1061357" cy="62865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8" name="Google Shape;198;p26"/>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Inicia con el logo animado del SENA.</a:t>
            </a:r>
            <a:endParaRPr b="0" i="0" sz="1400" u="none" cap="none" strike="noStrike">
              <a:solidFill>
                <a:schemeClr val="dk1"/>
              </a:solidFill>
              <a:latin typeface="Arial"/>
              <a:ea typeface="Arial"/>
              <a:cs typeface="Arial"/>
              <a:sym typeface="Arial"/>
            </a:endParaRPr>
          </a:p>
        </p:txBody>
      </p:sp>
      <p:sp>
        <p:nvSpPr>
          <p:cNvPr id="199" name="Google Shape;199;p26"/>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a:t>
            </a:r>
            <a:endParaRPr b="0" i="0" sz="1400" u="none" cap="none" strike="noStrike">
              <a:solidFill>
                <a:srgbClr val="000000"/>
              </a:solidFill>
              <a:latin typeface="Arial"/>
              <a:ea typeface="Arial"/>
              <a:cs typeface="Arial"/>
              <a:sym typeface="Arial"/>
            </a:endParaRPr>
          </a:p>
        </p:txBody>
      </p:sp>
      <p:sp>
        <p:nvSpPr>
          <p:cNvPr id="200" name="Google Shape;200;p26"/>
          <p:cNvSpPr/>
          <p:nvPr/>
        </p:nvSpPr>
        <p:spPr>
          <a:xfrm>
            <a:off x="0" y="4203521"/>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1" name="Google Shape;201;p26"/>
          <p:cNvSpPr txBox="1"/>
          <p:nvPr/>
        </p:nvSpPr>
        <p:spPr>
          <a:xfrm>
            <a:off x="92278" y="4397160"/>
            <a:ext cx="6457950" cy="11079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Música de inicio. </a:t>
            </a:r>
            <a:endParaRPr b="0" i="0" sz="1400" u="none" cap="none" strike="noStrike">
              <a:solidFill>
                <a:schemeClr val="dk1"/>
              </a:solidFill>
              <a:latin typeface="Arial"/>
              <a:ea typeface="Arial"/>
              <a:cs typeface="Arial"/>
              <a:sym typeface="Arial"/>
            </a:endParaRPr>
          </a:p>
        </p:txBody>
      </p:sp>
      <p:sp>
        <p:nvSpPr>
          <p:cNvPr id="202" name="Google Shape;202;p26"/>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3" name="Google Shape;203;p26"/>
          <p:cNvSpPr/>
          <p:nvPr/>
        </p:nvSpPr>
        <p:spPr>
          <a:xfrm>
            <a:off x="6867525" y="5602432"/>
            <a:ext cx="5333999"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Logo SENA.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4" name="Google Shape;204;p26"/>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205" name="Google Shape;205;p26"/>
          <p:cNvGrpSpPr/>
          <p:nvPr/>
        </p:nvGrpSpPr>
        <p:grpSpPr>
          <a:xfrm>
            <a:off x="-42401" y="-64613"/>
            <a:ext cx="6909926" cy="3859056"/>
            <a:chOff x="-42401" y="-24097"/>
            <a:chExt cx="6909926" cy="3859056"/>
          </a:xfrm>
        </p:grpSpPr>
        <p:pic>
          <p:nvPicPr>
            <p:cNvPr id="206" name="Google Shape;206;p26"/>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207" name="Google Shape;207;p26"/>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id="208" name="Google Shape;208;p26"/>
          <p:cNvPicPr preferRelativeResize="0"/>
          <p:nvPr/>
        </p:nvPicPr>
        <p:blipFill rotWithShape="1">
          <a:blip r:embed="rId4">
            <a:alphaModFix/>
          </a:blip>
          <a:srcRect b="0" l="0" r="0" t="0"/>
          <a:stretch/>
        </p:blipFill>
        <p:spPr>
          <a:xfrm>
            <a:off x="503250" y="-34250"/>
            <a:ext cx="5812027" cy="3405476"/>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