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ytcoYgiHzVauSFRjruT8I37Tb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3" name="Google Shape;2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5" name="Google Shape;2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7" name="Google Shape;2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9" name="Google Shape;2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1" name="Google Shape;2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63" name="Google Shape;26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2" name="Google Shape;1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9" name="Google Shape;17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1" name="Google Shape;1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9"/>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9"/>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9"/>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9"/>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22"/>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2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p:nvPr>
            <p:ph idx="2" type="pic"/>
          </p:nvPr>
        </p:nvSpPr>
        <p:spPr>
          <a:xfrm>
            <a:off x="5183187" y="987425"/>
            <a:ext cx="6172199" cy="487362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lvl="1" marR="0" rtl="0" algn="l">
              <a:lnSpc>
                <a:spcPct val="9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52" name="Google Shape;52;p23"/>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2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8.jp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jpg"/><Relationship Id="rId5" Type="http://schemas.openxmlformats.org/officeDocument/2006/relationships/image" Target="../media/image1.jp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a:off x="2584767" y="1709806"/>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Presentación interactiva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CF15_A_2_Tipos de máquinas</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495465" y="4542552"/>
            <a:ext cx="10869222" cy="97052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Se debe elaborar una cartilla digital con el paso a paso para la realización de las operaciones aquí descritas. Este recurso se debe acompañar –por responsive- de la elaboración de un video en vivo –grabado por un instructor- donde se realice el mismo proceso, de tal manera que tanto los aprendices que cuentan con conectividad como aquellos que no puedan acceder al contenido.</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FF0000"/>
                </a:solidFill>
                <a:latin typeface="Arial"/>
                <a:ea typeface="Arial"/>
                <a:cs typeface="Arial"/>
                <a:sym typeface="Arial"/>
              </a:rPr>
              <a:t>Máquina presilladora no sumergida</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elaboración propia</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0"/>
          <p:cNvSpPr txBox="1"/>
          <p:nvPr/>
        </p:nvSpPr>
        <p:spPr>
          <a:xfrm>
            <a:off x="194959" y="413557"/>
            <a:ext cx="7696199" cy="16934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1800"/>
              <a:buFont typeface="Arial"/>
              <a:buNone/>
            </a:pPr>
            <a:r>
              <a:rPr b="1" i="0" lang="es-CO" sz="1800" u="none" cap="none" strike="noStrike">
                <a:solidFill>
                  <a:srgbClr val="00B050"/>
                </a:solidFill>
                <a:latin typeface="Arial"/>
                <a:ea typeface="Arial"/>
                <a:cs typeface="Arial"/>
                <a:sym typeface="Arial"/>
              </a:rPr>
              <a:t>g. </a:t>
            </a:r>
            <a:r>
              <a:rPr b="1" i="0" lang="es-CO" sz="2000" u="none" cap="none" strike="noStrike">
                <a:solidFill>
                  <a:srgbClr val="00B050"/>
                </a:solidFill>
                <a:latin typeface="Arial"/>
                <a:ea typeface="Arial"/>
                <a:cs typeface="Arial"/>
                <a:sym typeface="Arial"/>
              </a:rPr>
              <a:t>Máquina no sumergida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Este concepto refiere a que la máquina está totalmente montada en el mueble de la máquina por aspectos de terminación de las prendas, por citar un ejemplo.</a:t>
            </a:r>
            <a:endParaRPr b="0" i="0" sz="1800" u="none" cap="none" strike="noStrike">
              <a:solidFill>
                <a:srgbClr val="000000"/>
              </a:solidFill>
              <a:latin typeface="Arial"/>
              <a:ea typeface="Arial"/>
              <a:cs typeface="Arial"/>
              <a:sym typeface="Arial"/>
            </a:endParaRPr>
          </a:p>
        </p:txBody>
      </p:sp>
      <p:pic>
        <p:nvPicPr>
          <p:cNvPr id="209" name="Google Shape;209;p10"/>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10" name="Google Shape;210;p10"/>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g</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211" name="Google Shape;211;p10"/>
          <p:cNvSpPr txBox="1"/>
          <p:nvPr/>
        </p:nvSpPr>
        <p:spPr>
          <a:xfrm>
            <a:off x="2788357" y="5566361"/>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presilladora no sumergida</a:t>
            </a:r>
            <a:endParaRPr b="0" i="0" sz="1600" u="none" cap="none" strike="noStrike">
              <a:solidFill>
                <a:srgbClr val="00B050"/>
              </a:solidFill>
              <a:latin typeface="Arial"/>
              <a:ea typeface="Arial"/>
              <a:cs typeface="Arial"/>
              <a:sym typeface="Arial"/>
            </a:endParaRPr>
          </a:p>
        </p:txBody>
      </p:sp>
      <p:pic>
        <p:nvPicPr>
          <p:cNvPr id="212" name="Google Shape;212;p10"/>
          <p:cNvPicPr preferRelativeResize="0"/>
          <p:nvPr/>
        </p:nvPicPr>
        <p:blipFill rotWithShape="1">
          <a:blip r:embed="rId4">
            <a:alphaModFix/>
          </a:blip>
          <a:srcRect b="0" l="0" r="0" t="0"/>
          <a:stretch/>
        </p:blipFill>
        <p:spPr>
          <a:xfrm>
            <a:off x="2895834" y="2380856"/>
            <a:ext cx="3307643" cy="3097837"/>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1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9" name="Google Shape;219;p1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Imagen. </a:t>
            </a:r>
            <a:r>
              <a:rPr b="0" i="0" lang="es-CO" sz="1800" u="none" cap="none" strike="noStrike">
                <a:solidFill>
                  <a:srgbClr val="FF0000"/>
                </a:solidFill>
                <a:latin typeface="Arial"/>
                <a:ea typeface="Arial"/>
                <a:cs typeface="Arial"/>
                <a:sym typeface="Arial"/>
              </a:rPr>
              <a:t>Máquina de Poste</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11"/>
          <p:cNvSpPr txBox="1"/>
          <p:nvPr/>
        </p:nvSpPr>
        <p:spPr>
          <a:xfrm>
            <a:off x="194959" y="1119212"/>
            <a:ext cx="7696199" cy="143727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h. Cama plana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Este tipo de cama facilita la manipulación del material en costuras de cocido recto y materiales anchos.</a:t>
            </a:r>
            <a:endParaRPr b="0" i="0" sz="1800" u="none" cap="none" strike="noStrike">
              <a:solidFill>
                <a:srgbClr val="000000"/>
              </a:solidFill>
              <a:latin typeface="Arial"/>
              <a:ea typeface="Arial"/>
              <a:cs typeface="Arial"/>
              <a:sym typeface="Arial"/>
            </a:endParaRPr>
          </a:p>
        </p:txBody>
      </p:sp>
      <p:pic>
        <p:nvPicPr>
          <p:cNvPr id="221" name="Google Shape;221;p11"/>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22" name="Google Shape;222;p11"/>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h</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223" name="Google Shape;223;p11"/>
          <p:cNvSpPr txBox="1"/>
          <p:nvPr/>
        </p:nvSpPr>
        <p:spPr>
          <a:xfrm>
            <a:off x="2573402" y="5500167"/>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de poste</a:t>
            </a:r>
            <a:endParaRPr b="0" i="0" sz="1600" u="none" cap="none" strike="noStrike">
              <a:solidFill>
                <a:srgbClr val="00B050"/>
              </a:solidFill>
              <a:latin typeface="Arial"/>
              <a:ea typeface="Arial"/>
              <a:cs typeface="Arial"/>
              <a:sym typeface="Arial"/>
            </a:endParaRPr>
          </a:p>
        </p:txBody>
      </p:sp>
      <p:pic>
        <p:nvPicPr>
          <p:cNvPr id="224" name="Google Shape;224;p11"/>
          <p:cNvPicPr preferRelativeResize="0"/>
          <p:nvPr/>
        </p:nvPicPr>
        <p:blipFill rotWithShape="1">
          <a:blip r:embed="rId4">
            <a:alphaModFix/>
          </a:blip>
          <a:srcRect b="0" l="0" r="0" t="0"/>
          <a:stretch/>
        </p:blipFill>
        <p:spPr>
          <a:xfrm>
            <a:off x="3102927" y="3013073"/>
            <a:ext cx="2593023" cy="2347121"/>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FF0000"/>
                </a:solidFill>
                <a:latin typeface="Arial"/>
                <a:ea typeface="Arial"/>
                <a:cs typeface="Arial"/>
                <a:sym typeface="Arial"/>
              </a:rPr>
              <a:t>Máquina Ribeteadora</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2"/>
          <p:cNvSpPr txBox="1"/>
          <p:nvPr/>
        </p:nvSpPr>
        <p:spPr>
          <a:xfrm>
            <a:off x="140464" y="742949"/>
            <a:ext cx="7696199" cy="2038979"/>
          </a:xfrm>
          <a:prstGeom prst="rect">
            <a:avLst/>
          </a:prstGeom>
          <a:solidFill>
            <a:schemeClr val="lt1"/>
          </a:solidFill>
          <a:ln>
            <a:noFill/>
          </a:ln>
        </p:spPr>
        <p:txBody>
          <a:bodyPr anchorCtr="0" anchor="t" bIns="45700" lIns="91425" spcFirstLastPara="1" rIns="91425" wrap="square" tIns="45700">
            <a:spAutoFit/>
          </a:bodyPr>
          <a:lstStyle/>
          <a:p>
            <a:pPr indent="-400050" lvl="0" marL="400050" marR="0" rtl="0" algn="just">
              <a:lnSpc>
                <a:spcPct val="115000"/>
              </a:lnSpc>
              <a:spcBef>
                <a:spcPts val="0"/>
              </a:spcBef>
              <a:spcAft>
                <a:spcPts val="0"/>
              </a:spcAft>
              <a:buClr>
                <a:srgbClr val="00B050"/>
              </a:buClr>
              <a:buSzPts val="2000"/>
              <a:buFont typeface="Arial"/>
              <a:buAutoNum type="romanLcPeriod"/>
            </a:pPr>
            <a:r>
              <a:rPr b="1" i="0" lang="es-CO" sz="2000" u="none" cap="none" strike="noStrike">
                <a:solidFill>
                  <a:srgbClr val="00B050"/>
                </a:solidFill>
                <a:latin typeface="Arial"/>
                <a:ea typeface="Arial"/>
                <a:cs typeface="Arial"/>
                <a:sym typeface="Arial"/>
              </a:rPr>
              <a:t>Cama cilíndrica o de brazo</a:t>
            </a:r>
            <a:endParaRPr b="0" i="0" sz="1400" u="none" cap="none" strike="noStrike">
              <a:solidFill>
                <a:srgbClr val="000000"/>
              </a:solidFill>
              <a:latin typeface="Arial"/>
              <a:ea typeface="Arial"/>
              <a:cs typeface="Arial"/>
              <a:sym typeface="Arial"/>
            </a:endParaRPr>
          </a:p>
          <a:p>
            <a:pPr indent="-285750" lvl="0" marL="40005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Permite coser partes cilíndricas en su perímetro, su estructura es especialmente adecuada para trabajar piezas tubulares, tales como puños, mangas, materiales cerrados, entre otros. Este tipo de cama también se emplea en la máquina de pegar botones.</a:t>
            </a:r>
            <a:endParaRPr b="0" i="0" sz="1800" u="none" cap="none" strike="noStrike">
              <a:solidFill>
                <a:srgbClr val="000000"/>
              </a:solidFill>
              <a:latin typeface="Arial"/>
              <a:ea typeface="Arial"/>
              <a:cs typeface="Arial"/>
              <a:sym typeface="Arial"/>
            </a:endParaRPr>
          </a:p>
        </p:txBody>
      </p:sp>
      <p:pic>
        <p:nvPicPr>
          <p:cNvPr id="233" name="Google Shape;233;p12"/>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34" name="Google Shape;234;p12"/>
          <p:cNvSpPr txBox="1"/>
          <p:nvPr/>
        </p:nvSpPr>
        <p:spPr>
          <a:xfrm>
            <a:off x="8393811" y="1356808"/>
            <a:ext cx="36576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i</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235" name="Google Shape;235;p12"/>
          <p:cNvSpPr txBox="1"/>
          <p:nvPr/>
        </p:nvSpPr>
        <p:spPr>
          <a:xfrm>
            <a:off x="2242027" y="5698438"/>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ribeteadora</a:t>
            </a:r>
            <a:endParaRPr b="0" i="0" sz="1600" u="none" cap="none" strike="noStrike">
              <a:solidFill>
                <a:srgbClr val="00B050"/>
              </a:solidFill>
              <a:latin typeface="Arial"/>
              <a:ea typeface="Arial"/>
              <a:cs typeface="Arial"/>
              <a:sym typeface="Arial"/>
            </a:endParaRPr>
          </a:p>
        </p:txBody>
      </p:sp>
      <p:pic>
        <p:nvPicPr>
          <p:cNvPr id="236" name="Google Shape;236;p12"/>
          <p:cNvPicPr preferRelativeResize="0"/>
          <p:nvPr/>
        </p:nvPicPr>
        <p:blipFill rotWithShape="1">
          <a:blip r:embed="rId4">
            <a:alphaModFix/>
          </a:blip>
          <a:srcRect b="0" l="0" r="0" t="0"/>
          <a:stretch/>
        </p:blipFill>
        <p:spPr>
          <a:xfrm>
            <a:off x="2672652" y="3130588"/>
            <a:ext cx="2661348" cy="2471844"/>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8253350" y="5029200"/>
            <a:ext cx="3948174" cy="18287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FF0000"/>
                </a:solidFill>
                <a:latin typeface="Arial"/>
                <a:ea typeface="Arial"/>
                <a:cs typeface="Arial"/>
                <a:sym typeface="Arial"/>
              </a:rPr>
              <a:t>Máquina Cerradora de codo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3"/>
          <p:cNvSpPr txBox="1"/>
          <p:nvPr/>
        </p:nvSpPr>
        <p:spPr>
          <a:xfrm>
            <a:off x="416688" y="929896"/>
            <a:ext cx="7696199" cy="17204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j. Cama cilíndrica, transversal o de codo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La zona cosida es transportada a lo largo del brazo hacia fuera. Permite coser partes cilíndricas o tubulares; operaciones tales como cerrar mangas, cerrar piernas de pantalón o </a:t>
            </a:r>
            <a:r>
              <a:rPr b="0" i="1" lang="es-CO" sz="1800" u="none" cap="none" strike="noStrike">
                <a:solidFill>
                  <a:srgbClr val="000000"/>
                </a:solidFill>
                <a:latin typeface="Arial"/>
                <a:ea typeface="Arial"/>
                <a:cs typeface="Arial"/>
                <a:sym typeface="Arial"/>
              </a:rPr>
              <a:t>jean</a:t>
            </a:r>
            <a:r>
              <a:rPr b="0" i="0" lang="es-CO" sz="1800" u="none" cap="none" strike="noStrike">
                <a:solidFill>
                  <a:srgbClr val="000000"/>
                </a:solidFill>
                <a:latin typeface="Arial"/>
                <a:ea typeface="Arial"/>
                <a:cs typeface="Arial"/>
                <a:sym typeface="Arial"/>
              </a:rPr>
              <a:t>, entre otros.</a:t>
            </a:r>
            <a:endParaRPr b="0" i="0" sz="1800" u="none" cap="none" strike="noStrike">
              <a:solidFill>
                <a:srgbClr val="000000"/>
              </a:solidFill>
              <a:latin typeface="Arial"/>
              <a:ea typeface="Arial"/>
              <a:cs typeface="Arial"/>
              <a:sym typeface="Arial"/>
            </a:endParaRPr>
          </a:p>
        </p:txBody>
      </p:sp>
      <p:pic>
        <p:nvPicPr>
          <p:cNvPr id="245" name="Google Shape;245;p13"/>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46" name="Google Shape;246;p13"/>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j</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247" name="Google Shape;247;p13"/>
          <p:cNvSpPr txBox="1"/>
          <p:nvPr/>
        </p:nvSpPr>
        <p:spPr>
          <a:xfrm>
            <a:off x="2899222" y="5487048"/>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cerradora de codo </a:t>
            </a:r>
            <a:endParaRPr b="0" i="0" sz="1600" u="none" cap="none" strike="noStrike">
              <a:solidFill>
                <a:srgbClr val="00B050"/>
              </a:solidFill>
              <a:latin typeface="Arial"/>
              <a:ea typeface="Arial"/>
              <a:cs typeface="Arial"/>
              <a:sym typeface="Arial"/>
            </a:endParaRPr>
          </a:p>
        </p:txBody>
      </p:sp>
      <p:pic>
        <p:nvPicPr>
          <p:cNvPr id="248" name="Google Shape;248;p13"/>
          <p:cNvPicPr preferRelativeResize="0"/>
          <p:nvPr/>
        </p:nvPicPr>
        <p:blipFill rotWithShape="1">
          <a:blip r:embed="rId4">
            <a:alphaModFix/>
          </a:blip>
          <a:srcRect b="0" l="0" r="0" t="0"/>
          <a:stretch/>
        </p:blipFill>
        <p:spPr>
          <a:xfrm>
            <a:off x="3423666" y="3135429"/>
            <a:ext cx="2672334" cy="2198527"/>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FF0000"/>
                </a:solidFill>
                <a:latin typeface="Arial"/>
                <a:ea typeface="Arial"/>
                <a:cs typeface="Arial"/>
                <a:sym typeface="Arial"/>
              </a:rPr>
              <a:t>Máquina de poste </a:t>
            </a: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14"/>
          <p:cNvSpPr txBox="1"/>
          <p:nvPr/>
        </p:nvSpPr>
        <p:spPr>
          <a:xfrm>
            <a:off x="194959" y="917014"/>
            <a:ext cx="7696199" cy="20389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 k. Cama poste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Se emplea en aplicaciones especiales que requieren el trabajo en tres dimensiones. La columna facilita el trabajo en zonas curvas y en esquina. Operaciones de marroquinería, como confección de calzado y bolsos, entre otros.</a:t>
            </a:r>
            <a:endParaRPr b="0" i="0" sz="1800" u="none" cap="none" strike="noStrike">
              <a:solidFill>
                <a:srgbClr val="000000"/>
              </a:solidFill>
              <a:latin typeface="Arial"/>
              <a:ea typeface="Arial"/>
              <a:cs typeface="Arial"/>
              <a:sym typeface="Arial"/>
            </a:endParaRPr>
          </a:p>
        </p:txBody>
      </p:sp>
      <p:pic>
        <p:nvPicPr>
          <p:cNvPr id="257" name="Google Shape;257;p14"/>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58" name="Google Shape;258;p14"/>
          <p:cNvSpPr txBox="1"/>
          <p:nvPr/>
        </p:nvSpPr>
        <p:spPr>
          <a:xfrm>
            <a:off x="8393811" y="1356808"/>
            <a:ext cx="36576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k</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259" name="Google Shape;259;p14"/>
          <p:cNvSpPr txBox="1"/>
          <p:nvPr/>
        </p:nvSpPr>
        <p:spPr>
          <a:xfrm>
            <a:off x="2844626" y="5602432"/>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de poste</a:t>
            </a:r>
            <a:endParaRPr b="0" i="0" sz="1600" u="none" cap="none" strike="noStrike">
              <a:solidFill>
                <a:srgbClr val="00B050"/>
              </a:solidFill>
              <a:latin typeface="Arial"/>
              <a:ea typeface="Arial"/>
              <a:cs typeface="Arial"/>
              <a:sym typeface="Arial"/>
            </a:endParaRPr>
          </a:p>
        </p:txBody>
      </p:sp>
      <p:pic>
        <p:nvPicPr>
          <p:cNvPr id="260" name="Google Shape;260;p14"/>
          <p:cNvPicPr preferRelativeResize="0"/>
          <p:nvPr/>
        </p:nvPicPr>
        <p:blipFill rotWithShape="1">
          <a:blip r:embed="rId4">
            <a:alphaModFix/>
          </a:blip>
          <a:srcRect b="0" l="0" r="0" t="0"/>
          <a:stretch/>
        </p:blipFill>
        <p:spPr>
          <a:xfrm>
            <a:off x="3227181" y="3305238"/>
            <a:ext cx="2757488" cy="2266997"/>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FF0000"/>
                </a:solidFill>
                <a:latin typeface="Arial"/>
                <a:ea typeface="Arial"/>
                <a:cs typeface="Arial"/>
                <a:sym typeface="Arial"/>
              </a:rPr>
              <a:t>Máquina Fileteadora Sencilla </a:t>
            </a: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15"/>
          <p:cNvSpPr txBox="1"/>
          <p:nvPr/>
        </p:nvSpPr>
        <p:spPr>
          <a:xfrm>
            <a:off x="231994" y="1119212"/>
            <a:ext cx="7696199" cy="143727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l. Cama tipo zócalo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Este tipo de máquina se especializa en coser solo al canto de costura, costuras elásticas y de sobrehilado.</a:t>
            </a:r>
            <a:endParaRPr b="0" i="0" sz="1800" u="none" cap="none" strike="noStrike">
              <a:solidFill>
                <a:srgbClr val="000000"/>
              </a:solidFill>
              <a:latin typeface="Arial"/>
              <a:ea typeface="Arial"/>
              <a:cs typeface="Arial"/>
              <a:sym typeface="Arial"/>
            </a:endParaRPr>
          </a:p>
        </p:txBody>
      </p:sp>
      <p:pic>
        <p:nvPicPr>
          <p:cNvPr id="269" name="Google Shape;269;p15"/>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270" name="Google Shape;270;p15"/>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l</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pic>
        <p:nvPicPr>
          <p:cNvPr id="271" name="Google Shape;271;p15"/>
          <p:cNvPicPr preferRelativeResize="0"/>
          <p:nvPr/>
        </p:nvPicPr>
        <p:blipFill rotWithShape="1">
          <a:blip r:embed="rId4">
            <a:alphaModFix/>
          </a:blip>
          <a:srcRect b="0" l="0" r="0" t="0"/>
          <a:stretch/>
        </p:blipFill>
        <p:spPr>
          <a:xfrm>
            <a:off x="3301426" y="2809958"/>
            <a:ext cx="2608997" cy="2173432"/>
          </a:xfrm>
          <a:prstGeom prst="rect">
            <a:avLst/>
          </a:prstGeom>
          <a:noFill/>
          <a:ln>
            <a:noFill/>
          </a:ln>
        </p:spPr>
      </p:pic>
      <p:sp>
        <p:nvSpPr>
          <p:cNvPr id="272" name="Google Shape;272;p15"/>
          <p:cNvSpPr txBox="1"/>
          <p:nvPr/>
        </p:nvSpPr>
        <p:spPr>
          <a:xfrm>
            <a:off x="2806875" y="5123634"/>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fileteadora sencilla</a:t>
            </a:r>
            <a:endParaRPr b="0" i="0" sz="1600" u="none" cap="none" strike="noStrike">
              <a:solidFill>
                <a:srgbClr val="00B050"/>
              </a:solidFill>
              <a:latin typeface="Arial"/>
              <a:ea typeface="Arial"/>
              <a:cs typeface="Arial"/>
              <a:sym typeface="Arial"/>
            </a:endParaRPr>
          </a:p>
        </p:txBody>
      </p:sp>
      <p:sp>
        <p:nvSpPr>
          <p:cNvPr id="273" name="Google Shape;273;p15"/>
          <p:cNvSpPr txBox="1"/>
          <p:nvPr/>
        </p:nvSpPr>
        <p:spPr>
          <a:xfrm>
            <a:off x="1115676" y="5602432"/>
            <a:ext cx="6761355" cy="1083333"/>
          </a:xfrm>
          <a:prstGeom prst="rect">
            <a:avLst/>
          </a:prstGeom>
          <a:gradFill>
            <a:gsLst>
              <a:gs pos="0">
                <a:srgbClr val="FFD300"/>
              </a:gs>
              <a:gs pos="100000">
                <a:srgbClr val="FFEF63"/>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Ahora bien, como anteriormente se describe, las camas de las máquinas pueden cambiar por varios factores y uno de ellos destaca por sus aplicaciones, bien sea en confección de ropa, de calzado, en marroquinería o tapicería, por nombrar algunos.</a:t>
            </a:r>
            <a:endParaRPr b="0" i="0" sz="1800" u="none" cap="none" strike="noStrike">
              <a:solidFill>
                <a:schemeClr val="lt1"/>
              </a:solidFill>
              <a:latin typeface="Arial"/>
              <a:ea typeface="Arial"/>
              <a:cs typeface="Arial"/>
              <a:sym typeface="Arial"/>
            </a:endParaRPr>
          </a:p>
        </p:txBody>
      </p:sp>
      <p:pic>
        <p:nvPicPr>
          <p:cNvPr id="274" name="Google Shape;274;p15"/>
          <p:cNvPicPr preferRelativeResize="0"/>
          <p:nvPr/>
        </p:nvPicPr>
        <p:blipFill rotWithShape="1">
          <a:blip r:embed="rId5">
            <a:alphaModFix/>
          </a:blip>
          <a:srcRect b="0" l="0" r="0" t="0"/>
          <a:stretch/>
        </p:blipFill>
        <p:spPr>
          <a:xfrm>
            <a:off x="13658" y="5846954"/>
            <a:ext cx="990600" cy="9144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12233467"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2"/>
          <p:cNvSpPr txBox="1"/>
          <p:nvPr/>
        </p:nvSpPr>
        <p:spPr>
          <a:xfrm>
            <a:off x="12360161" y="1067477"/>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Portada: en la portada del interactivo deben aparecer los diferentes tipos de máquinas que se presentan en el contenido, cada una de ellas debe tener un botón pop up que despliega la información asociada a la máquina.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Poner los botones de los literales de la A a la D en un color y las demás en otro.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Diseñar un ícono para sabías que… se usa bombilla de puzzle como referente. Funcionará como botón pop up, la información de este botón se encuentra en el siguiente slide.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lang="es-CO">
                <a:solidFill>
                  <a:schemeClr val="dk1"/>
                </a:solidFill>
              </a:rPr>
              <a:t>Agregar</a:t>
            </a:r>
            <a:r>
              <a:rPr b="0" i="0" lang="es-CO" sz="1400" u="none" cap="none" strike="noStrike">
                <a:solidFill>
                  <a:schemeClr val="dk1"/>
                </a:solidFill>
                <a:latin typeface="Arial"/>
                <a:ea typeface="Arial"/>
                <a:cs typeface="Arial"/>
                <a:sym typeface="Arial"/>
              </a:rPr>
              <a:t> efecto de movimiento a este botón y efecto mouse over para destacarlo.</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2210899" y="48126"/>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2197486" y="5602434"/>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2"/>
          <p:cNvSpPr/>
          <p:nvPr/>
        </p:nvSpPr>
        <p:spPr>
          <a:xfrm>
            <a:off x="5109159" y="2030226"/>
            <a:ext cx="2890729" cy="205345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Tipos de máquinas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3" name="Google Shape;83;p2"/>
          <p:cNvSpPr/>
          <p:nvPr/>
        </p:nvSpPr>
        <p:spPr>
          <a:xfrm>
            <a:off x="3159637" y="169280"/>
            <a:ext cx="2755242" cy="807396"/>
          </a:xfrm>
          <a:prstGeom prst="roundRect">
            <a:avLst>
              <a:gd fmla="val 16667" name="adj"/>
            </a:avLst>
          </a:prstGeom>
          <a:gradFill>
            <a:gsLst>
              <a:gs pos="0">
                <a:srgbClr val="BBF7A3"/>
              </a:gs>
              <a:gs pos="35000">
                <a:srgbClr val="CDF8BE"/>
              </a:gs>
              <a:gs pos="100000">
                <a:srgbClr val="ECFDE5"/>
              </a:gs>
            </a:gsLst>
            <a:lin ang="16200000" scaled="0"/>
          </a:gradFill>
          <a:ln cap="flat" cmpd="sng" w="9525">
            <a:solidFill>
              <a:srgbClr val="6CAB42"/>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a. Máquinas familiares o domésticas</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11036" y="1137703"/>
            <a:ext cx="2860743" cy="817124"/>
          </a:xfrm>
          <a:prstGeom prst="roundRect">
            <a:avLst>
              <a:gd fmla="val 16667" name="adj"/>
            </a:avLst>
          </a:prstGeom>
          <a:gradFill>
            <a:gsLst>
              <a:gs pos="0">
                <a:srgbClr val="BBF7A3"/>
              </a:gs>
              <a:gs pos="35000">
                <a:srgbClr val="CDF8BE"/>
              </a:gs>
              <a:gs pos="100000">
                <a:srgbClr val="ECFDE5"/>
              </a:gs>
            </a:gsLst>
            <a:lin ang="16200000" scaled="0"/>
          </a:gradFill>
          <a:ln cap="flat" cmpd="sng" w="9525">
            <a:solidFill>
              <a:srgbClr val="6CAB42"/>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457200" marR="0" rtl="0" algn="just">
              <a:lnSpc>
                <a:spcPct val="115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b. Máquinas semindustriales</a:t>
            </a:r>
            <a:endParaRPr b="0" i="0" sz="1600" u="none" cap="none" strike="noStrike">
              <a:solidFill>
                <a:schemeClr val="dk1"/>
              </a:solidFill>
              <a:latin typeface="Arial"/>
              <a:ea typeface="Arial"/>
              <a:cs typeface="Arial"/>
              <a:sym typeface="Arial"/>
            </a:endParaRPr>
          </a:p>
        </p:txBody>
      </p:sp>
      <p:sp>
        <p:nvSpPr>
          <p:cNvPr id="85" name="Google Shape;85;p2"/>
          <p:cNvSpPr/>
          <p:nvPr/>
        </p:nvSpPr>
        <p:spPr>
          <a:xfrm>
            <a:off x="492025" y="2414105"/>
            <a:ext cx="2870066" cy="817124"/>
          </a:xfrm>
          <a:prstGeom prst="roundRect">
            <a:avLst>
              <a:gd fmla="val 16667" name="adj"/>
            </a:avLst>
          </a:prstGeom>
          <a:gradFill>
            <a:gsLst>
              <a:gs pos="0">
                <a:srgbClr val="BBF7A3"/>
              </a:gs>
              <a:gs pos="35000">
                <a:srgbClr val="CDF8BE"/>
              </a:gs>
              <a:gs pos="100000">
                <a:srgbClr val="ECFDE5"/>
              </a:gs>
            </a:gsLst>
            <a:lin ang="16200000" scaled="0"/>
          </a:gradFill>
          <a:ln cap="flat" cmpd="sng" w="9525">
            <a:solidFill>
              <a:srgbClr val="6CAB42"/>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c. Máquinas industriales</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458537" y="3725675"/>
            <a:ext cx="2890729" cy="807396"/>
          </a:xfrm>
          <a:prstGeom prst="roundRect">
            <a:avLst>
              <a:gd fmla="val 16667" name="adj"/>
            </a:avLst>
          </a:prstGeom>
          <a:gradFill>
            <a:gsLst>
              <a:gs pos="0">
                <a:srgbClr val="BBF7A3"/>
              </a:gs>
              <a:gs pos="35000">
                <a:srgbClr val="CDF8BE"/>
              </a:gs>
              <a:gs pos="100000">
                <a:srgbClr val="ECFDE5"/>
              </a:gs>
            </a:gsLst>
            <a:lin ang="16200000" scaled="0"/>
          </a:gradFill>
          <a:ln cap="flat" cmpd="sng" w="9525">
            <a:solidFill>
              <a:srgbClr val="6CAB42"/>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d. Máquinas de ciclo</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58537" y="4913319"/>
            <a:ext cx="3001174" cy="796439"/>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e. Máquina sumergida</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415511" y="5955132"/>
            <a:ext cx="2433122" cy="796439"/>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f. Máquina semisumergida</a:t>
            </a:r>
            <a:endParaRPr b="0" i="0" sz="1600" u="none" cap="none" strike="noStrike">
              <a:solidFill>
                <a:schemeClr val="lt1"/>
              </a:solidFill>
              <a:latin typeface="Arial"/>
              <a:ea typeface="Arial"/>
              <a:cs typeface="Arial"/>
              <a:sym typeface="Arial"/>
            </a:endParaRPr>
          </a:p>
        </p:txBody>
      </p:sp>
      <p:sp>
        <p:nvSpPr>
          <p:cNvPr id="89" name="Google Shape;89;p2"/>
          <p:cNvSpPr/>
          <p:nvPr/>
        </p:nvSpPr>
        <p:spPr>
          <a:xfrm>
            <a:off x="7358805" y="5955132"/>
            <a:ext cx="2460388" cy="803545"/>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g. Máquina no sumergida</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9057217" y="3615107"/>
            <a:ext cx="2596740" cy="74295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i. Cama cilíndrica o de brazo</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9374639" y="2451192"/>
            <a:ext cx="2615604" cy="74295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j. Cama cilíndrica, transversal o de codo</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9387020" y="1171113"/>
            <a:ext cx="2596741" cy="74295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k. Cama poste</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7268565" y="201503"/>
            <a:ext cx="2596741" cy="74295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l. Cama tipo zócalo</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9007404" y="4887920"/>
            <a:ext cx="2596740" cy="796439"/>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15000"/>
              </a:lnSpc>
              <a:spcBef>
                <a:spcPts val="0"/>
              </a:spcBef>
              <a:spcAft>
                <a:spcPts val="0"/>
              </a:spcAft>
              <a:buClr>
                <a:schemeClr val="lt1"/>
              </a:buClr>
              <a:buSzPts val="1600"/>
              <a:buFont typeface="Arial"/>
              <a:buNone/>
            </a:pPr>
            <a:r>
              <a:rPr b="0" i="0" lang="es-CO" sz="1600" u="none" cap="none" strike="noStrike">
                <a:solidFill>
                  <a:schemeClr val="lt1"/>
                </a:solidFill>
                <a:latin typeface="Arial"/>
                <a:ea typeface="Arial"/>
                <a:cs typeface="Arial"/>
                <a:sym typeface="Arial"/>
              </a:rPr>
              <a:t>h. Cama plana</a:t>
            </a:r>
            <a:endParaRPr b="0" i="0" sz="1400" u="none" cap="none" strike="noStrike">
              <a:solidFill>
                <a:srgbClr val="000000"/>
              </a:solidFill>
              <a:latin typeface="Arial"/>
              <a:ea typeface="Arial"/>
              <a:cs typeface="Arial"/>
              <a:sym typeface="Arial"/>
            </a:endParaRPr>
          </a:p>
        </p:txBody>
      </p:sp>
      <p:cxnSp>
        <p:nvCxnSpPr>
          <p:cNvPr id="95" name="Google Shape;95;p2"/>
          <p:cNvCxnSpPr>
            <a:stCxn id="82" idx="0"/>
            <a:endCxn id="83" idx="3"/>
          </p:cNvCxnSpPr>
          <p:nvPr/>
        </p:nvCxnSpPr>
        <p:spPr>
          <a:xfrm flipH="1" rot="5400000">
            <a:off x="5506173" y="981876"/>
            <a:ext cx="1457100" cy="639600"/>
          </a:xfrm>
          <a:prstGeom prst="bentConnector2">
            <a:avLst/>
          </a:prstGeom>
          <a:noFill/>
          <a:ln cap="flat" cmpd="sng" w="9525">
            <a:solidFill>
              <a:srgbClr val="5597D3"/>
            </a:solidFill>
            <a:prstDash val="solid"/>
            <a:round/>
            <a:headEnd len="sm" w="sm" type="none"/>
            <a:tailEnd len="med" w="med" type="triangle"/>
          </a:ln>
        </p:spPr>
      </p:cxnSp>
      <p:cxnSp>
        <p:nvCxnSpPr>
          <p:cNvPr id="96" name="Google Shape;96;p2"/>
          <p:cNvCxnSpPr>
            <a:endCxn id="84" idx="3"/>
          </p:cNvCxnSpPr>
          <p:nvPr/>
        </p:nvCxnSpPr>
        <p:spPr>
          <a:xfrm rot="10800000">
            <a:off x="3471779" y="1546265"/>
            <a:ext cx="3036000" cy="477000"/>
          </a:xfrm>
          <a:prstGeom prst="bentConnector3">
            <a:avLst>
              <a:gd fmla="val 50000" name="adj1"/>
            </a:avLst>
          </a:prstGeom>
          <a:noFill/>
          <a:ln cap="flat" cmpd="sng" w="9525">
            <a:solidFill>
              <a:srgbClr val="5597D3"/>
            </a:solidFill>
            <a:prstDash val="solid"/>
            <a:round/>
            <a:headEnd len="sm" w="sm" type="none"/>
            <a:tailEnd len="med" w="med" type="triangle"/>
          </a:ln>
        </p:spPr>
      </p:cxnSp>
      <p:cxnSp>
        <p:nvCxnSpPr>
          <p:cNvPr id="97" name="Google Shape;97;p2"/>
          <p:cNvCxnSpPr>
            <a:stCxn id="82" idx="2"/>
            <a:endCxn id="85" idx="3"/>
          </p:cNvCxnSpPr>
          <p:nvPr/>
        </p:nvCxnSpPr>
        <p:spPr>
          <a:xfrm rot="10800000">
            <a:off x="3361959" y="2822651"/>
            <a:ext cx="1747200" cy="234300"/>
          </a:xfrm>
          <a:prstGeom prst="bentConnector3">
            <a:avLst>
              <a:gd fmla="val 50000" name="adj1"/>
            </a:avLst>
          </a:prstGeom>
          <a:noFill/>
          <a:ln cap="flat" cmpd="sng" w="9525">
            <a:solidFill>
              <a:srgbClr val="5597D3"/>
            </a:solidFill>
            <a:prstDash val="solid"/>
            <a:round/>
            <a:headEnd len="sm" w="sm" type="none"/>
            <a:tailEnd len="med" w="med" type="triangle"/>
          </a:ln>
        </p:spPr>
      </p:cxnSp>
      <p:cxnSp>
        <p:nvCxnSpPr>
          <p:cNvPr id="98" name="Google Shape;98;p2"/>
          <p:cNvCxnSpPr>
            <a:stCxn id="82" idx="3"/>
            <a:endCxn id="86" idx="3"/>
          </p:cNvCxnSpPr>
          <p:nvPr/>
        </p:nvCxnSpPr>
        <p:spPr>
          <a:xfrm rot="5400000">
            <a:off x="4267696" y="2864655"/>
            <a:ext cx="346500" cy="2183100"/>
          </a:xfrm>
          <a:prstGeom prst="bentConnector2">
            <a:avLst/>
          </a:prstGeom>
          <a:noFill/>
          <a:ln cap="flat" cmpd="sng" w="9525">
            <a:solidFill>
              <a:srgbClr val="5597D3"/>
            </a:solidFill>
            <a:prstDash val="solid"/>
            <a:round/>
            <a:headEnd len="sm" w="sm" type="none"/>
            <a:tailEnd len="med" w="med" type="triangle"/>
          </a:ln>
        </p:spPr>
      </p:cxnSp>
      <p:cxnSp>
        <p:nvCxnSpPr>
          <p:cNvPr id="99" name="Google Shape;99;p2"/>
          <p:cNvCxnSpPr>
            <a:stCxn id="82" idx="4"/>
            <a:endCxn id="87" idx="3"/>
          </p:cNvCxnSpPr>
          <p:nvPr/>
        </p:nvCxnSpPr>
        <p:spPr>
          <a:xfrm rot="5400000">
            <a:off x="4393173" y="3150226"/>
            <a:ext cx="1227900" cy="3094800"/>
          </a:xfrm>
          <a:prstGeom prst="bentConnector2">
            <a:avLst/>
          </a:prstGeom>
          <a:noFill/>
          <a:ln cap="flat" cmpd="sng" w="9525">
            <a:solidFill>
              <a:srgbClr val="5597D3"/>
            </a:solidFill>
            <a:prstDash val="solid"/>
            <a:round/>
            <a:headEnd len="sm" w="sm" type="none"/>
            <a:tailEnd len="med" w="med" type="triangle"/>
          </a:ln>
        </p:spPr>
      </p:cxnSp>
      <p:cxnSp>
        <p:nvCxnSpPr>
          <p:cNvPr id="100" name="Google Shape;100;p2"/>
          <p:cNvCxnSpPr>
            <a:stCxn id="82" idx="4"/>
            <a:endCxn id="88" idx="3"/>
          </p:cNvCxnSpPr>
          <p:nvPr/>
        </p:nvCxnSpPr>
        <p:spPr>
          <a:xfrm rot="5400000">
            <a:off x="5066673" y="4865626"/>
            <a:ext cx="2269800" cy="705900"/>
          </a:xfrm>
          <a:prstGeom prst="bentConnector2">
            <a:avLst/>
          </a:prstGeom>
          <a:noFill/>
          <a:ln cap="flat" cmpd="sng" w="9525">
            <a:solidFill>
              <a:srgbClr val="5597D3"/>
            </a:solidFill>
            <a:prstDash val="solid"/>
            <a:round/>
            <a:headEnd len="sm" w="sm" type="none"/>
            <a:tailEnd len="med" w="med" type="triangle"/>
          </a:ln>
        </p:spPr>
      </p:cxnSp>
      <p:cxnSp>
        <p:nvCxnSpPr>
          <p:cNvPr id="101" name="Google Shape;101;p2"/>
          <p:cNvCxnSpPr>
            <a:stCxn id="82" idx="4"/>
            <a:endCxn id="89" idx="1"/>
          </p:cNvCxnSpPr>
          <p:nvPr/>
        </p:nvCxnSpPr>
        <p:spPr>
          <a:xfrm flipH="1" rot="-5400000">
            <a:off x="5820123" y="4818076"/>
            <a:ext cx="2273100" cy="804300"/>
          </a:xfrm>
          <a:prstGeom prst="bentConnector2">
            <a:avLst/>
          </a:prstGeom>
          <a:noFill/>
          <a:ln cap="flat" cmpd="sng" w="9525">
            <a:solidFill>
              <a:srgbClr val="5597D3"/>
            </a:solidFill>
            <a:prstDash val="solid"/>
            <a:round/>
            <a:headEnd len="sm" w="sm" type="none"/>
            <a:tailEnd len="med" w="med" type="triangle"/>
          </a:ln>
        </p:spPr>
      </p:cxnSp>
      <p:cxnSp>
        <p:nvCxnSpPr>
          <p:cNvPr id="102" name="Google Shape;102;p2"/>
          <p:cNvCxnSpPr>
            <a:stCxn id="82" idx="0"/>
            <a:endCxn id="93" idx="1"/>
          </p:cNvCxnSpPr>
          <p:nvPr/>
        </p:nvCxnSpPr>
        <p:spPr>
          <a:xfrm rot="-5400000">
            <a:off x="6182973" y="944676"/>
            <a:ext cx="1457100" cy="714000"/>
          </a:xfrm>
          <a:prstGeom prst="bentConnector2">
            <a:avLst/>
          </a:prstGeom>
          <a:noFill/>
          <a:ln cap="flat" cmpd="sng" w="9525">
            <a:solidFill>
              <a:srgbClr val="5597D3"/>
            </a:solidFill>
            <a:prstDash val="solid"/>
            <a:round/>
            <a:headEnd len="sm" w="sm" type="none"/>
            <a:tailEnd len="med" w="med" type="triangle"/>
          </a:ln>
        </p:spPr>
      </p:cxnSp>
      <p:cxnSp>
        <p:nvCxnSpPr>
          <p:cNvPr id="103" name="Google Shape;103;p2"/>
          <p:cNvCxnSpPr>
            <a:stCxn id="82" idx="0"/>
            <a:endCxn id="92" idx="1"/>
          </p:cNvCxnSpPr>
          <p:nvPr/>
        </p:nvCxnSpPr>
        <p:spPr>
          <a:xfrm rot="-5400000">
            <a:off x="7727073" y="370176"/>
            <a:ext cx="487500" cy="2832600"/>
          </a:xfrm>
          <a:prstGeom prst="bentConnector2">
            <a:avLst/>
          </a:prstGeom>
          <a:noFill/>
          <a:ln cap="flat" cmpd="sng" w="9525">
            <a:solidFill>
              <a:srgbClr val="5597D3"/>
            </a:solidFill>
            <a:prstDash val="solid"/>
            <a:round/>
            <a:headEnd len="sm" w="sm" type="none"/>
            <a:tailEnd len="med" w="med" type="triangle"/>
          </a:ln>
        </p:spPr>
      </p:cxnSp>
      <p:cxnSp>
        <p:nvCxnSpPr>
          <p:cNvPr id="104" name="Google Shape;104;p2"/>
          <p:cNvCxnSpPr>
            <a:stCxn id="82" idx="6"/>
            <a:endCxn id="91" idx="1"/>
          </p:cNvCxnSpPr>
          <p:nvPr/>
        </p:nvCxnSpPr>
        <p:spPr>
          <a:xfrm flipH="1" rot="10800000">
            <a:off x="7999888" y="2822651"/>
            <a:ext cx="1374900" cy="234300"/>
          </a:xfrm>
          <a:prstGeom prst="bentConnector3">
            <a:avLst>
              <a:gd fmla="val 50000" name="adj1"/>
            </a:avLst>
          </a:prstGeom>
          <a:noFill/>
          <a:ln cap="flat" cmpd="sng" w="9525">
            <a:solidFill>
              <a:srgbClr val="5597D3"/>
            </a:solidFill>
            <a:prstDash val="solid"/>
            <a:round/>
            <a:headEnd len="sm" w="sm" type="none"/>
            <a:tailEnd len="med" w="med" type="triangle"/>
          </a:ln>
        </p:spPr>
      </p:cxnSp>
      <p:cxnSp>
        <p:nvCxnSpPr>
          <p:cNvPr id="105" name="Google Shape;105;p2"/>
          <p:cNvCxnSpPr>
            <a:stCxn id="82" idx="5"/>
            <a:endCxn id="94" idx="1"/>
          </p:cNvCxnSpPr>
          <p:nvPr/>
        </p:nvCxnSpPr>
        <p:spPr>
          <a:xfrm flipH="1" rot="-5400000">
            <a:off x="7540400" y="3819105"/>
            <a:ext cx="1503300" cy="1431000"/>
          </a:xfrm>
          <a:prstGeom prst="bentConnector2">
            <a:avLst/>
          </a:prstGeom>
          <a:noFill/>
          <a:ln cap="flat" cmpd="sng" w="9525">
            <a:solidFill>
              <a:srgbClr val="5597D3"/>
            </a:solidFill>
            <a:prstDash val="solid"/>
            <a:round/>
            <a:headEnd len="sm" w="sm" type="none"/>
            <a:tailEnd len="med" w="med" type="triangle"/>
          </a:ln>
        </p:spPr>
      </p:cxnSp>
      <p:cxnSp>
        <p:nvCxnSpPr>
          <p:cNvPr id="106" name="Google Shape;106;p2"/>
          <p:cNvCxnSpPr>
            <a:stCxn id="82" idx="5"/>
            <a:endCxn id="90" idx="1"/>
          </p:cNvCxnSpPr>
          <p:nvPr/>
        </p:nvCxnSpPr>
        <p:spPr>
          <a:xfrm flipH="1" rot="-5400000">
            <a:off x="8215100" y="3144405"/>
            <a:ext cx="203700" cy="1480800"/>
          </a:xfrm>
          <a:prstGeom prst="bentConnector4">
            <a:avLst>
              <a:gd fmla="val 112223" name="adj1"/>
              <a:gd fmla="val 64289" name="adj2"/>
            </a:avLst>
          </a:prstGeom>
          <a:noFill/>
          <a:ln cap="flat" cmpd="sng" w="9525">
            <a:solidFill>
              <a:srgbClr val="5597D3"/>
            </a:solidFill>
            <a:prstDash val="solid"/>
            <a:round/>
            <a:headEnd len="sm" w="sm" type="none"/>
            <a:tailEnd len="med" w="med" type="triangle"/>
          </a:ln>
        </p:spPr>
      </p:cxnSp>
      <p:sp>
        <p:nvSpPr>
          <p:cNvPr id="107" name="Google Shape;107;p2"/>
          <p:cNvSpPr txBox="1"/>
          <p:nvPr/>
        </p:nvSpPr>
        <p:spPr>
          <a:xfrm>
            <a:off x="399880" y="-882658"/>
            <a:ext cx="11822303"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Haga clic sobre cada botón para conocer la información.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Se recomienda recorrer el interactivo en orden de la A a la L.</a:t>
            </a:r>
            <a:endParaRPr b="0" i="0" sz="1800" u="none" cap="none" strike="noStrike">
              <a:solidFill>
                <a:srgbClr val="000000"/>
              </a:solidFill>
              <a:latin typeface="Arial"/>
              <a:ea typeface="Arial"/>
              <a:cs typeface="Arial"/>
              <a:sym typeface="Arial"/>
            </a:endParaRPr>
          </a:p>
        </p:txBody>
      </p:sp>
      <p:pic>
        <p:nvPicPr>
          <p:cNvPr id="108" name="Google Shape;108;p2"/>
          <p:cNvPicPr preferRelativeResize="0"/>
          <p:nvPr/>
        </p:nvPicPr>
        <p:blipFill rotWithShape="1">
          <a:blip r:embed="rId3">
            <a:alphaModFix/>
          </a:blip>
          <a:srcRect b="0" l="0" r="0" t="0"/>
          <a:stretch/>
        </p:blipFill>
        <p:spPr>
          <a:xfrm>
            <a:off x="6092653" y="3188959"/>
            <a:ext cx="814594" cy="797623"/>
          </a:xfrm>
          <a:prstGeom prst="rect">
            <a:avLst/>
          </a:prstGeom>
          <a:solidFill>
            <a:schemeClr val="lt1"/>
          </a:solidFill>
          <a:ln cap="flat" cmpd="sng" w="25400">
            <a:solidFill>
              <a:schemeClr val="accent2"/>
            </a:solidFill>
            <a:prstDash val="solid"/>
            <a:round/>
            <a:headEnd len="sm" w="sm" type="none"/>
            <a:tailEnd len="sm" w="sm" type="none"/>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0"/>
            <a:ext cx="10515599" cy="13255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4400"/>
              <a:buFont typeface="Calibri"/>
              <a:buNone/>
            </a:pPr>
            <a:r>
              <a:rPr lang="es-CO"/>
              <a:t>Información para el botón sabías que</a:t>
            </a:r>
            <a:endParaRPr/>
          </a:p>
        </p:txBody>
      </p:sp>
      <p:sp>
        <p:nvSpPr>
          <p:cNvPr id="114" name="Google Shape;114;p3"/>
          <p:cNvSpPr txBox="1"/>
          <p:nvPr>
            <p:ph idx="2" type="body"/>
          </p:nvPr>
        </p:nvSpPr>
        <p:spPr>
          <a:xfrm>
            <a:off x="68298" y="1303336"/>
            <a:ext cx="12123702" cy="608806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177800" rtl="0" algn="just">
              <a:lnSpc>
                <a:spcPct val="115000"/>
              </a:lnSpc>
              <a:spcBef>
                <a:spcPts val="0"/>
              </a:spcBef>
              <a:spcAft>
                <a:spcPts val="0"/>
              </a:spcAft>
              <a:buSzPts val="1800"/>
              <a:buNone/>
            </a:pPr>
            <a:r>
              <a:t/>
            </a:r>
            <a:endParaRPr sz="1800">
              <a:latin typeface="Arial"/>
              <a:ea typeface="Arial"/>
              <a:cs typeface="Arial"/>
              <a:sym typeface="Arial"/>
            </a:endParaRPr>
          </a:p>
          <a:p>
            <a:pPr indent="0" lvl="0" marL="177800" rtl="0" algn="just">
              <a:lnSpc>
                <a:spcPct val="115000"/>
              </a:lnSpc>
              <a:spcBef>
                <a:spcPts val="1000"/>
              </a:spcBef>
              <a:spcAft>
                <a:spcPts val="0"/>
              </a:spcAft>
              <a:buSzPts val="1800"/>
              <a:buNone/>
            </a:pPr>
            <a:r>
              <a:t/>
            </a:r>
            <a:endParaRPr sz="1800">
              <a:latin typeface="Arial"/>
              <a:ea typeface="Arial"/>
              <a:cs typeface="Arial"/>
              <a:sym typeface="Arial"/>
            </a:endParaRPr>
          </a:p>
          <a:p>
            <a:pPr indent="0" lvl="0" marL="177800" rtl="0" algn="just">
              <a:lnSpc>
                <a:spcPct val="115000"/>
              </a:lnSpc>
              <a:spcBef>
                <a:spcPts val="1000"/>
              </a:spcBef>
              <a:spcAft>
                <a:spcPts val="0"/>
              </a:spcAft>
              <a:buSzPts val="1800"/>
              <a:buNone/>
            </a:pPr>
            <a:r>
              <a:rPr lang="es-CO" sz="1800">
                <a:solidFill>
                  <a:schemeClr val="dk1"/>
                </a:solidFill>
                <a:latin typeface="Arial"/>
                <a:ea typeface="Arial"/>
                <a:cs typeface="Arial"/>
                <a:sym typeface="Arial"/>
              </a:rPr>
              <a:t>Con base en los diferentes tipos de máquinas por estructura, tipo o trabajo, las partes del cabezote se dividen en cuatro y es importante describirlas porque es donde se aloja el conjunto de elementos mecánicos que dan origen a los mecanismos de las máquinas. </a:t>
            </a:r>
            <a:r>
              <a:rPr lang="es-CO" sz="1800">
                <a:latin typeface="Arial"/>
                <a:ea typeface="Arial"/>
                <a:cs typeface="Arial"/>
                <a:sym typeface="Arial"/>
              </a:rPr>
              <a:t>E</a:t>
            </a:r>
            <a:r>
              <a:rPr lang="es-CO" sz="1800">
                <a:solidFill>
                  <a:schemeClr val="dk1"/>
                </a:solidFill>
                <a:latin typeface="Arial"/>
                <a:ea typeface="Arial"/>
                <a:cs typeface="Arial"/>
                <a:sym typeface="Arial"/>
              </a:rPr>
              <a:t>stas partes se conocen como:</a:t>
            </a:r>
            <a:endParaRPr/>
          </a:p>
          <a:p>
            <a:pPr indent="-114300" lvl="0" marL="228600" rtl="0" algn="just">
              <a:lnSpc>
                <a:spcPct val="115000"/>
              </a:lnSpc>
              <a:spcBef>
                <a:spcPts val="1000"/>
              </a:spcBef>
              <a:spcAft>
                <a:spcPts val="0"/>
              </a:spcAft>
              <a:buSzPts val="1800"/>
              <a:buChar char="•"/>
            </a:pPr>
            <a:r>
              <a:rPr lang="es-CO" sz="1800">
                <a:solidFill>
                  <a:schemeClr val="dk1"/>
                </a:solidFill>
                <a:latin typeface="Arial"/>
                <a:ea typeface="Arial"/>
                <a:cs typeface="Arial"/>
                <a:sym typeface="Arial"/>
              </a:rPr>
              <a:t>  Cabeza</a:t>
            </a:r>
            <a:endParaRPr/>
          </a:p>
          <a:p>
            <a:pPr indent="-114300" lvl="0" marL="228600" rtl="0" algn="just">
              <a:lnSpc>
                <a:spcPct val="115000"/>
              </a:lnSpc>
              <a:spcBef>
                <a:spcPts val="1000"/>
              </a:spcBef>
              <a:spcAft>
                <a:spcPts val="0"/>
              </a:spcAft>
              <a:buSzPts val="1800"/>
              <a:buChar char="•"/>
            </a:pPr>
            <a:r>
              <a:rPr lang="es-CO" sz="1800">
                <a:solidFill>
                  <a:schemeClr val="dk1"/>
                </a:solidFill>
                <a:latin typeface="Arial"/>
                <a:ea typeface="Arial"/>
                <a:cs typeface="Arial"/>
                <a:sym typeface="Arial"/>
              </a:rPr>
              <a:t>  Brazo</a:t>
            </a:r>
            <a:endParaRPr/>
          </a:p>
          <a:p>
            <a:pPr indent="-114300" lvl="0" marL="228600" rtl="0" algn="just">
              <a:lnSpc>
                <a:spcPct val="115000"/>
              </a:lnSpc>
              <a:spcBef>
                <a:spcPts val="1000"/>
              </a:spcBef>
              <a:spcAft>
                <a:spcPts val="0"/>
              </a:spcAft>
              <a:buSzPts val="1800"/>
              <a:buChar char="•"/>
            </a:pPr>
            <a:r>
              <a:rPr lang="es-CO" sz="1800">
                <a:solidFill>
                  <a:schemeClr val="dk1"/>
                </a:solidFill>
                <a:latin typeface="Arial"/>
                <a:ea typeface="Arial"/>
                <a:cs typeface="Arial"/>
                <a:sym typeface="Arial"/>
              </a:rPr>
              <a:t>  Columna</a:t>
            </a:r>
            <a:endParaRPr/>
          </a:p>
          <a:p>
            <a:pPr indent="-114300" lvl="0" marL="228600" rtl="0" algn="just">
              <a:lnSpc>
                <a:spcPct val="115000"/>
              </a:lnSpc>
              <a:spcBef>
                <a:spcPts val="1000"/>
              </a:spcBef>
              <a:spcAft>
                <a:spcPts val="0"/>
              </a:spcAft>
              <a:buSzPts val="1800"/>
              <a:buChar char="•"/>
            </a:pPr>
            <a:r>
              <a:rPr lang="es-CO" sz="1800">
                <a:solidFill>
                  <a:schemeClr val="dk1"/>
                </a:solidFill>
                <a:latin typeface="Arial"/>
                <a:ea typeface="Arial"/>
                <a:cs typeface="Arial"/>
                <a:sym typeface="Arial"/>
              </a:rPr>
              <a:t>  Cama</a:t>
            </a:r>
            <a:endParaRPr/>
          </a:p>
          <a:p>
            <a:pPr indent="0" lvl="0" marL="177800" rtl="0" algn="just">
              <a:lnSpc>
                <a:spcPct val="115000"/>
              </a:lnSpc>
              <a:spcBef>
                <a:spcPts val="1000"/>
              </a:spcBef>
              <a:spcAft>
                <a:spcPts val="0"/>
              </a:spcAft>
              <a:buSzPts val="1800"/>
              <a:buNone/>
            </a:pPr>
            <a:r>
              <a:rPr lang="es-CO" sz="1800">
                <a:solidFill>
                  <a:schemeClr val="dk1"/>
                </a:solidFill>
                <a:latin typeface="Arial"/>
                <a:ea typeface="Arial"/>
                <a:cs typeface="Arial"/>
                <a:sym typeface="Arial"/>
              </a:rPr>
              <a:t>Y es esta última la que cobra vital importancia en el origen de las operaciones más relevantes de un producto a confeccionar, bien sea por su dificultad, complejidad, tiempo de producción o calidad, entre otros.</a:t>
            </a:r>
            <a:endParaRPr/>
          </a:p>
          <a:p>
            <a:pPr indent="-285750" lvl="1" marL="742950" rtl="0" algn="just">
              <a:lnSpc>
                <a:spcPct val="115000"/>
              </a:lnSpc>
              <a:spcBef>
                <a:spcPts val="500"/>
              </a:spcBef>
              <a:spcAft>
                <a:spcPts val="0"/>
              </a:spcAft>
              <a:buSzPts val="1800"/>
              <a:buFont typeface="Arial"/>
              <a:buAutoNum type="alphaLcPeriod"/>
            </a:pPr>
            <a:r>
              <a:rPr lang="es-CO" sz="1800">
                <a:solidFill>
                  <a:schemeClr val="dk1"/>
                </a:solidFill>
                <a:latin typeface="Arial"/>
                <a:ea typeface="Arial"/>
                <a:cs typeface="Arial"/>
                <a:sym typeface="Arial"/>
              </a:rPr>
              <a:t>Algunos tipos de máquinas pueden modificar la cama, e incluso el mueble de la máquina, para adaptarse mejor a las condiciones del producto. </a:t>
            </a:r>
            <a:r>
              <a:rPr lang="es-CO" sz="1800">
                <a:latin typeface="Arial"/>
                <a:ea typeface="Arial"/>
                <a:cs typeface="Arial"/>
                <a:sym typeface="Arial"/>
              </a:rPr>
              <a:t>E</a:t>
            </a:r>
            <a:r>
              <a:rPr lang="es-CO" sz="1800">
                <a:solidFill>
                  <a:schemeClr val="dk1"/>
                </a:solidFill>
                <a:latin typeface="Arial"/>
                <a:ea typeface="Arial"/>
                <a:cs typeface="Arial"/>
                <a:sym typeface="Arial"/>
              </a:rPr>
              <a:t>s por ello que si se trabaja con prendas de gran volumen, es posible encontrar términos en máquinas como </a:t>
            </a:r>
            <a:r>
              <a:rPr lang="es-CO" sz="1800">
                <a:solidFill>
                  <a:srgbClr val="000000"/>
                </a:solidFill>
                <a:latin typeface="Arial"/>
                <a:ea typeface="Arial"/>
                <a:cs typeface="Arial"/>
                <a:sym typeface="Arial"/>
              </a:rPr>
              <a:t>máquina sumergida, máquina semisumergida, máquina no sumergida, cama plana, cama cilíndrica o de brazo, cama cilíndrica-transversal o de codo, cama poste y cama tipo zócalo.</a:t>
            </a:r>
            <a:endParaRPr sz="1800">
              <a:latin typeface="Arial"/>
              <a:ea typeface="Arial"/>
              <a:cs typeface="Arial"/>
              <a:sym typeface="Arial"/>
            </a:endParaRPr>
          </a:p>
        </p:txBody>
      </p:sp>
      <p:pic>
        <p:nvPicPr>
          <p:cNvPr id="115" name="Google Shape;115;p3"/>
          <p:cNvPicPr preferRelativeResize="0"/>
          <p:nvPr/>
        </p:nvPicPr>
        <p:blipFill rotWithShape="1">
          <a:blip r:embed="rId3">
            <a:alphaModFix/>
          </a:blip>
          <a:srcRect b="0" l="0" r="0" t="0"/>
          <a:stretch/>
        </p:blipFill>
        <p:spPr>
          <a:xfrm>
            <a:off x="9769303" y="331978"/>
            <a:ext cx="814594" cy="797623"/>
          </a:xfrm>
          <a:prstGeom prst="rect">
            <a:avLst/>
          </a:prstGeom>
          <a:solidFill>
            <a:schemeClr val="lt1"/>
          </a:solidFill>
          <a:ln cap="flat" cmpd="sng" w="25400">
            <a:solidFill>
              <a:schemeClr val="accent2"/>
            </a:solidFill>
            <a:prstDash val="solid"/>
            <a:round/>
            <a:headEnd len="sm" w="sm" type="none"/>
            <a:tailEnd len="sm" w="sm" type="none"/>
          </a:ln>
        </p:spPr>
      </p:pic>
      <p:pic>
        <p:nvPicPr>
          <p:cNvPr id="116" name="Google Shape;116;p3"/>
          <p:cNvPicPr preferRelativeResize="0"/>
          <p:nvPr/>
        </p:nvPicPr>
        <p:blipFill rotWithShape="1">
          <a:blip r:embed="rId4">
            <a:alphaModFix/>
          </a:blip>
          <a:srcRect b="0" l="0" r="0" t="0"/>
          <a:stretch/>
        </p:blipFill>
        <p:spPr>
          <a:xfrm>
            <a:off x="11106150" y="1379726"/>
            <a:ext cx="702350" cy="7173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a:off x="8238267"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4"/>
          <p:cNvSpPr txBox="1"/>
          <p:nvPr/>
        </p:nvSpPr>
        <p:spPr>
          <a:xfrm>
            <a:off x="384444" y="705329"/>
            <a:ext cx="7593899" cy="10369499"/>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rgbClr val="00B050"/>
              </a:buClr>
              <a:buSzPts val="2000"/>
              <a:buFont typeface="Arial"/>
              <a:buAutoNum type="alphaLcPeriod"/>
            </a:pPr>
            <a:r>
              <a:rPr b="1" i="0" lang="es-CO" sz="2000" u="none" cap="none" strike="noStrike">
                <a:solidFill>
                  <a:srgbClr val="00B050"/>
                </a:solidFill>
                <a:latin typeface="Arial"/>
                <a:ea typeface="Arial"/>
                <a:cs typeface="Arial"/>
                <a:sym typeface="Arial"/>
              </a:rPr>
              <a:t>Máquinas familiares o domésticas</a:t>
            </a:r>
            <a:endParaRPr b="0" i="0" sz="1400" u="none" cap="none" strike="noStrike">
              <a:solidFill>
                <a:srgbClr val="000000"/>
              </a:solidFill>
              <a:latin typeface="Arial"/>
              <a:ea typeface="Arial"/>
              <a:cs typeface="Arial"/>
              <a:sym typeface="Arial"/>
            </a:endParaRPr>
          </a:p>
          <a:p>
            <a:pPr indent="-215900" lvl="0" marL="34290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Máquinas que por su versatilidad poseen las siguientes características: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Muy baja velocidad (500 a 1000 rpm*).</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Muy baja potencia.</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Facilidad para desplazarlas (portátiles en su gran mayoría).</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Lubricación manual.</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Materiales de sus elementos (en la gran mayoría de plástico).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Diversidad de puntadas: costura recta, zigzag 1 y 3 pasos, ojal recto, pegar botón, algunas pueden hacer puntadas decorativas.</a:t>
            </a:r>
            <a:endParaRPr b="0" i="0" sz="14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Dentro de estas máquinas se encuentra la máquina plana, la fileteadora y la recubridora.</a:t>
            </a:r>
            <a:endParaRPr b="0" i="0" sz="1800" u="none" cap="none" strike="noStrike">
              <a:solidFill>
                <a:srgbClr val="000000"/>
              </a:solidFill>
              <a:latin typeface="Arial"/>
              <a:ea typeface="Arial"/>
              <a:cs typeface="Arial"/>
              <a:sym typeface="Arial"/>
            </a:endParaRPr>
          </a:p>
        </p:txBody>
      </p:sp>
      <p:sp>
        <p:nvSpPr>
          <p:cNvPr id="123" name="Google Shape;12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8253350" y="4302484"/>
            <a:ext cx="3948174" cy="2555514"/>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Figura. </a:t>
            </a:r>
            <a:r>
              <a:rPr b="0" i="0" lang="es-CO" sz="1400" u="none" cap="none" strike="noStrike">
                <a:solidFill>
                  <a:srgbClr val="00B050"/>
                </a:solidFill>
                <a:latin typeface="Arial"/>
                <a:ea typeface="Arial"/>
                <a:cs typeface="Arial"/>
                <a:sym typeface="Arial"/>
              </a:rPr>
              <a:t>Máquina plana familiar y Tipos de </a:t>
            </a:r>
            <a:r>
              <a:rPr b="0" i="0" lang="es-CO" sz="1400" u="none" cap="none" strike="noStrike">
                <a:solidFill>
                  <a:schemeClr val="dk1"/>
                </a:solidFill>
                <a:latin typeface="Arial"/>
                <a:ea typeface="Arial"/>
                <a:cs typeface="Arial"/>
                <a:sym typeface="Arial"/>
              </a:rPr>
              <a:t>Figura. </a:t>
            </a:r>
            <a:r>
              <a:rPr b="0" i="0" lang="es-CO" sz="1400" u="none" cap="none" strike="noStrike">
                <a:solidFill>
                  <a:srgbClr val="00B050"/>
                </a:solidFill>
                <a:latin typeface="Arial"/>
                <a:ea typeface="Arial"/>
                <a:cs typeface="Arial"/>
                <a:sym typeface="Arial"/>
              </a:rPr>
              <a:t>puntadas de la Máquina plana familiar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Fuente: elaboración propia.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Figura: </a:t>
            </a:r>
            <a:r>
              <a:rPr lang="es-CO">
                <a:solidFill>
                  <a:srgbClr val="00B050"/>
                </a:solidFill>
              </a:rPr>
              <a:t>Fileteadora</a:t>
            </a:r>
            <a:r>
              <a:rPr b="0" i="0" lang="es-CO" sz="1400" u="none" cap="none" strike="noStrike">
                <a:solidFill>
                  <a:srgbClr val="00B050"/>
                </a:solidFill>
                <a:latin typeface="Arial"/>
                <a:ea typeface="Arial"/>
                <a:cs typeface="Arial"/>
                <a:sym typeface="Arial"/>
              </a:rPr>
              <a:t> sencilla familiar </a:t>
            </a:r>
            <a:endParaRPr b="0"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Fuente: </a:t>
            </a:r>
            <a:r>
              <a:rPr b="0" i="0" lang="es-CO" sz="1400" u="none" cap="none" strike="noStrike">
                <a:solidFill>
                  <a:srgbClr val="000000"/>
                </a:solidFill>
                <a:latin typeface="Arial"/>
                <a:ea typeface="Arial"/>
                <a:cs typeface="Arial"/>
                <a:sym typeface="Arial"/>
              </a:rPr>
              <a:t>Catalogo máquinas de coser-Importaciones Santafe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pic>
        <p:nvPicPr>
          <p:cNvPr id="125" name="Google Shape;125;p4"/>
          <p:cNvPicPr preferRelativeResize="0"/>
          <p:nvPr/>
        </p:nvPicPr>
        <p:blipFill rotWithShape="1">
          <a:blip r:embed="rId3">
            <a:alphaModFix/>
          </a:blip>
          <a:srcRect b="0" l="0" r="0" t="0"/>
          <a:stretch/>
        </p:blipFill>
        <p:spPr>
          <a:xfrm>
            <a:off x="892532" y="5332466"/>
            <a:ext cx="3066414" cy="2138167"/>
          </a:xfrm>
          <a:prstGeom prst="rect">
            <a:avLst/>
          </a:prstGeom>
          <a:noFill/>
          <a:ln>
            <a:noFill/>
          </a:ln>
        </p:spPr>
      </p:pic>
      <p:pic>
        <p:nvPicPr>
          <p:cNvPr id="126" name="Google Shape;126;p4"/>
          <p:cNvPicPr preferRelativeResize="0"/>
          <p:nvPr/>
        </p:nvPicPr>
        <p:blipFill rotWithShape="1">
          <a:blip r:embed="rId4">
            <a:alphaModFix/>
          </a:blip>
          <a:srcRect b="0" l="0" r="0" t="0"/>
          <a:stretch/>
        </p:blipFill>
        <p:spPr>
          <a:xfrm>
            <a:off x="4562792" y="5425812"/>
            <a:ext cx="3066415" cy="646430"/>
          </a:xfrm>
          <a:prstGeom prst="rect">
            <a:avLst/>
          </a:prstGeom>
          <a:noFill/>
          <a:ln>
            <a:noFill/>
          </a:ln>
        </p:spPr>
      </p:pic>
      <p:pic>
        <p:nvPicPr>
          <p:cNvPr id="127" name="Google Shape;127;p4"/>
          <p:cNvPicPr preferRelativeResize="0"/>
          <p:nvPr/>
        </p:nvPicPr>
        <p:blipFill rotWithShape="1">
          <a:blip r:embed="rId5">
            <a:alphaModFix/>
          </a:blip>
          <a:srcRect b="0" l="0" r="0" t="0"/>
          <a:stretch/>
        </p:blipFill>
        <p:spPr>
          <a:xfrm>
            <a:off x="3190672" y="8181163"/>
            <a:ext cx="2709422" cy="2001713"/>
          </a:xfrm>
          <a:prstGeom prst="rect">
            <a:avLst/>
          </a:prstGeom>
          <a:noFill/>
          <a:ln>
            <a:noFill/>
          </a:ln>
        </p:spPr>
      </p:pic>
      <p:sp>
        <p:nvSpPr>
          <p:cNvPr id="128" name="Google Shape;128;p4"/>
          <p:cNvSpPr txBox="1"/>
          <p:nvPr/>
        </p:nvSpPr>
        <p:spPr>
          <a:xfrm>
            <a:off x="731458" y="7535031"/>
            <a:ext cx="28748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600"/>
              <a:buFont typeface="Arial"/>
              <a:buNone/>
            </a:pPr>
            <a:r>
              <a:rPr b="0" i="0" lang="es-CO" sz="1600" u="none" cap="none" strike="noStrike">
                <a:solidFill>
                  <a:srgbClr val="00B050"/>
                </a:solidFill>
                <a:latin typeface="Arial"/>
                <a:ea typeface="Arial"/>
                <a:cs typeface="Arial"/>
                <a:sym typeface="Arial"/>
              </a:rPr>
              <a:t>Máquina plana familiar </a:t>
            </a:r>
            <a:endParaRPr b="0" i="0" sz="1600" u="none" cap="none" strike="noStrike">
              <a:solidFill>
                <a:srgbClr val="00B050"/>
              </a:solidFill>
              <a:latin typeface="Arial"/>
              <a:ea typeface="Arial"/>
              <a:cs typeface="Arial"/>
              <a:sym typeface="Arial"/>
            </a:endParaRPr>
          </a:p>
        </p:txBody>
      </p:sp>
      <p:sp>
        <p:nvSpPr>
          <p:cNvPr id="129" name="Google Shape;129;p4"/>
          <p:cNvSpPr txBox="1"/>
          <p:nvPr/>
        </p:nvSpPr>
        <p:spPr>
          <a:xfrm>
            <a:off x="4658550" y="6208379"/>
            <a:ext cx="287489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600"/>
              <a:buFont typeface="Arial"/>
              <a:buNone/>
            </a:pPr>
            <a:r>
              <a:rPr b="0" i="0" lang="es-CO" sz="1600" u="none" cap="none" strike="noStrike">
                <a:solidFill>
                  <a:srgbClr val="00B050"/>
                </a:solidFill>
                <a:latin typeface="Arial"/>
                <a:ea typeface="Arial"/>
                <a:cs typeface="Arial"/>
                <a:sym typeface="Arial"/>
              </a:rPr>
              <a:t>Tipos de puntadas de la máquina plana familiar </a:t>
            </a:r>
            <a:endParaRPr b="0" i="0" sz="1600" u="none" cap="none" strike="noStrike">
              <a:solidFill>
                <a:srgbClr val="00B050"/>
              </a:solidFill>
              <a:latin typeface="Arial"/>
              <a:ea typeface="Arial"/>
              <a:cs typeface="Arial"/>
              <a:sym typeface="Arial"/>
            </a:endParaRPr>
          </a:p>
        </p:txBody>
      </p:sp>
      <p:sp>
        <p:nvSpPr>
          <p:cNvPr id="130" name="Google Shape;130;p4"/>
          <p:cNvSpPr txBox="1"/>
          <p:nvPr/>
        </p:nvSpPr>
        <p:spPr>
          <a:xfrm>
            <a:off x="2907538" y="10140549"/>
            <a:ext cx="28748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600"/>
              <a:buFont typeface="Arial"/>
              <a:buNone/>
            </a:pPr>
            <a:r>
              <a:rPr lang="es-CO" sz="1600">
                <a:solidFill>
                  <a:srgbClr val="00B050"/>
                </a:solidFill>
              </a:rPr>
              <a:t>Fileteadora</a:t>
            </a:r>
            <a:r>
              <a:rPr b="0" i="0" lang="es-CO" sz="1600" u="none" cap="none" strike="noStrike">
                <a:solidFill>
                  <a:srgbClr val="00B050"/>
                </a:solidFill>
                <a:latin typeface="Arial"/>
                <a:ea typeface="Arial"/>
                <a:cs typeface="Arial"/>
                <a:sym typeface="Arial"/>
              </a:rPr>
              <a:t> sencilla familiar </a:t>
            </a:r>
            <a:endParaRPr b="0" i="0" sz="1600" u="none" cap="none" strike="noStrike">
              <a:solidFill>
                <a:srgbClr val="00B050"/>
              </a:solidFill>
              <a:latin typeface="Arial"/>
              <a:ea typeface="Arial"/>
              <a:cs typeface="Arial"/>
              <a:sym typeface="Arial"/>
            </a:endParaRPr>
          </a:p>
        </p:txBody>
      </p:sp>
      <p:sp>
        <p:nvSpPr>
          <p:cNvPr id="131" name="Google Shape;131;p4"/>
          <p:cNvSpPr txBox="1"/>
          <p:nvPr/>
        </p:nvSpPr>
        <p:spPr>
          <a:xfrm>
            <a:off x="8334025" y="1181100"/>
            <a:ext cx="3857974"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a:t>
            </a:r>
            <a:r>
              <a:rPr b="1" i="0" lang="es-CO" sz="1400" u="none" cap="none" strike="noStrike">
                <a:solidFill>
                  <a:srgbClr val="FF0000"/>
                </a:solidFill>
                <a:latin typeface="Arial"/>
                <a:ea typeface="Arial"/>
                <a:cs typeface="Arial"/>
                <a:sym typeface="Arial"/>
              </a:rPr>
              <a:t> a </a:t>
            </a:r>
            <a:r>
              <a:rPr b="0" i="0" lang="es-CO" sz="1400" u="none" cap="none" strike="noStrike">
                <a:solidFill>
                  <a:srgbClr val="000000"/>
                </a:solidFill>
                <a:latin typeface="Arial"/>
                <a:ea typeface="Arial"/>
                <a:cs typeface="Arial"/>
                <a:sym typeface="Arial"/>
              </a:rPr>
              <a:t>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las imágenes,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pic>
        <p:nvPicPr>
          <p:cNvPr id="132" name="Google Shape;132;p4"/>
          <p:cNvPicPr preferRelativeResize="0"/>
          <p:nvPr/>
        </p:nvPicPr>
        <p:blipFill rotWithShape="1">
          <a:blip r:embed="rId6">
            <a:alphaModFix/>
          </a:blip>
          <a:srcRect b="0" l="0" r="0" t="0"/>
          <a:stretch/>
        </p:blipFill>
        <p:spPr>
          <a:xfrm>
            <a:off x="7568657" y="84165"/>
            <a:ext cx="645002" cy="658784"/>
          </a:xfrm>
          <a:prstGeom prst="rect">
            <a:avLst/>
          </a:prstGeom>
          <a:noFill/>
          <a:ln>
            <a:noFill/>
          </a:ln>
        </p:spPr>
      </p:pic>
      <p:sp>
        <p:nvSpPr>
          <p:cNvPr id="133" name="Google Shape;133;p4"/>
          <p:cNvSpPr txBox="1"/>
          <p:nvPr/>
        </p:nvSpPr>
        <p:spPr>
          <a:xfrm>
            <a:off x="444994" y="10585828"/>
            <a:ext cx="7184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*rpm: revoluciones por minuto</a:t>
            </a:r>
            <a:endParaRPr b="0" i="0" sz="16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txBox="1"/>
          <p:nvPr/>
        </p:nvSpPr>
        <p:spPr>
          <a:xfrm>
            <a:off x="307497" y="371474"/>
            <a:ext cx="7696199" cy="79935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b. Máquinas semindustriales</a:t>
            </a:r>
            <a:endParaRPr b="1" i="0" sz="20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Sus características se acercan más a la industria, pero todavía no alcanzan el rendimiento productivo necesario para dicho entorno. Entre sus características están: </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Velocidad: 1725 rpm*</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Potencia media: permite coser mayores capas de material que las familiares.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Lubricación manual en la gran mayoría de casos (en la actualidad vienen con bomba de lubricación).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Diversidad de puntadas: costura recta, zigzag sencillo, ojal recto, pegar botón, pegar apliques.</a:t>
            </a:r>
            <a:endParaRPr b="0" i="0" sz="14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pic>
        <p:nvPicPr>
          <p:cNvPr id="142" name="Google Shape;142;p5"/>
          <p:cNvPicPr preferRelativeResize="0"/>
          <p:nvPr/>
        </p:nvPicPr>
        <p:blipFill rotWithShape="1">
          <a:blip r:embed="rId3">
            <a:alphaModFix/>
          </a:blip>
          <a:srcRect b="0" l="0" r="0" t="0"/>
          <a:stretch/>
        </p:blipFill>
        <p:spPr>
          <a:xfrm>
            <a:off x="2577147" y="4753611"/>
            <a:ext cx="2661603" cy="2390139"/>
          </a:xfrm>
          <a:prstGeom prst="rect">
            <a:avLst/>
          </a:prstGeom>
          <a:noFill/>
          <a:ln>
            <a:noFill/>
          </a:ln>
        </p:spPr>
      </p:pic>
      <p:sp>
        <p:nvSpPr>
          <p:cNvPr id="143" name="Google Shape;143;p5"/>
          <p:cNvSpPr txBox="1"/>
          <p:nvPr/>
        </p:nvSpPr>
        <p:spPr>
          <a:xfrm>
            <a:off x="2146649" y="7425860"/>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600"/>
              <a:buFont typeface="Arial"/>
              <a:buNone/>
            </a:pPr>
            <a:r>
              <a:rPr b="0" i="0" lang="es-CO" sz="1600" u="none" cap="none" strike="noStrike">
                <a:solidFill>
                  <a:srgbClr val="00B050"/>
                </a:solidFill>
                <a:latin typeface="Arial"/>
                <a:ea typeface="Arial"/>
                <a:cs typeface="Arial"/>
                <a:sym typeface="Arial"/>
              </a:rPr>
              <a:t>Máquina plana semindustrial </a:t>
            </a:r>
            <a:endParaRPr b="0" i="0" sz="1600" u="none" cap="none" strike="noStrike">
              <a:solidFill>
                <a:srgbClr val="00B050"/>
              </a:solidFill>
              <a:latin typeface="Arial"/>
              <a:ea typeface="Arial"/>
              <a:cs typeface="Arial"/>
              <a:sym typeface="Arial"/>
            </a:endParaRPr>
          </a:p>
        </p:txBody>
      </p:sp>
      <p:sp>
        <p:nvSpPr>
          <p:cNvPr id="144" name="Google Shape;144;p5"/>
          <p:cNvSpPr txBox="1"/>
          <p:nvPr/>
        </p:nvSpPr>
        <p:spPr>
          <a:xfrm>
            <a:off x="8393811" y="1356808"/>
            <a:ext cx="36576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b</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pic>
        <p:nvPicPr>
          <p:cNvPr id="145" name="Google Shape;145;p5"/>
          <p:cNvPicPr preferRelativeResize="0"/>
          <p:nvPr/>
        </p:nvPicPr>
        <p:blipFill rotWithShape="1">
          <a:blip r:embed="rId4">
            <a:alphaModFix/>
          </a:blip>
          <a:srcRect b="0" l="0" r="0" t="0"/>
          <a:stretch/>
        </p:blipFill>
        <p:spPr>
          <a:xfrm>
            <a:off x="7568657" y="84165"/>
            <a:ext cx="645002" cy="658784"/>
          </a:xfrm>
          <a:prstGeom prst="rect">
            <a:avLst/>
          </a:prstGeom>
          <a:noFill/>
          <a:ln>
            <a:noFill/>
          </a:ln>
        </p:spPr>
      </p:pic>
      <p:sp>
        <p:nvSpPr>
          <p:cNvPr id="146" name="Google Shape;146;p5"/>
          <p:cNvSpPr txBox="1"/>
          <p:nvPr/>
        </p:nvSpPr>
        <p:spPr>
          <a:xfrm>
            <a:off x="315841" y="7963556"/>
            <a:ext cx="7184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*rpm: revoluciones por minuto</a:t>
            </a:r>
            <a:endParaRPr b="0" i="0" sz="16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6"/>
          <p:cNvSpPr txBox="1"/>
          <p:nvPr/>
        </p:nvSpPr>
        <p:spPr>
          <a:xfrm>
            <a:off x="194959" y="413557"/>
            <a:ext cx="7696200" cy="8542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1800"/>
              <a:buFont typeface="Arial"/>
              <a:buNone/>
            </a:pPr>
            <a:r>
              <a:rPr b="1" i="0" lang="es-CO" sz="1800" u="none" cap="none" strike="noStrike">
                <a:solidFill>
                  <a:srgbClr val="00B050"/>
                </a:solidFill>
                <a:latin typeface="Arial"/>
                <a:ea typeface="Arial"/>
                <a:cs typeface="Arial"/>
                <a:sym typeface="Arial"/>
              </a:rPr>
              <a:t>c. Máquinas industriales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Con estos tipos de máquinas, se entra en el mundo de la productividad, calidad y optimización de recursos en esta dinámica tan cambiante de la moda. Entre sus características están: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Velocidad: llegan a alcanzar hasta 6000 rpm*.</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Potencia alta: permiten trabajar varias capas de material por su gran capacidad de penetración de los mecanismos de puntada.</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Lubricación automática.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Arial"/>
              <a:buNone/>
            </a:pPr>
            <a:r>
              <a:rPr b="0" i="0" lang="es-CO" sz="1800" u="none" cap="none" strike="noStrike">
                <a:solidFill>
                  <a:schemeClr val="dk1"/>
                </a:solidFill>
                <a:latin typeface="Arial"/>
                <a:ea typeface="Arial"/>
                <a:cs typeface="Arial"/>
                <a:sym typeface="Arial"/>
              </a:rPr>
              <a:t>Existen </a:t>
            </a:r>
            <a:r>
              <a:rPr lang="es-CO" sz="1800">
                <a:solidFill>
                  <a:schemeClr val="dk1"/>
                </a:solidFill>
              </a:rPr>
              <a:t>máquinas</a:t>
            </a:r>
            <a:r>
              <a:rPr b="0" i="0" lang="es-CO" sz="1800" u="none" cap="none" strike="noStrike">
                <a:solidFill>
                  <a:schemeClr val="dk1"/>
                </a:solidFill>
                <a:latin typeface="Arial"/>
                <a:ea typeface="Arial"/>
                <a:cs typeface="Arial"/>
                <a:sym typeface="Arial"/>
              </a:rPr>
              <a:t> industriales como: zigzag sencillo, doble o triple; plana de una y dos agujas, de coser y cortar; fileteadoras sencillas, de refuerzo o seguridad; recubridoras o collarín; pretinadora, multiagujas, cerradora de codo y </a:t>
            </a:r>
            <a:r>
              <a:rPr b="0" i="1" lang="es-CO" sz="1800" u="none" cap="none" strike="noStrike">
                <a:solidFill>
                  <a:schemeClr val="dk1"/>
                </a:solidFill>
                <a:latin typeface="Arial"/>
                <a:ea typeface="Arial"/>
                <a:cs typeface="Arial"/>
                <a:sym typeface="Arial"/>
              </a:rPr>
              <a:t>flatseamer</a:t>
            </a:r>
            <a:r>
              <a:rPr b="0" i="0" lang="es-CO" sz="1800" u="none" cap="none" strike="noStrike">
                <a:solidFill>
                  <a:schemeClr val="dk1"/>
                </a:solidFill>
                <a:latin typeface="Arial"/>
                <a:ea typeface="Arial"/>
                <a:cs typeface="Arial"/>
                <a:sym typeface="Arial"/>
              </a:rPr>
              <a:t>, entre otras.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6"/>
          <p:cNvSpPr txBox="1"/>
          <p:nvPr/>
        </p:nvSpPr>
        <p:spPr>
          <a:xfrm>
            <a:off x="2215251" y="7724369"/>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600"/>
              <a:buFont typeface="Arial"/>
              <a:buNone/>
            </a:pPr>
            <a:r>
              <a:rPr b="0" i="0" lang="es-CO" sz="1600" u="none" cap="none" strike="noStrike">
                <a:solidFill>
                  <a:srgbClr val="00B050"/>
                </a:solidFill>
                <a:latin typeface="Arial"/>
                <a:ea typeface="Arial"/>
                <a:cs typeface="Arial"/>
                <a:sym typeface="Arial"/>
              </a:rPr>
              <a:t>Fileteadora de puntada sencilla</a:t>
            </a:r>
            <a:endParaRPr b="0" i="0" sz="1600" u="none" cap="none" strike="noStrike">
              <a:solidFill>
                <a:srgbClr val="00B050"/>
              </a:solidFill>
              <a:latin typeface="Arial"/>
              <a:ea typeface="Arial"/>
              <a:cs typeface="Arial"/>
              <a:sym typeface="Arial"/>
            </a:endParaRPr>
          </a:p>
        </p:txBody>
      </p:sp>
      <p:pic>
        <p:nvPicPr>
          <p:cNvPr id="156" name="Google Shape;156;p6"/>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157" name="Google Shape;157;p6"/>
          <p:cNvSpPr txBox="1"/>
          <p:nvPr/>
        </p:nvSpPr>
        <p:spPr>
          <a:xfrm>
            <a:off x="384443" y="8494151"/>
            <a:ext cx="7184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*rpm: revoluciones por minuto</a:t>
            </a:r>
            <a:endParaRPr b="0" i="0" sz="1600" u="none" cap="none" strike="noStrike">
              <a:solidFill>
                <a:schemeClr val="dk1"/>
              </a:solidFill>
              <a:latin typeface="Arial"/>
              <a:ea typeface="Arial"/>
              <a:cs typeface="Arial"/>
              <a:sym typeface="Arial"/>
            </a:endParaRPr>
          </a:p>
        </p:txBody>
      </p:sp>
      <p:sp>
        <p:nvSpPr>
          <p:cNvPr id="158" name="Google Shape;158;p6"/>
          <p:cNvSpPr txBox="1"/>
          <p:nvPr/>
        </p:nvSpPr>
        <p:spPr>
          <a:xfrm>
            <a:off x="8393811" y="1356808"/>
            <a:ext cx="36576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c</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pic>
        <p:nvPicPr>
          <p:cNvPr id="159" name="Google Shape;159;p6"/>
          <p:cNvPicPr preferRelativeResize="0"/>
          <p:nvPr/>
        </p:nvPicPr>
        <p:blipFill rotWithShape="1">
          <a:blip r:embed="rId4">
            <a:alphaModFix/>
          </a:blip>
          <a:srcRect b="0" l="0" r="0" t="0"/>
          <a:stretch/>
        </p:blipFill>
        <p:spPr>
          <a:xfrm>
            <a:off x="2742212" y="5333277"/>
            <a:ext cx="2468676" cy="2295842"/>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8283516" y="4101191"/>
            <a:ext cx="3948174" cy="275680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lang="es-CO" sz="1800">
                <a:solidFill>
                  <a:srgbClr val="FF0000"/>
                </a:solidFill>
              </a:rPr>
              <a:t>Máquina</a:t>
            </a:r>
            <a:r>
              <a:rPr b="0" i="0" lang="es-CO" sz="1800" u="none" cap="none" strike="noStrike">
                <a:solidFill>
                  <a:srgbClr val="FF0000"/>
                </a:solidFill>
                <a:latin typeface="Arial"/>
                <a:ea typeface="Arial"/>
                <a:cs typeface="Arial"/>
                <a:sym typeface="Arial"/>
              </a:rPr>
              <a:t> Presilladora</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800"/>
              <a:buFont typeface="Arial"/>
              <a:buNone/>
            </a:pPr>
            <a:r>
              <a:rPr b="0" i="0" lang="es-CO" sz="1800" u="none" cap="none" strike="noStrike">
                <a:solidFill>
                  <a:srgbClr val="FF0000"/>
                </a:solidFill>
                <a:latin typeface="Arial"/>
                <a:ea typeface="Arial"/>
                <a:cs typeface="Arial"/>
                <a:sym typeface="Arial"/>
              </a:rPr>
              <a:t>Fuente: Elaboración propia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800"/>
              <a:buFont typeface="Arial"/>
              <a:buNone/>
            </a:pPr>
            <a:r>
              <a:rPr b="0" i="0" lang="es-CO" sz="1800" u="none" cap="none" strike="noStrike">
                <a:solidFill>
                  <a:srgbClr val="FF0000"/>
                </a:solidFill>
                <a:latin typeface="Arial"/>
                <a:ea typeface="Arial"/>
                <a:cs typeface="Arial"/>
                <a:sym typeface="Arial"/>
              </a:rPr>
              <a:t>Figura: Máquina Botonadora</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FF0000"/>
              </a:buClr>
              <a:buSzPts val="1800"/>
              <a:buFont typeface="Arial"/>
              <a:buNone/>
            </a:pPr>
            <a:r>
              <a:rPr b="0" i="0" lang="es-CO" sz="1800" u="none" cap="none" strike="noStrike">
                <a:solidFill>
                  <a:srgbClr val="FF0000"/>
                </a:solidFill>
                <a:latin typeface="Arial"/>
                <a:ea typeface="Arial"/>
                <a:cs typeface="Arial"/>
                <a:sym typeface="Arial"/>
              </a:rPr>
              <a:t>Figura: </a:t>
            </a:r>
            <a:r>
              <a:rPr lang="es-CO" sz="1800">
                <a:solidFill>
                  <a:srgbClr val="FF0000"/>
                </a:solidFill>
              </a:rPr>
              <a:t>Máquina</a:t>
            </a:r>
            <a:r>
              <a:rPr b="0" i="0" lang="es-CO" sz="1800" u="none" cap="none" strike="noStrike">
                <a:solidFill>
                  <a:srgbClr val="FF0000"/>
                </a:solidFill>
                <a:latin typeface="Arial"/>
                <a:ea typeface="Arial"/>
                <a:cs typeface="Arial"/>
                <a:sym typeface="Arial"/>
              </a:rPr>
              <a:t> Ojaladora</a:t>
            </a:r>
            <a:endParaRPr b="0" i="0" sz="18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Catalogo máquinas de coser-Importaciones Santafe</a:t>
            </a:r>
            <a:r>
              <a:rPr b="0" i="0" lang="es-CO"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7"/>
          <p:cNvSpPr txBox="1"/>
          <p:nvPr/>
        </p:nvSpPr>
        <p:spPr>
          <a:xfrm>
            <a:off x="194959" y="413557"/>
            <a:ext cx="7696199" cy="504676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0" algn="just">
              <a:lnSpc>
                <a:spcPct val="115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pic>
        <p:nvPicPr>
          <p:cNvPr id="168" name="Google Shape;168;p7"/>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169" name="Google Shape;169;p7"/>
          <p:cNvSpPr txBox="1"/>
          <p:nvPr/>
        </p:nvSpPr>
        <p:spPr>
          <a:xfrm>
            <a:off x="8393811" y="1356808"/>
            <a:ext cx="36576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d</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170" name="Google Shape;170;p7"/>
          <p:cNvSpPr txBox="1"/>
          <p:nvPr/>
        </p:nvSpPr>
        <p:spPr>
          <a:xfrm>
            <a:off x="194959" y="588869"/>
            <a:ext cx="7505424" cy="108959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d. Máquinas de ciclo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Son aquellas que están construidas para cumplir una función específica en un ciclo, por ejemplo hacer un ojal, pegar un botón, pegar un aplique o hacer una presilla, entre otras.  En este tipo de máquina, el operador solo tiene que ubicar el material, accionar un mando y la máquina en un ciclo realiza la operación. Entre las comunes se tienen: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Presilladora</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Botonadora</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Ojaladora de ojal recto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Ojaladora de ojal de lagrima</a:t>
            </a:r>
            <a:endParaRPr b="0" i="0" sz="14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pic>
        <p:nvPicPr>
          <p:cNvPr id="171" name="Google Shape;171;p7"/>
          <p:cNvPicPr preferRelativeResize="0"/>
          <p:nvPr/>
        </p:nvPicPr>
        <p:blipFill rotWithShape="1">
          <a:blip r:embed="rId4">
            <a:alphaModFix/>
          </a:blip>
          <a:srcRect b="0" l="0" r="0" t="0"/>
          <a:stretch/>
        </p:blipFill>
        <p:spPr>
          <a:xfrm>
            <a:off x="825848" y="5180264"/>
            <a:ext cx="2426970" cy="2252345"/>
          </a:xfrm>
          <a:prstGeom prst="rect">
            <a:avLst/>
          </a:prstGeom>
          <a:noFill/>
          <a:ln>
            <a:noFill/>
          </a:ln>
        </p:spPr>
      </p:pic>
      <p:pic>
        <p:nvPicPr>
          <p:cNvPr id="172" name="Google Shape;172;p7"/>
          <p:cNvPicPr preferRelativeResize="0"/>
          <p:nvPr/>
        </p:nvPicPr>
        <p:blipFill rotWithShape="1">
          <a:blip r:embed="rId5">
            <a:alphaModFix/>
          </a:blip>
          <a:srcRect b="0" l="0" r="0" t="0"/>
          <a:stretch/>
        </p:blipFill>
        <p:spPr>
          <a:xfrm>
            <a:off x="4431801" y="5180264"/>
            <a:ext cx="2426969" cy="2343252"/>
          </a:xfrm>
          <a:prstGeom prst="rect">
            <a:avLst/>
          </a:prstGeom>
          <a:noFill/>
          <a:ln>
            <a:noFill/>
          </a:ln>
        </p:spPr>
      </p:pic>
      <p:pic>
        <p:nvPicPr>
          <p:cNvPr id="173" name="Google Shape;173;p7"/>
          <p:cNvPicPr preferRelativeResize="0"/>
          <p:nvPr/>
        </p:nvPicPr>
        <p:blipFill rotWithShape="1">
          <a:blip r:embed="rId6">
            <a:alphaModFix/>
          </a:blip>
          <a:srcRect b="0" l="0" r="0" t="0"/>
          <a:stretch/>
        </p:blipFill>
        <p:spPr>
          <a:xfrm>
            <a:off x="2376791" y="8722057"/>
            <a:ext cx="2552381" cy="1800000"/>
          </a:xfrm>
          <a:prstGeom prst="rect">
            <a:avLst/>
          </a:prstGeom>
          <a:noFill/>
          <a:ln>
            <a:noFill/>
          </a:ln>
        </p:spPr>
      </p:pic>
      <p:sp>
        <p:nvSpPr>
          <p:cNvPr id="174" name="Google Shape;174;p7"/>
          <p:cNvSpPr txBox="1"/>
          <p:nvPr/>
        </p:nvSpPr>
        <p:spPr>
          <a:xfrm>
            <a:off x="278034" y="7631810"/>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FF0000"/>
                </a:solidFill>
                <a:latin typeface="Arial"/>
                <a:ea typeface="Arial"/>
                <a:cs typeface="Arial"/>
                <a:sym typeface="Arial"/>
              </a:rPr>
              <a:t>Máquina presilladora</a:t>
            </a:r>
            <a:endParaRPr b="0" i="0" sz="1600" u="none" cap="none" strike="noStrike">
              <a:solidFill>
                <a:srgbClr val="FF0000"/>
              </a:solidFill>
              <a:latin typeface="Arial"/>
              <a:ea typeface="Arial"/>
              <a:cs typeface="Arial"/>
              <a:sym typeface="Arial"/>
            </a:endParaRPr>
          </a:p>
        </p:txBody>
      </p:sp>
      <p:sp>
        <p:nvSpPr>
          <p:cNvPr id="175" name="Google Shape;175;p7"/>
          <p:cNvSpPr txBox="1"/>
          <p:nvPr/>
        </p:nvSpPr>
        <p:spPr>
          <a:xfrm>
            <a:off x="2025765" y="10545886"/>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ojaladora</a:t>
            </a:r>
            <a:endParaRPr b="0" i="0" sz="1600" u="none" cap="none" strike="noStrike">
              <a:solidFill>
                <a:srgbClr val="00B050"/>
              </a:solidFill>
              <a:latin typeface="Arial"/>
              <a:ea typeface="Arial"/>
              <a:cs typeface="Arial"/>
              <a:sym typeface="Arial"/>
            </a:endParaRPr>
          </a:p>
        </p:txBody>
      </p:sp>
      <p:sp>
        <p:nvSpPr>
          <p:cNvPr id="176" name="Google Shape;176;p7"/>
          <p:cNvSpPr txBox="1"/>
          <p:nvPr/>
        </p:nvSpPr>
        <p:spPr>
          <a:xfrm>
            <a:off x="3787064" y="7668788"/>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botonadora</a:t>
            </a:r>
            <a:endParaRPr b="0" i="0" sz="1600" u="none" cap="none" strike="noStrike">
              <a:solidFill>
                <a:srgbClr val="00B050"/>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3" name="Google Shape;183;p8"/>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Figura: </a:t>
            </a:r>
            <a:r>
              <a:rPr b="0" i="0" lang="es-CO" sz="1800" u="none" cap="none" strike="noStrike">
                <a:solidFill>
                  <a:srgbClr val="00B050"/>
                </a:solidFill>
                <a:latin typeface="Arial"/>
                <a:ea typeface="Arial"/>
                <a:cs typeface="Arial"/>
                <a:sym typeface="Arial"/>
              </a:rPr>
              <a:t>Máquina Fileteadora puntada de seguridad sumergida </a:t>
            </a:r>
            <a:endParaRPr b="0" i="0" sz="14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Fuente: elaboración propia</a:t>
            </a:r>
            <a:endParaRPr b="0" i="0" sz="1800" u="none" cap="none" strike="noStrike">
              <a:solidFill>
                <a:schemeClr val="dk1"/>
              </a:solidFill>
              <a:latin typeface="Arial"/>
              <a:ea typeface="Arial"/>
              <a:cs typeface="Arial"/>
              <a:sym typeface="Arial"/>
            </a:endParaRPr>
          </a:p>
        </p:txBody>
      </p:sp>
      <p:sp>
        <p:nvSpPr>
          <p:cNvPr id="184" name="Google Shape;184;p8"/>
          <p:cNvSpPr txBox="1"/>
          <p:nvPr/>
        </p:nvSpPr>
        <p:spPr>
          <a:xfrm>
            <a:off x="416688" y="1065510"/>
            <a:ext cx="7696199" cy="201196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e. Máquina sumergida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Cuando la cama de la máquina queda al mismo nivel del mueble de la máquina.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pic>
        <p:nvPicPr>
          <p:cNvPr id="185" name="Google Shape;185;p8"/>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186" name="Google Shape;186;p8"/>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e</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pic>
        <p:nvPicPr>
          <p:cNvPr id="187" name="Google Shape;187;p8"/>
          <p:cNvPicPr preferRelativeResize="0"/>
          <p:nvPr/>
        </p:nvPicPr>
        <p:blipFill rotWithShape="1">
          <a:blip r:embed="rId4">
            <a:alphaModFix/>
          </a:blip>
          <a:srcRect b="0" l="0" r="0" t="0"/>
          <a:stretch/>
        </p:blipFill>
        <p:spPr>
          <a:xfrm>
            <a:off x="2157352" y="2587914"/>
            <a:ext cx="3938648" cy="1964942"/>
          </a:xfrm>
          <a:prstGeom prst="rect">
            <a:avLst/>
          </a:prstGeom>
          <a:noFill/>
          <a:ln>
            <a:noFill/>
          </a:ln>
        </p:spPr>
      </p:pic>
      <p:sp>
        <p:nvSpPr>
          <p:cNvPr id="188" name="Google Shape;188;p8"/>
          <p:cNvSpPr txBox="1"/>
          <p:nvPr/>
        </p:nvSpPr>
        <p:spPr>
          <a:xfrm>
            <a:off x="2833688" y="4676126"/>
            <a:ext cx="2728912" cy="58781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FF0000"/>
              </a:buClr>
              <a:buSzPts val="1400"/>
              <a:buFont typeface="Arial"/>
              <a:buNone/>
            </a:pPr>
            <a:r>
              <a:rPr b="0" i="0" lang="es-CO" sz="1400" u="none" cap="none" strike="noStrike">
                <a:solidFill>
                  <a:srgbClr val="00B050"/>
                </a:solidFill>
                <a:latin typeface="Arial"/>
                <a:ea typeface="Arial"/>
                <a:cs typeface="Arial"/>
                <a:sym typeface="Arial"/>
              </a:rPr>
              <a:t>Máquina fileteadora puntada de seguridad sumergida</a:t>
            </a:r>
            <a:endParaRPr b="0" i="0" sz="1400" u="none" cap="none" strike="noStrike">
              <a:solidFill>
                <a:srgbClr val="00B050"/>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5" name="Google Shape;195;p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Figura: </a:t>
            </a:r>
            <a:r>
              <a:rPr b="0" i="0" lang="es-CO" sz="1600" u="none" cap="none" strike="noStrike">
                <a:solidFill>
                  <a:srgbClr val="00B050"/>
                </a:solidFill>
                <a:latin typeface="Arial"/>
                <a:ea typeface="Arial"/>
                <a:cs typeface="Arial"/>
                <a:sym typeface="Arial"/>
              </a:rPr>
              <a:t>Máquina semi-sumergida </a:t>
            </a:r>
            <a:endParaRPr b="0" i="0" sz="16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Fuente: elaboración propia</a:t>
            </a:r>
            <a:r>
              <a:rPr b="0" i="0" lang="es-CO"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96" name="Google Shape;196;p9"/>
          <p:cNvSpPr txBox="1"/>
          <p:nvPr/>
        </p:nvSpPr>
        <p:spPr>
          <a:xfrm>
            <a:off x="126074" y="944328"/>
            <a:ext cx="7696199" cy="20389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B050"/>
              </a:buClr>
              <a:buSzPts val="2000"/>
              <a:buFont typeface="Arial"/>
              <a:buNone/>
            </a:pPr>
            <a:r>
              <a:rPr b="1" i="0" lang="es-CO" sz="2000" u="none" cap="none" strike="noStrike">
                <a:solidFill>
                  <a:srgbClr val="00B050"/>
                </a:solidFill>
                <a:latin typeface="Arial"/>
                <a:ea typeface="Arial"/>
                <a:cs typeface="Arial"/>
                <a:sym typeface="Arial"/>
              </a:rPr>
              <a:t>f. Máquina semisumergida</a:t>
            </a:r>
            <a:endParaRPr b="1" i="0" sz="20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00B05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Son las máquinas más comunes. El cárter, o depósito de aceite, se encuentra dentro del mueble y la cama de la máquina más arriba del mueble; su principal beneficio es el contorno de todo el mueble para usos de prendas de talla grande.</a:t>
            </a:r>
            <a:endParaRPr b="0" i="0" sz="1800" u="none" cap="none" strike="noStrike">
              <a:solidFill>
                <a:srgbClr val="000000"/>
              </a:solidFill>
              <a:latin typeface="Arial"/>
              <a:ea typeface="Arial"/>
              <a:cs typeface="Arial"/>
              <a:sym typeface="Arial"/>
            </a:endParaRPr>
          </a:p>
        </p:txBody>
      </p:sp>
      <p:pic>
        <p:nvPicPr>
          <p:cNvPr id="197" name="Google Shape;197;p9"/>
          <p:cNvPicPr preferRelativeResize="0"/>
          <p:nvPr/>
        </p:nvPicPr>
        <p:blipFill rotWithShape="1">
          <a:blip r:embed="rId3">
            <a:alphaModFix/>
          </a:blip>
          <a:srcRect b="0" l="0" r="0" t="0"/>
          <a:stretch/>
        </p:blipFill>
        <p:spPr>
          <a:xfrm>
            <a:off x="7568657" y="84165"/>
            <a:ext cx="645002" cy="658784"/>
          </a:xfrm>
          <a:prstGeom prst="rect">
            <a:avLst/>
          </a:prstGeom>
          <a:noFill/>
          <a:ln>
            <a:noFill/>
          </a:ln>
        </p:spPr>
      </p:pic>
      <p:sp>
        <p:nvSpPr>
          <p:cNvPr id="198" name="Google Shape;198;p9"/>
          <p:cNvSpPr txBox="1"/>
          <p:nvPr/>
        </p:nvSpPr>
        <p:spPr>
          <a:xfrm>
            <a:off x="8393811" y="1356808"/>
            <a:ext cx="3657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Contenido que se desplegará del botón: </a:t>
            </a:r>
            <a:r>
              <a:rPr b="1" i="0" lang="es-CO" sz="1400" u="none" cap="none" strike="noStrike">
                <a:solidFill>
                  <a:srgbClr val="FF0000"/>
                </a:solidFill>
                <a:latin typeface="Arial"/>
                <a:ea typeface="Arial"/>
                <a:cs typeface="Arial"/>
                <a:sym typeface="Arial"/>
              </a:rPr>
              <a:t>f</a:t>
            </a:r>
            <a:r>
              <a:rPr b="0" i="0" lang="es-CO" sz="1400" u="none" cap="none" strike="noStrike">
                <a:solidFill>
                  <a:srgbClr val="000000"/>
                </a:solidFill>
                <a:latin typeface="Arial"/>
                <a:ea typeface="Arial"/>
                <a:cs typeface="Arial"/>
                <a:sym typeface="Arial"/>
              </a:rPr>
              <a:t> del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Incluir botón de cierre para retornar al slide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caso de que se genere demasiado scroll generar 2 pantallas 1 para la teoría y otra para la imágen, en este caso incluir flecha de navegación adelante en el primero, en el segundo flecha atrás para regresar y el botón de cierre irá en el segundo slide.</a:t>
            </a:r>
            <a:endParaRPr b="0" i="0" sz="1400" u="none" cap="none" strike="noStrike">
              <a:solidFill>
                <a:srgbClr val="000000"/>
              </a:solidFill>
              <a:latin typeface="Arial"/>
              <a:ea typeface="Arial"/>
              <a:cs typeface="Arial"/>
              <a:sym typeface="Arial"/>
            </a:endParaRPr>
          </a:p>
        </p:txBody>
      </p:sp>
      <p:sp>
        <p:nvSpPr>
          <p:cNvPr id="199" name="Google Shape;199;p9"/>
          <p:cNvSpPr txBox="1"/>
          <p:nvPr/>
        </p:nvSpPr>
        <p:spPr>
          <a:xfrm>
            <a:off x="2421002" y="5642264"/>
            <a:ext cx="352259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Arial"/>
              <a:buNone/>
            </a:pPr>
            <a:r>
              <a:rPr b="0" i="0" lang="es-CO" sz="1600" u="none" cap="none" strike="noStrike">
                <a:solidFill>
                  <a:srgbClr val="00B050"/>
                </a:solidFill>
                <a:latin typeface="Arial"/>
                <a:ea typeface="Arial"/>
                <a:cs typeface="Arial"/>
                <a:sym typeface="Arial"/>
              </a:rPr>
              <a:t>Máquina semisumergida </a:t>
            </a:r>
            <a:endParaRPr b="0" i="0" sz="1600" u="none" cap="none" strike="noStrike">
              <a:solidFill>
                <a:srgbClr val="00B050"/>
              </a:solidFill>
              <a:latin typeface="Arial"/>
              <a:ea typeface="Arial"/>
              <a:cs typeface="Arial"/>
              <a:sym typeface="Arial"/>
            </a:endParaRPr>
          </a:p>
        </p:txBody>
      </p:sp>
      <p:pic>
        <p:nvPicPr>
          <p:cNvPr id="200" name="Google Shape;200;p9"/>
          <p:cNvPicPr preferRelativeResize="0"/>
          <p:nvPr/>
        </p:nvPicPr>
        <p:blipFill rotWithShape="1">
          <a:blip r:embed="rId4">
            <a:alphaModFix/>
          </a:blip>
          <a:srcRect b="0" l="0" r="0" t="0"/>
          <a:stretch/>
        </p:blipFill>
        <p:spPr>
          <a:xfrm>
            <a:off x="2589593" y="3132178"/>
            <a:ext cx="3354007" cy="2354221"/>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