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custDataLst>
    <p:tags r:id="rId32"/>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j/mkJeqln+AYSDnn71xLswbdOXO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4" d="100"/>
          <a:sy n="144" d="100"/>
        </p:scale>
        <p:origin x="65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CO" sz="1200" b="0" i="0" u="none" strike="noStrike" cap="none">
                <a:solidFill>
                  <a:schemeClr val="dk1"/>
                </a:solidFill>
                <a:latin typeface="Arial"/>
                <a:ea typeface="Arial"/>
                <a:cs typeface="Arial"/>
                <a:sym typeface="Arial"/>
              </a:rPr>
              <a:t>‹Nº›</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 name="Google Shape;6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 name="Google Shape;7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p:cSld name="Diapositiva de título">
    <p:spTree>
      <p:nvGrpSpPr>
        <p:cNvPr id="1" name="Shape 15"/>
        <p:cNvGrpSpPr/>
        <p:nvPr/>
      </p:nvGrpSpPr>
      <p:grpSpPr>
        <a:xfrm>
          <a:off x="0" y="0"/>
          <a:ext cx="0" cy="0"/>
          <a:chOff x="0" y="0"/>
          <a:chExt cx="0" cy="0"/>
        </a:xfrm>
      </p:grpSpPr>
      <p:pic>
        <p:nvPicPr>
          <p:cNvPr id="16" name="Google Shape;16;p31" descr="portada-gobierno.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43"/>
        <p:cNvGrpSpPr/>
        <p:nvPr/>
      </p:nvGrpSpPr>
      <p:grpSpPr>
        <a:xfrm>
          <a:off x="0" y="0"/>
          <a:ext cx="0" cy="0"/>
          <a:chOff x="0" y="0"/>
          <a:chExt cx="0" cy="0"/>
        </a:xfrm>
      </p:grpSpPr>
      <p:sp>
        <p:nvSpPr>
          <p:cNvPr id="44" name="Google Shape;44;p40"/>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40"/>
          <p:cNvSpPr txBox="1">
            <a:spLocks noGrp="1"/>
          </p:cNvSpPr>
          <p:nvPr>
            <p:ph type="body" idx="1"/>
          </p:nvPr>
        </p:nvSpPr>
        <p:spPr>
          <a:xfrm rot="5400000">
            <a:off x="2874764" y="-1217413"/>
            <a:ext cx="3394472"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6" name="Google Shape;46;p4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4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49"/>
        <p:cNvGrpSpPr/>
        <p:nvPr/>
      </p:nvGrpSpPr>
      <p:grpSpPr>
        <a:xfrm>
          <a:off x="0" y="0"/>
          <a:ext cx="0" cy="0"/>
          <a:chOff x="0" y="0"/>
          <a:chExt cx="0" cy="0"/>
        </a:xfrm>
      </p:grpSpPr>
      <p:sp>
        <p:nvSpPr>
          <p:cNvPr id="50" name="Google Shape;50;p41"/>
          <p:cNvSpPr txBox="1">
            <a:spLocks noGrp="1"/>
          </p:cNvSpPr>
          <p:nvPr>
            <p:ph type="title"/>
          </p:nvPr>
        </p:nvSpPr>
        <p:spPr>
          <a:xfrm rot="5400000">
            <a:off x="5463778" y="1371601"/>
            <a:ext cx="4388644"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41"/>
          <p:cNvSpPr txBox="1">
            <a:spLocks noGrp="1"/>
          </p:cNvSpPr>
          <p:nvPr>
            <p:ph type="body" idx="1"/>
          </p:nvPr>
        </p:nvSpPr>
        <p:spPr>
          <a:xfrm rot="5400000">
            <a:off x="1272778" y="-609599"/>
            <a:ext cx="4388644"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2" name="Google Shape;52;p4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4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ítulo y objetos" type="obj">
  <p:cSld name="OBJECT">
    <p:spTree>
      <p:nvGrpSpPr>
        <p:cNvPr id="1" name="Shape 55"/>
        <p:cNvGrpSpPr/>
        <p:nvPr/>
      </p:nvGrpSpPr>
      <p:grpSpPr>
        <a:xfrm>
          <a:off x="0" y="0"/>
          <a:ext cx="0" cy="0"/>
          <a:chOff x="0" y="0"/>
          <a:chExt cx="0" cy="0"/>
        </a:xfrm>
      </p:grpSpPr>
      <p:sp>
        <p:nvSpPr>
          <p:cNvPr id="56" name="Google Shape;56;p42"/>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7" name="Google Shape;57;p4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4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4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
        <p:nvSpPr>
          <p:cNvPr id="60" name="Google Shape;60;p42"/>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os objetos">
  <p:cSld name="Dos objetos">
    <p:spTree>
      <p:nvGrpSpPr>
        <p:cNvPr id="1" name="Shape 17"/>
        <p:cNvGrpSpPr/>
        <p:nvPr/>
      </p:nvGrpSpPr>
      <p:grpSpPr>
        <a:xfrm>
          <a:off x="0" y="0"/>
          <a:ext cx="0" cy="0"/>
          <a:chOff x="0" y="0"/>
          <a:chExt cx="0" cy="0"/>
        </a:xfrm>
      </p:grpSpPr>
      <p:pic>
        <p:nvPicPr>
          <p:cNvPr id="18" name="Google Shape;18;p32" descr="interna+textur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p:cSld name="Título y objetos">
    <p:spTree>
      <p:nvGrpSpPr>
        <p:cNvPr id="1" name="Shape 19"/>
        <p:cNvGrpSpPr/>
        <p:nvPr/>
      </p:nvGrpSpPr>
      <p:grpSpPr>
        <a:xfrm>
          <a:off x="0" y="0"/>
          <a:ext cx="0" cy="0"/>
          <a:chOff x="0" y="0"/>
          <a:chExt cx="0" cy="0"/>
        </a:xfrm>
      </p:grpSpPr>
      <p:pic>
        <p:nvPicPr>
          <p:cNvPr id="20" name="Google Shape;20;p33" descr="portad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cabezado de sección">
  <p:cSld name="Encabezado de sección">
    <p:spTree>
      <p:nvGrpSpPr>
        <p:cNvPr id="1" name="Shape 21"/>
        <p:cNvGrpSpPr/>
        <p:nvPr/>
      </p:nvGrpSpPr>
      <p:grpSpPr>
        <a:xfrm>
          <a:off x="0" y="0"/>
          <a:ext cx="0" cy="0"/>
          <a:chOff x="0" y="0"/>
          <a:chExt cx="0" cy="0"/>
        </a:xfrm>
      </p:grpSpPr>
      <p:pic>
        <p:nvPicPr>
          <p:cNvPr id="22" name="Google Shape;22;p34" descr="intern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p:cSld name="Comparación">
    <p:spTree>
      <p:nvGrpSpPr>
        <p:cNvPr id="1" name="Shape 23"/>
        <p:cNvGrpSpPr/>
        <p:nvPr/>
      </p:nvGrpSpPr>
      <p:grpSpPr>
        <a:xfrm>
          <a:off x="0" y="0"/>
          <a:ext cx="0" cy="0"/>
          <a:chOff x="0" y="0"/>
          <a:chExt cx="0" cy="0"/>
        </a:xfrm>
      </p:grpSpPr>
      <p:pic>
        <p:nvPicPr>
          <p:cNvPr id="24" name="Google Shape;24;p35" descr="interna-con-franj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ólo el título">
  <p:cSld name="Sólo el título">
    <p:spTree>
      <p:nvGrpSpPr>
        <p:cNvPr id="1" name="Shape 25"/>
        <p:cNvGrpSpPr/>
        <p:nvPr/>
      </p:nvGrpSpPr>
      <p:grpSpPr>
        <a:xfrm>
          <a:off x="0" y="0"/>
          <a:ext cx="0" cy="0"/>
          <a:chOff x="0" y="0"/>
          <a:chExt cx="0" cy="0"/>
        </a:xfrm>
      </p:grpSpPr>
      <p:pic>
        <p:nvPicPr>
          <p:cNvPr id="26" name="Google Shape;26;p36" descr="interna-naranj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27"/>
        <p:cNvGrpSpPr/>
        <p:nvPr/>
      </p:nvGrpSpPr>
      <p:grpSpPr>
        <a:xfrm>
          <a:off x="0" y="0"/>
          <a:ext cx="0" cy="0"/>
          <a:chOff x="0" y="0"/>
          <a:chExt cx="0" cy="0"/>
        </a:xfrm>
      </p:grpSpPr>
      <p:pic>
        <p:nvPicPr>
          <p:cNvPr id="28" name="Google Shape;28;p37" descr="cierre.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29"/>
        <p:cNvGrpSpPr/>
        <p:nvPr/>
      </p:nvGrpSpPr>
      <p:grpSpPr>
        <a:xfrm>
          <a:off x="0" y="0"/>
          <a:ext cx="0" cy="0"/>
          <a:chOff x="0" y="0"/>
          <a:chExt cx="0" cy="0"/>
        </a:xfrm>
      </p:grpSpPr>
      <p:sp>
        <p:nvSpPr>
          <p:cNvPr id="30" name="Google Shape;30;p38"/>
          <p:cNvSpPr txBox="1">
            <a:spLocks noGrp="1"/>
          </p:cNvSpPr>
          <p:nvPr>
            <p:ph type="title"/>
          </p:nvPr>
        </p:nvSpPr>
        <p:spPr>
          <a:xfrm>
            <a:off x="457201" y="204787"/>
            <a:ext cx="3008313" cy="8715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Arial"/>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38"/>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32" name="Google Shape;32;p38"/>
          <p:cNvSpPr txBox="1">
            <a:spLocks noGrp="1"/>
          </p:cNvSpPr>
          <p:nvPr>
            <p:ph type="body" idx="2"/>
          </p:nvPr>
        </p:nvSpPr>
        <p:spPr>
          <a:xfrm>
            <a:off x="457201" y="1076326"/>
            <a:ext cx="3008313" cy="351829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33" name="Google Shape;33;p3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36"/>
        <p:cNvGrpSpPr/>
        <p:nvPr/>
      </p:nvGrpSpPr>
      <p:grpSpPr>
        <a:xfrm>
          <a:off x="0" y="0"/>
          <a:ext cx="0" cy="0"/>
          <a:chOff x="0" y="0"/>
          <a:chExt cx="0" cy="0"/>
        </a:xfrm>
      </p:grpSpPr>
      <p:sp>
        <p:nvSpPr>
          <p:cNvPr id="37" name="Google Shape;37;p39"/>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Arial"/>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39"/>
          <p:cNvSpPr>
            <a:spLocks noGrp="1"/>
          </p:cNvSpPr>
          <p:nvPr>
            <p:ph type="pic" idx="2"/>
          </p:nvPr>
        </p:nvSpPr>
        <p:spPr>
          <a:xfrm>
            <a:off x="1792288" y="459581"/>
            <a:ext cx="5486400" cy="30861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39" name="Google Shape;39;p39"/>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40" name="Google Shape;40;p3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3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3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0"/>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0"/>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3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3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3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CO"/>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
          <p:cNvSpPr txBox="1">
            <a:spLocks noGrp="1"/>
          </p:cNvSpPr>
          <p:nvPr>
            <p:ph type="body" idx="4294967295"/>
          </p:nvPr>
        </p:nvSpPr>
        <p:spPr>
          <a:xfrm>
            <a:off x="249378" y="363679"/>
            <a:ext cx="7772400" cy="3617480"/>
          </a:xfrm>
          <a:prstGeom prst="rect">
            <a:avLst/>
          </a:prstGeom>
          <a:noFill/>
          <a:ln>
            <a:noFill/>
          </a:ln>
        </p:spPr>
        <p:txBody>
          <a:bodyPr spcFirstLastPara="1" wrap="square" lIns="91425" tIns="45700" rIns="91425" bIns="45700" anchor="t" anchorCtr="0">
            <a:normAutofit fontScale="92500" lnSpcReduction="20000"/>
          </a:bodyPr>
          <a:lstStyle/>
          <a:p>
            <a:pPr marL="82296" lvl="0" indent="0" algn="l" rtl="0">
              <a:spcBef>
                <a:spcPts val="0"/>
              </a:spcBef>
              <a:spcAft>
                <a:spcPts val="0"/>
              </a:spcAft>
              <a:buClr>
                <a:srgbClr val="C00000"/>
              </a:buClr>
              <a:buSzPct val="100000"/>
              <a:buNone/>
            </a:pPr>
            <a:r>
              <a:rPr lang="es-CO" sz="6000" dirty="0">
                <a:solidFill>
                  <a:srgbClr val="C00000"/>
                </a:solidFill>
              </a:rPr>
              <a:t>               </a:t>
            </a:r>
            <a:endParaRPr dirty="0"/>
          </a:p>
          <a:p>
            <a:pPr marL="82296" lvl="0" indent="0" algn="ctr" rtl="0">
              <a:spcBef>
                <a:spcPts val="962"/>
              </a:spcBef>
              <a:spcAft>
                <a:spcPts val="0"/>
              </a:spcAft>
              <a:buClr>
                <a:srgbClr val="C00000"/>
              </a:buClr>
              <a:buSzPct val="100000"/>
              <a:buNone/>
            </a:pPr>
            <a:r>
              <a:rPr lang="es-CO" sz="5200" dirty="0">
                <a:solidFill>
                  <a:srgbClr val="C00000"/>
                </a:solidFill>
              </a:rPr>
              <a:t>26</a:t>
            </a:r>
            <a:r>
              <a:rPr lang="es-CO" sz="5200" dirty="0"/>
              <a:t> </a:t>
            </a:r>
            <a:endParaRPr dirty="0"/>
          </a:p>
          <a:p>
            <a:pPr marL="82296" lvl="0" indent="0" algn="ctr" rtl="0">
              <a:spcBef>
                <a:spcPts val="555"/>
              </a:spcBef>
              <a:spcAft>
                <a:spcPts val="0"/>
              </a:spcAft>
              <a:buClr>
                <a:schemeClr val="dk1"/>
              </a:buClr>
              <a:buSzPct val="100000"/>
              <a:buNone/>
            </a:pPr>
            <a:r>
              <a:rPr lang="es-CO" sz="3000" dirty="0">
                <a:latin typeface="Arial"/>
                <a:ea typeface="Arial"/>
                <a:cs typeface="Arial"/>
                <a:sym typeface="Arial"/>
              </a:rPr>
              <a:t>Conceptos </a:t>
            </a:r>
            <a:r>
              <a:rPr lang="es-CO" sz="3000" i="1" dirty="0" err="1">
                <a:latin typeface="Arial"/>
                <a:ea typeface="Arial"/>
                <a:cs typeface="Arial"/>
                <a:sym typeface="Arial"/>
              </a:rPr>
              <a:t>fashion</a:t>
            </a:r>
            <a:r>
              <a:rPr lang="es-CO" sz="3000" dirty="0">
                <a:latin typeface="Arial"/>
                <a:ea typeface="Arial"/>
                <a:cs typeface="Arial"/>
                <a:sym typeface="Arial"/>
              </a:rPr>
              <a:t> que te ayudarán </a:t>
            </a:r>
            <a:endParaRPr dirty="0"/>
          </a:p>
          <a:p>
            <a:pPr marL="82296" lvl="0" indent="0" algn="ctr" rtl="0">
              <a:spcBef>
                <a:spcPts val="555"/>
              </a:spcBef>
              <a:spcAft>
                <a:spcPts val="0"/>
              </a:spcAft>
              <a:buClr>
                <a:schemeClr val="dk1"/>
              </a:buClr>
              <a:buSzPct val="100000"/>
              <a:buNone/>
            </a:pPr>
            <a:r>
              <a:rPr lang="es-CO" sz="3000">
                <a:latin typeface="Arial"/>
                <a:ea typeface="Arial"/>
                <a:cs typeface="Arial"/>
                <a:sym typeface="Arial"/>
              </a:rPr>
              <a:t>              a entender de moda</a:t>
            </a:r>
            <a:endParaRPr dirty="0"/>
          </a:p>
          <a:p>
            <a:pPr marL="82296" lvl="0" indent="0" algn="ctr" rtl="0">
              <a:spcBef>
                <a:spcPts val="407"/>
              </a:spcBef>
              <a:spcAft>
                <a:spcPts val="0"/>
              </a:spcAft>
              <a:buClr>
                <a:schemeClr val="dk1"/>
              </a:buClr>
              <a:buSzPct val="100000"/>
              <a:buNone/>
            </a:pPr>
            <a:endParaRPr sz="2200" dirty="0">
              <a:latin typeface="Arial"/>
              <a:ea typeface="Arial"/>
              <a:cs typeface="Arial"/>
              <a:sym typeface="Arial"/>
            </a:endParaRPr>
          </a:p>
          <a:p>
            <a:pPr marL="82296" lvl="0" indent="0" algn="ctr" rtl="0">
              <a:spcBef>
                <a:spcPts val="407"/>
              </a:spcBef>
              <a:spcAft>
                <a:spcPts val="0"/>
              </a:spcAft>
              <a:buClr>
                <a:schemeClr val="dk1"/>
              </a:buClr>
              <a:buSzPct val="100000"/>
              <a:buNone/>
            </a:pPr>
            <a:r>
              <a:rPr lang="es-CO" sz="2200" dirty="0">
                <a:latin typeface="Arial"/>
                <a:ea typeface="Arial"/>
                <a:cs typeface="Arial"/>
                <a:sym typeface="Arial"/>
              </a:rPr>
              <a:t>Recopilación de  </a:t>
            </a:r>
            <a:endParaRPr dirty="0"/>
          </a:p>
          <a:p>
            <a:pPr marL="82296" lvl="0" indent="0" algn="ctr" rtl="0">
              <a:spcBef>
                <a:spcPts val="407"/>
              </a:spcBef>
              <a:spcAft>
                <a:spcPts val="0"/>
              </a:spcAft>
              <a:buClr>
                <a:schemeClr val="dk1"/>
              </a:buClr>
              <a:buSzPct val="100000"/>
              <a:buNone/>
            </a:pPr>
            <a:r>
              <a:rPr lang="es-CO" sz="2200" dirty="0">
                <a:latin typeface="Arial"/>
                <a:ea typeface="Arial"/>
                <a:cs typeface="Arial"/>
                <a:sym typeface="Arial"/>
              </a:rPr>
              <a:t>Luis Alfonso Hincapié Echeverri</a:t>
            </a:r>
            <a:endParaRPr dirty="0"/>
          </a:p>
          <a:p>
            <a:pPr marL="82296" lvl="0" indent="0" algn="ctr" rtl="0">
              <a:spcBef>
                <a:spcPts val="407"/>
              </a:spcBef>
              <a:spcAft>
                <a:spcPts val="0"/>
              </a:spcAft>
              <a:buClr>
                <a:schemeClr val="dk1"/>
              </a:buClr>
              <a:buSzPct val="100000"/>
              <a:buNone/>
            </a:pPr>
            <a:r>
              <a:rPr lang="es-CO" sz="2200" dirty="0">
                <a:latin typeface="Arial"/>
                <a:ea typeface="Arial"/>
                <a:cs typeface="Arial"/>
                <a:sym typeface="Arial"/>
              </a:rPr>
              <a:t>2019</a:t>
            </a:r>
            <a:endParaRPr dirty="0"/>
          </a:p>
        </p:txBody>
      </p:sp>
      <p:sp>
        <p:nvSpPr>
          <p:cNvPr id="66" name="Google Shape;66;p1"/>
          <p:cNvSpPr txBox="1">
            <a:spLocks noGrp="1"/>
          </p:cNvSpPr>
          <p:nvPr>
            <p:ph type="title" idx="4294967295"/>
          </p:nvPr>
        </p:nvSpPr>
        <p:spPr>
          <a:xfrm>
            <a:off x="0" y="206375"/>
            <a:ext cx="8229600" cy="85725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Arial"/>
              <a:buNone/>
            </a:pPr>
            <a:r>
              <a:rPr lang="es-CO" sz="3300"/>
              <a:t/>
            </a:r>
            <a:br>
              <a:rPr lang="es-CO" sz="3300"/>
            </a:br>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0"/>
          <p:cNvSpPr txBox="1">
            <a:spLocks noGrp="1"/>
          </p:cNvSpPr>
          <p:nvPr>
            <p:ph type="body" idx="4294967295"/>
          </p:nvPr>
        </p:nvSpPr>
        <p:spPr>
          <a:xfrm>
            <a:off x="0" y="1200150"/>
            <a:ext cx="8229600" cy="3394075"/>
          </a:xfrm>
          <a:prstGeom prst="rect">
            <a:avLst/>
          </a:prstGeom>
          <a:noFill/>
          <a:ln>
            <a:noFill/>
          </a:ln>
        </p:spPr>
        <p:txBody>
          <a:bodyPr spcFirstLastPara="1" wrap="square" lIns="91425" tIns="45700" rIns="91425" bIns="45700" anchor="t" anchorCtr="0">
            <a:normAutofit/>
          </a:bodyPr>
          <a:lstStyle/>
          <a:p>
            <a:pPr marL="82296" lvl="0" indent="0" algn="just" rtl="0">
              <a:spcBef>
                <a:spcPts val="0"/>
              </a:spcBef>
              <a:spcAft>
                <a:spcPts val="0"/>
              </a:spcAft>
              <a:buClr>
                <a:schemeClr val="dk1"/>
              </a:buClr>
              <a:buSzPts val="2400"/>
              <a:buNone/>
            </a:pPr>
            <a:r>
              <a:rPr lang="es-CO" sz="2400">
                <a:latin typeface="Arial"/>
                <a:ea typeface="Arial"/>
                <a:cs typeface="Arial"/>
                <a:sym typeface="Arial"/>
              </a:rPr>
              <a:t>Implica la práctica de adornar o componer una prenda con pliegues o dobleces.</a:t>
            </a:r>
            <a:endParaRPr/>
          </a:p>
        </p:txBody>
      </p:sp>
      <p:sp>
        <p:nvSpPr>
          <p:cNvPr id="120" name="Google Shape;120;p10"/>
          <p:cNvSpPr txBox="1">
            <a:spLocks noGrp="1"/>
          </p:cNvSpPr>
          <p:nvPr>
            <p:ph type="title" idx="4294967295"/>
          </p:nvPr>
        </p:nvSpPr>
        <p:spPr>
          <a:xfrm>
            <a:off x="0" y="206375"/>
            <a:ext cx="8229600" cy="85725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C00000"/>
              </a:buClr>
              <a:buSzPct val="100000"/>
              <a:buFont typeface="Arial"/>
              <a:buNone/>
            </a:pPr>
            <a:r>
              <a:rPr lang="es-CO" sz="3975" b="1">
                <a:solidFill>
                  <a:srgbClr val="C00000"/>
                </a:solidFill>
                <a:latin typeface="Arial"/>
                <a:ea typeface="Arial"/>
                <a:cs typeface="Arial"/>
                <a:sym typeface="Arial"/>
              </a:rPr>
              <a:t/>
            </a:r>
            <a:br>
              <a:rPr lang="es-CO" sz="3975" b="1">
                <a:solidFill>
                  <a:srgbClr val="C00000"/>
                </a:solidFill>
                <a:latin typeface="Arial"/>
                <a:ea typeface="Arial"/>
                <a:cs typeface="Arial"/>
                <a:sym typeface="Arial"/>
              </a:rPr>
            </a:br>
            <a:r>
              <a:rPr lang="es-CO" sz="3975" b="1">
                <a:solidFill>
                  <a:srgbClr val="C00000"/>
                </a:solidFill>
                <a:latin typeface="Arial"/>
                <a:ea typeface="Arial"/>
                <a:cs typeface="Arial"/>
                <a:sym typeface="Arial"/>
              </a:rPr>
              <a:t>8. </a:t>
            </a:r>
            <a:r>
              <a:rPr lang="es-CO" sz="3975" b="1" i="1">
                <a:solidFill>
                  <a:srgbClr val="C00000"/>
                </a:solidFill>
                <a:latin typeface="Arial"/>
                <a:ea typeface="Arial"/>
                <a:cs typeface="Arial"/>
                <a:sym typeface="Arial"/>
              </a:rPr>
              <a:t>Drape</a:t>
            </a:r>
            <a:r>
              <a:rPr lang="es-CO" b="1"/>
              <a:t/>
            </a:r>
            <a:br>
              <a:rPr lang="es-CO" b="1"/>
            </a:b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1"/>
          <p:cNvSpPr txBox="1">
            <a:spLocks noGrp="1"/>
          </p:cNvSpPr>
          <p:nvPr>
            <p:ph type="body" idx="4294967295"/>
          </p:nvPr>
        </p:nvSpPr>
        <p:spPr>
          <a:xfrm>
            <a:off x="0" y="1200150"/>
            <a:ext cx="8229600" cy="3394075"/>
          </a:xfrm>
          <a:prstGeom prst="rect">
            <a:avLst/>
          </a:prstGeom>
          <a:noFill/>
          <a:ln>
            <a:noFill/>
          </a:ln>
        </p:spPr>
        <p:txBody>
          <a:bodyPr spcFirstLastPara="1" wrap="square" lIns="91425" tIns="45700" rIns="91425" bIns="45700" anchor="t" anchorCtr="0">
            <a:noAutofit/>
          </a:bodyPr>
          <a:lstStyle/>
          <a:p>
            <a:pPr marL="82296" lvl="0" indent="0" algn="just" rtl="0">
              <a:spcBef>
                <a:spcPts val="0"/>
              </a:spcBef>
              <a:spcAft>
                <a:spcPts val="0"/>
              </a:spcAft>
              <a:buClr>
                <a:schemeClr val="dk1"/>
              </a:buClr>
              <a:buSzPts val="2400"/>
              <a:buNone/>
            </a:pPr>
            <a:r>
              <a:rPr lang="es-CO" sz="2400">
                <a:latin typeface="Arial"/>
                <a:ea typeface="Arial"/>
                <a:cs typeface="Arial"/>
                <a:sym typeface="Arial"/>
              </a:rPr>
              <a:t>Es la cantidad de espacio que ocupa o parece que ocupa algo. El volumen puede ser real o una ilusión para resaltar o adornar de alguna manera.</a:t>
            </a:r>
            <a:endParaRPr/>
          </a:p>
        </p:txBody>
      </p:sp>
      <p:sp>
        <p:nvSpPr>
          <p:cNvPr id="126" name="Google Shape;126;p11"/>
          <p:cNvSpPr txBox="1">
            <a:spLocks noGrp="1"/>
          </p:cNvSpPr>
          <p:nvPr>
            <p:ph type="title" idx="4294967295"/>
          </p:nvPr>
        </p:nvSpPr>
        <p:spPr>
          <a:xfrm>
            <a:off x="0" y="206375"/>
            <a:ext cx="8229600" cy="85725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C00000"/>
              </a:buClr>
              <a:buSzPct val="100000"/>
              <a:buFont typeface="Arial"/>
              <a:buNone/>
            </a:pPr>
            <a:r>
              <a:rPr lang="es-CO" sz="3975" b="1">
                <a:solidFill>
                  <a:srgbClr val="C00000"/>
                </a:solidFill>
                <a:latin typeface="Arial"/>
                <a:ea typeface="Arial"/>
                <a:cs typeface="Arial"/>
                <a:sym typeface="Arial"/>
              </a:rPr>
              <a:t/>
            </a:r>
            <a:br>
              <a:rPr lang="es-CO" sz="3975" b="1">
                <a:solidFill>
                  <a:srgbClr val="C00000"/>
                </a:solidFill>
                <a:latin typeface="Arial"/>
                <a:ea typeface="Arial"/>
                <a:cs typeface="Arial"/>
                <a:sym typeface="Arial"/>
              </a:rPr>
            </a:br>
            <a:r>
              <a:rPr lang="es-CO" sz="3975" b="1">
                <a:solidFill>
                  <a:srgbClr val="C00000"/>
                </a:solidFill>
                <a:latin typeface="Arial"/>
                <a:ea typeface="Arial"/>
                <a:cs typeface="Arial"/>
                <a:sym typeface="Arial"/>
              </a:rPr>
              <a:t>9. Volumen</a:t>
            </a:r>
            <a:r>
              <a:rPr lang="es-CO" b="1"/>
              <a:t/>
            </a:r>
            <a:br>
              <a:rPr lang="es-CO" b="1"/>
            </a:b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2"/>
          <p:cNvSpPr txBox="1">
            <a:spLocks noGrp="1"/>
          </p:cNvSpPr>
          <p:nvPr>
            <p:ph type="body" idx="4294967295"/>
          </p:nvPr>
        </p:nvSpPr>
        <p:spPr>
          <a:xfrm>
            <a:off x="0" y="1200150"/>
            <a:ext cx="8229600" cy="3394075"/>
          </a:xfrm>
          <a:prstGeom prst="rect">
            <a:avLst/>
          </a:prstGeom>
          <a:noFill/>
          <a:ln>
            <a:noFill/>
          </a:ln>
        </p:spPr>
        <p:txBody>
          <a:bodyPr spcFirstLastPara="1" wrap="square" lIns="91425" tIns="45700" rIns="91425" bIns="45700" anchor="t" anchorCtr="0">
            <a:normAutofit/>
          </a:bodyPr>
          <a:lstStyle/>
          <a:p>
            <a:pPr marL="82296" lvl="0" indent="0" algn="just" rtl="0">
              <a:spcBef>
                <a:spcPts val="0"/>
              </a:spcBef>
              <a:spcAft>
                <a:spcPts val="0"/>
              </a:spcAft>
              <a:buClr>
                <a:schemeClr val="dk1"/>
              </a:buClr>
              <a:buSzPts val="2400"/>
              <a:buNone/>
            </a:pPr>
            <a:r>
              <a:rPr lang="es-CO" sz="2400">
                <a:latin typeface="Arial"/>
                <a:ea typeface="Arial"/>
                <a:cs typeface="Arial"/>
                <a:sym typeface="Arial"/>
              </a:rPr>
              <a:t>De acuerdo con el diseño, hay componentes o elementos particulares de una creación que cumplen una tarea específica. Por ejemplo, un espacio para que sirva de depósito, como un bolsillo; o una estructura que sirva para sostener o dar volumen, entre otros.</a:t>
            </a:r>
            <a:endParaRPr/>
          </a:p>
        </p:txBody>
      </p:sp>
      <p:sp>
        <p:nvSpPr>
          <p:cNvPr id="132" name="Google Shape;132;p12"/>
          <p:cNvSpPr txBox="1">
            <a:spLocks noGrp="1"/>
          </p:cNvSpPr>
          <p:nvPr>
            <p:ph type="title" idx="4294967295"/>
          </p:nvPr>
        </p:nvSpPr>
        <p:spPr>
          <a:xfrm>
            <a:off x="0" y="206375"/>
            <a:ext cx="8229600" cy="85725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C00000"/>
              </a:buClr>
              <a:buSzPct val="100000"/>
              <a:buFont typeface="Arial"/>
              <a:buNone/>
            </a:pPr>
            <a:r>
              <a:rPr lang="es-CO" sz="3975" b="1">
                <a:solidFill>
                  <a:srgbClr val="C00000"/>
                </a:solidFill>
                <a:latin typeface="Arial"/>
                <a:ea typeface="Arial"/>
                <a:cs typeface="Arial"/>
                <a:sym typeface="Arial"/>
              </a:rPr>
              <a:t/>
            </a:r>
            <a:br>
              <a:rPr lang="es-CO" sz="3975" b="1">
                <a:solidFill>
                  <a:srgbClr val="C00000"/>
                </a:solidFill>
                <a:latin typeface="Arial"/>
                <a:ea typeface="Arial"/>
                <a:cs typeface="Arial"/>
                <a:sym typeface="Arial"/>
              </a:rPr>
            </a:br>
            <a:r>
              <a:rPr lang="es-CO" sz="3975" b="1">
                <a:solidFill>
                  <a:srgbClr val="C00000"/>
                </a:solidFill>
                <a:latin typeface="Arial"/>
                <a:ea typeface="Arial"/>
                <a:cs typeface="Arial"/>
                <a:sym typeface="Arial"/>
              </a:rPr>
              <a:t>10. Función</a:t>
            </a:r>
            <a:r>
              <a:rPr lang="es-CO" b="1"/>
              <a:t/>
            </a:r>
            <a:br>
              <a:rPr lang="es-CO" b="1"/>
            </a:b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3"/>
          <p:cNvSpPr txBox="1">
            <a:spLocks noGrp="1"/>
          </p:cNvSpPr>
          <p:nvPr>
            <p:ph type="body" idx="4294967295"/>
          </p:nvPr>
        </p:nvSpPr>
        <p:spPr>
          <a:xfrm>
            <a:off x="176647" y="1356015"/>
            <a:ext cx="8229600" cy="3394075"/>
          </a:xfrm>
          <a:prstGeom prst="rect">
            <a:avLst/>
          </a:prstGeom>
          <a:noFill/>
          <a:ln>
            <a:noFill/>
          </a:ln>
        </p:spPr>
        <p:txBody>
          <a:bodyPr spcFirstLastPara="1" wrap="square" lIns="91425" tIns="45700" rIns="91425" bIns="45700" anchor="t" anchorCtr="0">
            <a:normAutofit/>
          </a:bodyPr>
          <a:lstStyle/>
          <a:p>
            <a:pPr marL="82296" lvl="0" indent="0" algn="just" rtl="0">
              <a:spcBef>
                <a:spcPts val="0"/>
              </a:spcBef>
              <a:spcAft>
                <a:spcPts val="0"/>
              </a:spcAft>
              <a:buClr>
                <a:schemeClr val="dk1"/>
              </a:buClr>
              <a:buSzPts val="2400"/>
              <a:buNone/>
            </a:pPr>
            <a:r>
              <a:rPr lang="es-CO" sz="2400">
                <a:latin typeface="Arial"/>
                <a:ea typeface="Arial"/>
                <a:cs typeface="Arial"/>
                <a:sym typeface="Arial"/>
              </a:rPr>
              <a:t>Es un estilo que consiste en presentar atuendos u objetos para vestir que se caracterizan por no estar terminados, por ser reciclados o no poseer un acabado perfecto.</a:t>
            </a:r>
            <a:endParaRPr/>
          </a:p>
        </p:txBody>
      </p:sp>
      <p:sp>
        <p:nvSpPr>
          <p:cNvPr id="138" name="Google Shape;138;p13"/>
          <p:cNvSpPr txBox="1">
            <a:spLocks noGrp="1"/>
          </p:cNvSpPr>
          <p:nvPr>
            <p:ph type="title" idx="4294967295"/>
          </p:nvPr>
        </p:nvSpPr>
        <p:spPr>
          <a:xfrm>
            <a:off x="0" y="206375"/>
            <a:ext cx="8229600" cy="8572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C00000"/>
              </a:buClr>
              <a:buSzPts val="3600"/>
              <a:buFont typeface="Arial"/>
              <a:buNone/>
            </a:pPr>
            <a:r>
              <a:rPr lang="es-CO" sz="3600" b="1">
                <a:solidFill>
                  <a:srgbClr val="C00000"/>
                </a:solidFill>
                <a:latin typeface="Arial"/>
                <a:ea typeface="Arial"/>
                <a:cs typeface="Arial"/>
                <a:sym typeface="Arial"/>
              </a:rPr>
              <a:t/>
            </a:r>
            <a:br>
              <a:rPr lang="es-CO" sz="3600" b="1">
                <a:solidFill>
                  <a:srgbClr val="C00000"/>
                </a:solidFill>
                <a:latin typeface="Arial"/>
                <a:ea typeface="Arial"/>
                <a:cs typeface="Arial"/>
                <a:sym typeface="Arial"/>
              </a:rPr>
            </a:br>
            <a:r>
              <a:rPr lang="es-CO" sz="3600" b="1">
                <a:solidFill>
                  <a:srgbClr val="C00000"/>
                </a:solidFill>
                <a:latin typeface="Arial"/>
                <a:ea typeface="Arial"/>
                <a:cs typeface="Arial"/>
                <a:sym typeface="Arial"/>
              </a:rPr>
              <a:t>11. Deconstrucción</a:t>
            </a:r>
            <a:br>
              <a:rPr lang="es-CO" sz="3600" b="1">
                <a:solidFill>
                  <a:srgbClr val="C00000"/>
                </a:solidFill>
                <a:latin typeface="Arial"/>
                <a:ea typeface="Arial"/>
                <a:cs typeface="Arial"/>
                <a:sym typeface="Arial"/>
              </a:rPr>
            </a:br>
            <a:endParaRPr sz="3600">
              <a:solidFill>
                <a:srgbClr val="C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4"/>
          <p:cNvSpPr txBox="1">
            <a:spLocks noGrp="1"/>
          </p:cNvSpPr>
          <p:nvPr>
            <p:ph type="body" idx="4294967295"/>
          </p:nvPr>
        </p:nvSpPr>
        <p:spPr>
          <a:xfrm>
            <a:off x="0" y="1200150"/>
            <a:ext cx="8229600" cy="3394075"/>
          </a:xfrm>
          <a:prstGeom prst="rect">
            <a:avLst/>
          </a:prstGeom>
          <a:noFill/>
          <a:ln>
            <a:noFill/>
          </a:ln>
        </p:spPr>
        <p:txBody>
          <a:bodyPr spcFirstLastPara="1" wrap="square" lIns="91425" tIns="45700" rIns="91425" bIns="45700" anchor="t" anchorCtr="0">
            <a:normAutofit/>
          </a:bodyPr>
          <a:lstStyle/>
          <a:p>
            <a:pPr marL="82296" lvl="0" indent="0" algn="l" rtl="0">
              <a:spcBef>
                <a:spcPts val="0"/>
              </a:spcBef>
              <a:spcAft>
                <a:spcPts val="0"/>
              </a:spcAft>
              <a:buClr>
                <a:schemeClr val="dk1"/>
              </a:buClr>
              <a:buSzPts val="4500"/>
              <a:buNone/>
            </a:pPr>
            <a:endParaRPr sz="4500">
              <a:latin typeface="Arial"/>
              <a:ea typeface="Arial"/>
              <a:cs typeface="Arial"/>
              <a:sym typeface="Arial"/>
            </a:endParaRPr>
          </a:p>
          <a:p>
            <a:pPr marL="82296" lvl="0" indent="0" algn="just" rtl="0">
              <a:spcBef>
                <a:spcPts val="480"/>
              </a:spcBef>
              <a:spcAft>
                <a:spcPts val="0"/>
              </a:spcAft>
              <a:buClr>
                <a:schemeClr val="dk1"/>
              </a:buClr>
              <a:buSzPts val="2400"/>
              <a:buNone/>
            </a:pPr>
            <a:r>
              <a:rPr lang="es-CO" sz="2400">
                <a:latin typeface="Arial"/>
                <a:ea typeface="Arial"/>
                <a:cs typeface="Arial"/>
                <a:sym typeface="Arial"/>
              </a:rPr>
              <a:t>La forma negativa es todo el espacio en blanco o vacío que está rodeado por un espacio ocupado.</a:t>
            </a:r>
            <a:endParaRPr/>
          </a:p>
        </p:txBody>
      </p:sp>
      <p:sp>
        <p:nvSpPr>
          <p:cNvPr id="144" name="Google Shape;144;p14"/>
          <p:cNvSpPr txBox="1">
            <a:spLocks noGrp="1"/>
          </p:cNvSpPr>
          <p:nvPr>
            <p:ph type="title" idx="4294967295"/>
          </p:nvPr>
        </p:nvSpPr>
        <p:spPr>
          <a:xfrm>
            <a:off x="0" y="206375"/>
            <a:ext cx="8229600" cy="85725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C00000"/>
              </a:buClr>
              <a:buSzPct val="100000"/>
              <a:buFont typeface="Arial"/>
              <a:buNone/>
            </a:pPr>
            <a:r>
              <a:rPr lang="es-CO" sz="3600" b="1">
                <a:solidFill>
                  <a:srgbClr val="C00000"/>
                </a:solidFill>
                <a:latin typeface="Arial"/>
                <a:ea typeface="Arial"/>
                <a:cs typeface="Arial"/>
                <a:sym typeface="Arial"/>
              </a:rPr>
              <a:t/>
            </a:r>
            <a:br>
              <a:rPr lang="es-CO" sz="3600" b="1">
                <a:solidFill>
                  <a:srgbClr val="C00000"/>
                </a:solidFill>
                <a:latin typeface="Arial"/>
                <a:ea typeface="Arial"/>
                <a:cs typeface="Arial"/>
                <a:sym typeface="Arial"/>
              </a:rPr>
            </a:br>
            <a:r>
              <a:rPr lang="es-CO" sz="3600" b="1">
                <a:solidFill>
                  <a:srgbClr val="C00000"/>
                </a:solidFill>
                <a:latin typeface="Arial"/>
                <a:ea typeface="Arial"/>
                <a:cs typeface="Arial"/>
                <a:sym typeface="Arial"/>
              </a:rPr>
              <a:t>12. Forma negativa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5"/>
          <p:cNvSpPr txBox="1">
            <a:spLocks noGrp="1"/>
          </p:cNvSpPr>
          <p:nvPr>
            <p:ph type="body" idx="4294967295"/>
          </p:nvPr>
        </p:nvSpPr>
        <p:spPr>
          <a:xfrm>
            <a:off x="0" y="1200150"/>
            <a:ext cx="8229600" cy="3394075"/>
          </a:xfrm>
          <a:prstGeom prst="rect">
            <a:avLst/>
          </a:prstGeom>
          <a:noFill/>
          <a:ln>
            <a:noFill/>
          </a:ln>
        </p:spPr>
        <p:txBody>
          <a:bodyPr spcFirstLastPara="1" wrap="square" lIns="91425" tIns="45700" rIns="91425" bIns="45700" anchor="t" anchorCtr="0">
            <a:normAutofit/>
          </a:bodyPr>
          <a:lstStyle/>
          <a:p>
            <a:pPr marL="82296" lvl="0" indent="0" algn="l" rtl="0">
              <a:spcBef>
                <a:spcPts val="0"/>
              </a:spcBef>
              <a:spcAft>
                <a:spcPts val="0"/>
              </a:spcAft>
              <a:buClr>
                <a:schemeClr val="dk1"/>
              </a:buClr>
              <a:buSzPts val="3200"/>
              <a:buNone/>
            </a:pPr>
            <a:endParaRPr/>
          </a:p>
          <a:p>
            <a:pPr marL="82296" lvl="0" indent="0" algn="just" rtl="0">
              <a:spcBef>
                <a:spcPts val="520"/>
              </a:spcBef>
              <a:spcAft>
                <a:spcPts val="0"/>
              </a:spcAft>
              <a:buClr>
                <a:schemeClr val="dk1"/>
              </a:buClr>
              <a:buSzPts val="2600"/>
              <a:buNone/>
            </a:pPr>
            <a:r>
              <a:rPr lang="es-CO" sz="2600">
                <a:latin typeface="Arial"/>
                <a:ea typeface="Arial"/>
                <a:cs typeface="Arial"/>
                <a:sym typeface="Arial"/>
              </a:rPr>
              <a:t>Significa la igualdad o correspondencia exacta en tamaño, posición y forma de los elementos en cuestión. Por ejemplo, lo de la derecha replicado exactamente en el lado izquierdo. La simetría refleja un sentido de balance.</a:t>
            </a:r>
            <a:endParaRPr/>
          </a:p>
        </p:txBody>
      </p:sp>
      <p:sp>
        <p:nvSpPr>
          <p:cNvPr id="150" name="Google Shape;150;p15"/>
          <p:cNvSpPr txBox="1">
            <a:spLocks noGrp="1"/>
          </p:cNvSpPr>
          <p:nvPr>
            <p:ph type="title" idx="4294967295"/>
          </p:nvPr>
        </p:nvSpPr>
        <p:spPr>
          <a:xfrm>
            <a:off x="0" y="403804"/>
            <a:ext cx="8229600" cy="87428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C00000"/>
              </a:buClr>
              <a:buSzPct val="100000"/>
              <a:buFont typeface="Arial"/>
              <a:buNone/>
            </a:pPr>
            <a:r>
              <a:rPr lang="es-CO" sz="3975" b="1">
                <a:solidFill>
                  <a:srgbClr val="C00000"/>
                </a:solidFill>
                <a:latin typeface="Arial"/>
                <a:ea typeface="Arial"/>
                <a:cs typeface="Arial"/>
                <a:sym typeface="Arial"/>
              </a:rPr>
              <a:t/>
            </a:r>
            <a:br>
              <a:rPr lang="es-CO" sz="3975" b="1">
                <a:solidFill>
                  <a:srgbClr val="C00000"/>
                </a:solidFill>
                <a:latin typeface="Arial"/>
                <a:ea typeface="Arial"/>
                <a:cs typeface="Arial"/>
                <a:sym typeface="Arial"/>
              </a:rPr>
            </a:br>
            <a:r>
              <a:rPr lang="es-CO" sz="3975" b="1">
                <a:solidFill>
                  <a:srgbClr val="C00000"/>
                </a:solidFill>
                <a:latin typeface="Arial"/>
                <a:ea typeface="Arial"/>
                <a:cs typeface="Arial"/>
                <a:sym typeface="Arial"/>
              </a:rPr>
              <a:t/>
            </a:r>
            <a:br>
              <a:rPr lang="es-CO" sz="3975" b="1">
                <a:solidFill>
                  <a:srgbClr val="C00000"/>
                </a:solidFill>
                <a:latin typeface="Arial"/>
                <a:ea typeface="Arial"/>
                <a:cs typeface="Arial"/>
                <a:sym typeface="Arial"/>
              </a:rPr>
            </a:br>
            <a:r>
              <a:rPr lang="es-CO" sz="3975" b="1">
                <a:solidFill>
                  <a:srgbClr val="C00000"/>
                </a:solidFill>
                <a:latin typeface="Arial"/>
                <a:ea typeface="Arial"/>
                <a:cs typeface="Arial"/>
                <a:sym typeface="Arial"/>
              </a:rPr>
              <a:t>13. Simetría</a:t>
            </a:r>
            <a:r>
              <a:rPr lang="es-CO" b="1"/>
              <a:t/>
            </a:r>
            <a:br>
              <a:rPr lang="es-CO" b="1"/>
            </a:b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6"/>
          <p:cNvSpPr txBox="1">
            <a:spLocks noGrp="1"/>
          </p:cNvSpPr>
          <p:nvPr>
            <p:ph type="body" idx="4294967295"/>
          </p:nvPr>
        </p:nvSpPr>
        <p:spPr>
          <a:xfrm>
            <a:off x="0" y="1200150"/>
            <a:ext cx="8229600" cy="3394075"/>
          </a:xfrm>
          <a:prstGeom prst="rect">
            <a:avLst/>
          </a:prstGeom>
          <a:noFill/>
          <a:ln>
            <a:noFill/>
          </a:ln>
        </p:spPr>
        <p:txBody>
          <a:bodyPr spcFirstLastPara="1" wrap="square" lIns="91425" tIns="45700" rIns="91425" bIns="45700" anchor="t" anchorCtr="0">
            <a:normAutofit/>
          </a:bodyPr>
          <a:lstStyle/>
          <a:p>
            <a:pPr marL="82296" lvl="0" indent="0" algn="l" rtl="0">
              <a:spcBef>
                <a:spcPts val="0"/>
              </a:spcBef>
              <a:spcAft>
                <a:spcPts val="0"/>
              </a:spcAft>
              <a:buClr>
                <a:schemeClr val="dk1"/>
              </a:buClr>
              <a:buSzPts val="3200"/>
              <a:buNone/>
            </a:pPr>
            <a:endParaRPr/>
          </a:p>
          <a:p>
            <a:pPr marL="82296" lvl="0" indent="0" algn="just" rtl="0">
              <a:spcBef>
                <a:spcPts val="480"/>
              </a:spcBef>
              <a:spcAft>
                <a:spcPts val="0"/>
              </a:spcAft>
              <a:buClr>
                <a:schemeClr val="dk1"/>
              </a:buClr>
              <a:buSzPts val="2400"/>
              <a:buNone/>
            </a:pPr>
            <a:r>
              <a:rPr lang="es-CO" sz="2400">
                <a:latin typeface="Arial"/>
                <a:ea typeface="Arial"/>
                <a:cs typeface="Arial"/>
                <a:sym typeface="Arial"/>
              </a:rPr>
              <a:t>Naturalmente, es falta de simetría. Esto significa que las proporciones o dimensiones no se corresponderán exactamente.</a:t>
            </a:r>
            <a:endParaRPr/>
          </a:p>
        </p:txBody>
      </p:sp>
      <p:sp>
        <p:nvSpPr>
          <p:cNvPr id="156" name="Google Shape;156;p16"/>
          <p:cNvSpPr txBox="1">
            <a:spLocks noGrp="1"/>
          </p:cNvSpPr>
          <p:nvPr>
            <p:ph type="title" idx="4294967295"/>
          </p:nvPr>
        </p:nvSpPr>
        <p:spPr>
          <a:xfrm>
            <a:off x="0" y="206375"/>
            <a:ext cx="8229600" cy="8572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C00000"/>
              </a:buClr>
              <a:buSzPts val="3600"/>
              <a:buFont typeface="Arial"/>
              <a:buNone/>
            </a:pPr>
            <a:r>
              <a:rPr lang="es-CO" sz="3600" b="1">
                <a:solidFill>
                  <a:srgbClr val="C00000"/>
                </a:solidFill>
                <a:latin typeface="Arial"/>
                <a:ea typeface="Arial"/>
                <a:cs typeface="Arial"/>
                <a:sym typeface="Arial"/>
              </a:rPr>
              <a:t/>
            </a:r>
            <a:br>
              <a:rPr lang="es-CO" sz="3600" b="1">
                <a:solidFill>
                  <a:srgbClr val="C00000"/>
                </a:solidFill>
                <a:latin typeface="Arial"/>
                <a:ea typeface="Arial"/>
                <a:cs typeface="Arial"/>
                <a:sym typeface="Arial"/>
              </a:rPr>
            </a:br>
            <a:r>
              <a:rPr lang="es-CO" sz="3600" b="1">
                <a:solidFill>
                  <a:srgbClr val="C00000"/>
                </a:solidFill>
                <a:latin typeface="Arial"/>
                <a:ea typeface="Arial"/>
                <a:cs typeface="Arial"/>
                <a:sym typeface="Arial"/>
              </a:rPr>
              <a:t>14. Asimetría</a:t>
            </a:r>
            <a:br>
              <a:rPr lang="es-CO" sz="3600" b="1">
                <a:solidFill>
                  <a:srgbClr val="C00000"/>
                </a:solidFill>
                <a:latin typeface="Arial"/>
                <a:ea typeface="Arial"/>
                <a:cs typeface="Arial"/>
                <a:sym typeface="Arial"/>
              </a:rPr>
            </a:br>
            <a:endParaRPr sz="3600">
              <a:solidFill>
                <a:srgbClr val="C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7"/>
          <p:cNvSpPr txBox="1">
            <a:spLocks noGrp="1"/>
          </p:cNvSpPr>
          <p:nvPr>
            <p:ph type="body" idx="4294967295"/>
          </p:nvPr>
        </p:nvSpPr>
        <p:spPr>
          <a:xfrm>
            <a:off x="197429" y="1574226"/>
            <a:ext cx="8229600" cy="3394075"/>
          </a:xfrm>
          <a:prstGeom prst="rect">
            <a:avLst/>
          </a:prstGeom>
          <a:noFill/>
          <a:ln>
            <a:noFill/>
          </a:ln>
        </p:spPr>
        <p:txBody>
          <a:bodyPr spcFirstLastPara="1" wrap="square" lIns="91425" tIns="45700" rIns="91425" bIns="45700" anchor="t" anchorCtr="0">
            <a:normAutofit/>
          </a:bodyPr>
          <a:lstStyle/>
          <a:p>
            <a:pPr marL="82296" lvl="0" indent="0" algn="just" rtl="0">
              <a:spcBef>
                <a:spcPts val="0"/>
              </a:spcBef>
              <a:spcAft>
                <a:spcPts val="0"/>
              </a:spcAft>
              <a:buClr>
                <a:schemeClr val="dk1"/>
              </a:buClr>
              <a:buSzPts val="2400"/>
              <a:buNone/>
            </a:pPr>
            <a:r>
              <a:rPr lang="es-CO" sz="2400">
                <a:latin typeface="Arial"/>
                <a:ea typeface="Arial"/>
                <a:cs typeface="Arial"/>
                <a:sym typeface="Arial"/>
              </a:rPr>
              <a:t>Es la característica de la superficie del objeto que se puede ver o se puede tocar. También se refiere a la manera en que están distribuidos los hilos de una tela.</a:t>
            </a:r>
            <a:endParaRPr/>
          </a:p>
        </p:txBody>
      </p:sp>
      <p:sp>
        <p:nvSpPr>
          <p:cNvPr id="162" name="Google Shape;162;p17"/>
          <p:cNvSpPr txBox="1">
            <a:spLocks noGrp="1"/>
          </p:cNvSpPr>
          <p:nvPr>
            <p:ph type="title" idx="4294967295"/>
          </p:nvPr>
        </p:nvSpPr>
        <p:spPr>
          <a:xfrm>
            <a:off x="0" y="206375"/>
            <a:ext cx="8229600" cy="8572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600"/>
              <a:buFont typeface="Arial"/>
              <a:buNone/>
            </a:pPr>
            <a:r>
              <a:rPr lang="es-CO" sz="3600" b="1">
                <a:latin typeface="Arial"/>
                <a:ea typeface="Arial"/>
                <a:cs typeface="Arial"/>
                <a:sym typeface="Arial"/>
              </a:rPr>
              <a:t/>
            </a:r>
            <a:br>
              <a:rPr lang="es-CO" sz="3600" b="1">
                <a:latin typeface="Arial"/>
                <a:ea typeface="Arial"/>
                <a:cs typeface="Arial"/>
                <a:sym typeface="Arial"/>
              </a:rPr>
            </a:br>
            <a:r>
              <a:rPr lang="es-CO" sz="3600">
                <a:latin typeface="Arial"/>
                <a:ea typeface="Arial"/>
                <a:cs typeface="Arial"/>
                <a:sym typeface="Arial"/>
              </a:rPr>
              <a:t/>
            </a:r>
            <a:br>
              <a:rPr lang="es-CO" sz="3600">
                <a:latin typeface="Arial"/>
                <a:ea typeface="Arial"/>
                <a:cs typeface="Arial"/>
                <a:sym typeface="Arial"/>
              </a:rPr>
            </a:br>
            <a:r>
              <a:rPr lang="es-CO" sz="3600" b="1">
                <a:solidFill>
                  <a:srgbClr val="C00000"/>
                </a:solidFill>
                <a:latin typeface="Arial"/>
                <a:ea typeface="Arial"/>
                <a:cs typeface="Arial"/>
                <a:sym typeface="Arial"/>
              </a:rPr>
              <a:t>15. Textura</a:t>
            </a:r>
            <a:r>
              <a:rPr lang="es-CO" sz="3600" b="1">
                <a:latin typeface="Arial"/>
                <a:ea typeface="Arial"/>
                <a:cs typeface="Arial"/>
                <a:sym typeface="Arial"/>
              </a:rPr>
              <a:t/>
            </a:r>
            <a:br>
              <a:rPr lang="es-CO" sz="3600" b="1">
                <a:latin typeface="Arial"/>
                <a:ea typeface="Arial"/>
                <a:cs typeface="Arial"/>
                <a:sym typeface="Arial"/>
              </a:rPr>
            </a:br>
            <a:endParaRPr sz="3600">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8"/>
          <p:cNvSpPr txBox="1">
            <a:spLocks noGrp="1"/>
          </p:cNvSpPr>
          <p:nvPr>
            <p:ph type="body" idx="4294967295"/>
          </p:nvPr>
        </p:nvSpPr>
        <p:spPr>
          <a:xfrm>
            <a:off x="218211" y="1335233"/>
            <a:ext cx="8229600" cy="3394075"/>
          </a:xfrm>
          <a:prstGeom prst="rect">
            <a:avLst/>
          </a:prstGeom>
          <a:noFill/>
          <a:ln>
            <a:noFill/>
          </a:ln>
        </p:spPr>
        <p:txBody>
          <a:bodyPr spcFirstLastPara="1" wrap="square" lIns="91425" tIns="45700" rIns="91425" bIns="45700" anchor="t" anchorCtr="0">
            <a:normAutofit/>
          </a:bodyPr>
          <a:lstStyle/>
          <a:p>
            <a:pPr marL="82296" lvl="0" indent="0" algn="just" rtl="0">
              <a:spcBef>
                <a:spcPts val="0"/>
              </a:spcBef>
              <a:spcAft>
                <a:spcPts val="0"/>
              </a:spcAft>
              <a:buClr>
                <a:schemeClr val="dk1"/>
              </a:buClr>
              <a:buSzPts val="2400"/>
              <a:buNone/>
            </a:pPr>
            <a:r>
              <a:rPr lang="es-CO" sz="2400">
                <a:latin typeface="Arial"/>
                <a:ea typeface="Arial"/>
                <a:cs typeface="Arial"/>
                <a:sym typeface="Arial"/>
              </a:rPr>
              <a:t>Aquello que tiene transparencia no es completamente sólido. La transparencia es un recurso que sirve para crear efectos. Las costuras están más abiertas y pueden hacer juego con la textura. Asimismo, puede complementar el diseño combinada con otros elementos, y mostrar, si se quiere, lo que comúnmente estaría cubierto.</a:t>
            </a:r>
            <a:endParaRPr/>
          </a:p>
        </p:txBody>
      </p:sp>
      <p:sp>
        <p:nvSpPr>
          <p:cNvPr id="168" name="Google Shape;168;p18"/>
          <p:cNvSpPr txBox="1">
            <a:spLocks noGrp="1"/>
          </p:cNvSpPr>
          <p:nvPr>
            <p:ph type="title" idx="4294967295"/>
          </p:nvPr>
        </p:nvSpPr>
        <p:spPr>
          <a:xfrm>
            <a:off x="0" y="206375"/>
            <a:ext cx="8229600" cy="85725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C00000"/>
              </a:buClr>
              <a:buSzPts val="3600"/>
              <a:buFont typeface="Arial"/>
              <a:buNone/>
            </a:pPr>
            <a:r>
              <a:rPr lang="es-CO" sz="3600" b="1">
                <a:solidFill>
                  <a:srgbClr val="C00000"/>
                </a:solidFill>
                <a:latin typeface="Arial"/>
                <a:ea typeface="Arial"/>
                <a:cs typeface="Arial"/>
                <a:sym typeface="Arial"/>
              </a:rPr>
              <a:t>16. Transparencia</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9"/>
          <p:cNvSpPr txBox="1">
            <a:spLocks noGrp="1"/>
          </p:cNvSpPr>
          <p:nvPr>
            <p:ph type="body" idx="4294967295"/>
          </p:nvPr>
        </p:nvSpPr>
        <p:spPr>
          <a:xfrm>
            <a:off x="0" y="1200150"/>
            <a:ext cx="8229600" cy="3394075"/>
          </a:xfrm>
          <a:prstGeom prst="rect">
            <a:avLst/>
          </a:prstGeom>
          <a:noFill/>
          <a:ln>
            <a:noFill/>
          </a:ln>
        </p:spPr>
        <p:txBody>
          <a:bodyPr spcFirstLastPara="1" wrap="square" lIns="91425" tIns="45700" rIns="91425" bIns="45700" anchor="t" anchorCtr="0">
            <a:normAutofit/>
          </a:bodyPr>
          <a:lstStyle/>
          <a:p>
            <a:pPr marL="82296" lvl="0" indent="0" algn="just" rtl="0">
              <a:spcBef>
                <a:spcPts val="0"/>
              </a:spcBef>
              <a:spcAft>
                <a:spcPts val="0"/>
              </a:spcAft>
              <a:buClr>
                <a:schemeClr val="dk1"/>
              </a:buClr>
              <a:buSzPts val="2400"/>
              <a:buNone/>
            </a:pPr>
            <a:r>
              <a:rPr lang="es-CO" sz="2400">
                <a:latin typeface="Arial"/>
                <a:ea typeface="Arial"/>
                <a:cs typeface="Arial"/>
                <a:sym typeface="Arial"/>
              </a:rPr>
              <a:t>Es el estilo de vestir con varios atuendos de distintas características pero que al final crean una única apariencia. Cada ropa o atavío representa una capa.</a:t>
            </a:r>
            <a:endParaRPr/>
          </a:p>
        </p:txBody>
      </p:sp>
      <p:sp>
        <p:nvSpPr>
          <p:cNvPr id="174" name="Google Shape;174;p19"/>
          <p:cNvSpPr txBox="1">
            <a:spLocks noGrp="1"/>
          </p:cNvSpPr>
          <p:nvPr>
            <p:ph type="title" idx="4294967295"/>
          </p:nvPr>
        </p:nvSpPr>
        <p:spPr>
          <a:xfrm>
            <a:off x="0" y="206375"/>
            <a:ext cx="8229600" cy="85725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C00000"/>
              </a:buClr>
              <a:buSzPts val="3600"/>
              <a:buFont typeface="Arial"/>
              <a:buNone/>
            </a:pPr>
            <a:r>
              <a:rPr lang="es-CO" sz="3600" b="1">
                <a:solidFill>
                  <a:srgbClr val="C00000"/>
                </a:solidFill>
                <a:latin typeface="Arial"/>
                <a:ea typeface="Arial"/>
                <a:cs typeface="Arial"/>
                <a:sym typeface="Arial"/>
              </a:rPr>
              <a:t>17. </a:t>
            </a:r>
            <a:r>
              <a:rPr lang="es-CO" sz="3600" b="1" i="1">
                <a:solidFill>
                  <a:srgbClr val="C00000"/>
                </a:solidFill>
                <a:latin typeface="Arial"/>
                <a:ea typeface="Arial"/>
                <a:cs typeface="Arial"/>
                <a:sym typeface="Arial"/>
              </a:rPr>
              <a:t>Layer</a:t>
            </a:r>
            <a:endParaRPr sz="3600" b="1" i="1">
              <a:solidFill>
                <a:srgbClr val="C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2"/>
          <p:cNvSpPr txBox="1">
            <a:spLocks noGrp="1"/>
          </p:cNvSpPr>
          <p:nvPr>
            <p:ph type="body" idx="4294967295"/>
          </p:nvPr>
        </p:nvSpPr>
        <p:spPr>
          <a:xfrm>
            <a:off x="0" y="1200150"/>
            <a:ext cx="8229600" cy="3394075"/>
          </a:xfrm>
          <a:prstGeom prst="rect">
            <a:avLst/>
          </a:prstGeom>
          <a:noFill/>
          <a:ln>
            <a:noFill/>
          </a:ln>
        </p:spPr>
        <p:txBody>
          <a:bodyPr spcFirstLastPara="1" wrap="square" lIns="91425" tIns="45700" rIns="91425" bIns="45700" anchor="t" anchorCtr="0">
            <a:noAutofit/>
          </a:bodyPr>
          <a:lstStyle/>
          <a:p>
            <a:pPr marL="82296" lvl="0" indent="0" algn="just" rtl="0">
              <a:spcBef>
                <a:spcPts val="0"/>
              </a:spcBef>
              <a:spcAft>
                <a:spcPts val="0"/>
              </a:spcAft>
              <a:buClr>
                <a:schemeClr val="dk1"/>
              </a:buClr>
              <a:buSzPts val="2000"/>
              <a:buNone/>
            </a:pPr>
            <a:r>
              <a:rPr lang="es-CO" sz="2000">
                <a:latin typeface="Arial"/>
                <a:ea typeface="Arial"/>
                <a:cs typeface="Arial"/>
                <a:sym typeface="Arial"/>
              </a:rPr>
              <a:t>Si estás familiarizado con estos 26 conceptos del mundo </a:t>
            </a:r>
            <a:r>
              <a:rPr lang="es-CO" sz="2000" i="1">
                <a:latin typeface="Arial"/>
                <a:ea typeface="Arial"/>
                <a:cs typeface="Arial"/>
                <a:sym typeface="Arial"/>
              </a:rPr>
              <a:t>fashion,</a:t>
            </a:r>
            <a:r>
              <a:rPr lang="es-CO" sz="2000">
                <a:latin typeface="Arial"/>
                <a:ea typeface="Arial"/>
                <a:cs typeface="Arial"/>
                <a:sym typeface="Arial"/>
              </a:rPr>
              <a:t> probablemente podrías sorprender a quien esté a tu lado dándole una pequeña lección de moda.</a:t>
            </a:r>
            <a:endParaRPr/>
          </a:p>
          <a:p>
            <a:pPr marL="82296" lvl="0" indent="0" algn="just" rtl="0">
              <a:spcBef>
                <a:spcPts val="400"/>
              </a:spcBef>
              <a:spcAft>
                <a:spcPts val="0"/>
              </a:spcAft>
              <a:buClr>
                <a:schemeClr val="dk1"/>
              </a:buClr>
              <a:buSzPts val="2000"/>
              <a:buNone/>
            </a:pPr>
            <a:r>
              <a:rPr lang="es-CO" sz="2000">
                <a:latin typeface="Arial"/>
                <a:ea typeface="Arial"/>
                <a:cs typeface="Arial"/>
                <a:sym typeface="Arial"/>
              </a:rPr>
              <a:t>Existe un lenguaje particular para entender las múltiples formas de expresión en la moda capaces de combinarse entre sí. Son estas mismas las que con el paso del tiempo desafían cada vez más a los diseñadores a innovar y provocar tendencias.</a:t>
            </a:r>
            <a:endParaRPr/>
          </a:p>
          <a:p>
            <a:pPr marL="82296" lvl="0" indent="0" algn="just" rtl="0">
              <a:spcBef>
                <a:spcPts val="400"/>
              </a:spcBef>
              <a:spcAft>
                <a:spcPts val="0"/>
              </a:spcAft>
              <a:buClr>
                <a:schemeClr val="dk1"/>
              </a:buClr>
              <a:buSzPts val="2000"/>
              <a:buNone/>
            </a:pPr>
            <a:r>
              <a:rPr lang="es-CO" sz="2000">
                <a:latin typeface="Arial"/>
                <a:ea typeface="Arial"/>
                <a:cs typeface="Arial"/>
                <a:sym typeface="Arial"/>
              </a:rPr>
              <a:t>Podríamos hablar de 26 elementos presentes en el campo </a:t>
            </a:r>
            <a:r>
              <a:rPr lang="es-CO" sz="2000" i="1">
                <a:latin typeface="Arial"/>
                <a:ea typeface="Arial"/>
                <a:cs typeface="Arial"/>
                <a:sym typeface="Arial"/>
              </a:rPr>
              <a:t>fashion</a:t>
            </a:r>
            <a:r>
              <a:rPr lang="es-CO" sz="2000">
                <a:latin typeface="Arial"/>
                <a:ea typeface="Arial"/>
                <a:cs typeface="Arial"/>
                <a:sym typeface="Arial"/>
              </a:rPr>
              <a:t> que te ayudarán a entender un poco más lo que se luce en las pasarelas. Y cuando llegues a ver un evento de este tipo probablemente podrás sorprender a quien esté a tu lado dándole una pequeña lección de moda.</a:t>
            </a:r>
            <a:endParaRPr/>
          </a:p>
        </p:txBody>
      </p:sp>
      <p:sp>
        <p:nvSpPr>
          <p:cNvPr id="72" name="Google Shape;72;p2"/>
          <p:cNvSpPr txBox="1">
            <a:spLocks noGrp="1"/>
          </p:cNvSpPr>
          <p:nvPr>
            <p:ph type="title" idx="4294967295"/>
          </p:nvPr>
        </p:nvSpPr>
        <p:spPr>
          <a:xfrm>
            <a:off x="0" y="206375"/>
            <a:ext cx="8229600" cy="8572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C00000"/>
              </a:buClr>
              <a:buSzPts val="3600"/>
              <a:buFont typeface="Arial"/>
              <a:buNone/>
            </a:pPr>
            <a:r>
              <a:rPr lang="es-CO" sz="3600" b="1">
                <a:solidFill>
                  <a:srgbClr val="C00000"/>
                </a:solidFill>
                <a:latin typeface="Arial"/>
                <a:ea typeface="Arial"/>
                <a:cs typeface="Arial"/>
                <a:sym typeface="Arial"/>
              </a:rPr>
              <a:t>26 Conceptos</a:t>
            </a:r>
            <a:endParaRPr sz="2100" b="1">
              <a:solidFill>
                <a:srgbClr val="C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0"/>
          <p:cNvSpPr txBox="1">
            <a:spLocks noGrp="1"/>
          </p:cNvSpPr>
          <p:nvPr>
            <p:ph type="body" idx="4294967295"/>
          </p:nvPr>
        </p:nvSpPr>
        <p:spPr>
          <a:xfrm>
            <a:off x="0" y="1200150"/>
            <a:ext cx="8229600" cy="3394075"/>
          </a:xfrm>
          <a:prstGeom prst="rect">
            <a:avLst/>
          </a:prstGeom>
          <a:noFill/>
          <a:ln>
            <a:noFill/>
          </a:ln>
        </p:spPr>
        <p:txBody>
          <a:bodyPr spcFirstLastPara="1" wrap="square" lIns="91425" tIns="45700" rIns="91425" bIns="45700" anchor="t" anchorCtr="0">
            <a:normAutofit/>
          </a:bodyPr>
          <a:lstStyle/>
          <a:p>
            <a:pPr marL="82296" lvl="0" indent="0" algn="l" rtl="0">
              <a:spcBef>
                <a:spcPts val="0"/>
              </a:spcBef>
              <a:spcAft>
                <a:spcPts val="0"/>
              </a:spcAft>
              <a:buClr>
                <a:schemeClr val="dk1"/>
              </a:buClr>
              <a:buSzPts val="3300"/>
              <a:buNone/>
            </a:pPr>
            <a:r>
              <a:rPr lang="es-CO" sz="3300">
                <a:latin typeface="Arial"/>
                <a:ea typeface="Arial"/>
                <a:cs typeface="Arial"/>
                <a:sym typeface="Arial"/>
              </a:rPr>
              <a:t>Se refiere al estilo que se compone de estampados en las piezas diseñadas. Pueden ser de distintos conceptos y suponen mucha originalidad.</a:t>
            </a:r>
            <a:endParaRPr/>
          </a:p>
        </p:txBody>
      </p:sp>
      <p:sp>
        <p:nvSpPr>
          <p:cNvPr id="180" name="Google Shape;180;p20"/>
          <p:cNvSpPr txBox="1">
            <a:spLocks noGrp="1"/>
          </p:cNvSpPr>
          <p:nvPr>
            <p:ph type="title" idx="4294967295"/>
          </p:nvPr>
        </p:nvSpPr>
        <p:spPr>
          <a:xfrm>
            <a:off x="0" y="206375"/>
            <a:ext cx="8229600" cy="85725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C00000"/>
              </a:buClr>
              <a:buSzPct val="100000"/>
              <a:buFont typeface="Arial"/>
              <a:buNone/>
            </a:pPr>
            <a:r>
              <a:rPr lang="es-CO" sz="3975" b="1">
                <a:solidFill>
                  <a:srgbClr val="C00000"/>
                </a:solidFill>
                <a:latin typeface="Arial"/>
                <a:ea typeface="Arial"/>
                <a:cs typeface="Arial"/>
                <a:sym typeface="Arial"/>
              </a:rPr>
              <a:t/>
            </a:r>
            <a:br>
              <a:rPr lang="es-CO" sz="3975" b="1">
                <a:solidFill>
                  <a:srgbClr val="C00000"/>
                </a:solidFill>
                <a:latin typeface="Arial"/>
                <a:ea typeface="Arial"/>
                <a:cs typeface="Arial"/>
                <a:sym typeface="Arial"/>
              </a:rPr>
            </a:br>
            <a:r>
              <a:rPr lang="es-CO" sz="3975">
                <a:solidFill>
                  <a:srgbClr val="C00000"/>
                </a:solidFill>
                <a:latin typeface="Arial"/>
                <a:ea typeface="Arial"/>
                <a:cs typeface="Arial"/>
                <a:sym typeface="Arial"/>
              </a:rPr>
              <a:t/>
            </a:r>
            <a:br>
              <a:rPr lang="es-CO" sz="3975">
                <a:solidFill>
                  <a:srgbClr val="C00000"/>
                </a:solidFill>
                <a:latin typeface="Arial"/>
                <a:ea typeface="Arial"/>
                <a:cs typeface="Arial"/>
                <a:sym typeface="Arial"/>
              </a:rPr>
            </a:br>
            <a:r>
              <a:rPr lang="es-CO" sz="3975" b="1">
                <a:solidFill>
                  <a:srgbClr val="C00000"/>
                </a:solidFill>
                <a:latin typeface="Arial"/>
                <a:ea typeface="Arial"/>
                <a:cs typeface="Arial"/>
                <a:sym typeface="Arial"/>
              </a:rPr>
              <a:t>18. </a:t>
            </a:r>
            <a:r>
              <a:rPr lang="es-CO" sz="3975" b="1" i="1">
                <a:solidFill>
                  <a:srgbClr val="C00000"/>
                </a:solidFill>
                <a:latin typeface="Arial"/>
                <a:ea typeface="Arial"/>
                <a:cs typeface="Arial"/>
                <a:sym typeface="Arial"/>
              </a:rPr>
              <a:t>Print</a:t>
            </a:r>
            <a:r>
              <a:rPr lang="es-CO" b="1"/>
              <a:t/>
            </a:r>
            <a:br>
              <a:rPr lang="es-CO" b="1"/>
            </a:b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1"/>
          <p:cNvSpPr txBox="1">
            <a:spLocks noGrp="1"/>
          </p:cNvSpPr>
          <p:nvPr>
            <p:ph type="body" idx="4294967295"/>
          </p:nvPr>
        </p:nvSpPr>
        <p:spPr>
          <a:xfrm>
            <a:off x="0" y="1200150"/>
            <a:ext cx="8229600" cy="3394075"/>
          </a:xfrm>
          <a:prstGeom prst="rect">
            <a:avLst/>
          </a:prstGeom>
          <a:noFill/>
          <a:ln>
            <a:noFill/>
          </a:ln>
        </p:spPr>
        <p:txBody>
          <a:bodyPr spcFirstLastPara="1" wrap="square" lIns="91425" tIns="45700" rIns="91425" bIns="45700" anchor="t" anchorCtr="0">
            <a:normAutofit/>
          </a:bodyPr>
          <a:lstStyle/>
          <a:p>
            <a:pPr marL="82296" lvl="0" indent="0" algn="l" rtl="0">
              <a:spcBef>
                <a:spcPts val="0"/>
              </a:spcBef>
              <a:spcAft>
                <a:spcPts val="0"/>
              </a:spcAft>
              <a:buClr>
                <a:schemeClr val="dk1"/>
              </a:buClr>
              <a:buSzPts val="3600"/>
              <a:buNone/>
            </a:pPr>
            <a:r>
              <a:rPr lang="es-CO" sz="3600">
                <a:latin typeface="Arial"/>
                <a:ea typeface="Arial"/>
                <a:cs typeface="Arial"/>
                <a:sym typeface="Arial"/>
              </a:rPr>
              <a:t>El contraste es uno de los elementos más importantes en </a:t>
            </a:r>
            <a:r>
              <a:rPr lang="es-CO" sz="3600" i="1">
                <a:latin typeface="Arial"/>
                <a:ea typeface="Arial"/>
                <a:cs typeface="Arial"/>
                <a:sym typeface="Arial"/>
              </a:rPr>
              <a:t>fashion</a:t>
            </a:r>
            <a:r>
              <a:rPr lang="es-CO" sz="3600">
                <a:latin typeface="Arial"/>
                <a:ea typeface="Arial"/>
                <a:cs typeface="Arial"/>
                <a:sym typeface="Arial"/>
              </a:rPr>
              <a:t>. El marcar diferencias, variaciones y alternativas entre colores, formas y demás atributos es una constante.</a:t>
            </a:r>
            <a:endParaRPr/>
          </a:p>
        </p:txBody>
      </p:sp>
      <p:sp>
        <p:nvSpPr>
          <p:cNvPr id="186" name="Google Shape;186;p21"/>
          <p:cNvSpPr txBox="1">
            <a:spLocks noGrp="1"/>
          </p:cNvSpPr>
          <p:nvPr>
            <p:ph type="title" idx="4294967295"/>
          </p:nvPr>
        </p:nvSpPr>
        <p:spPr>
          <a:xfrm>
            <a:off x="0" y="206375"/>
            <a:ext cx="8229600" cy="85725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C00000"/>
              </a:buClr>
              <a:buSzPct val="100000"/>
              <a:buFont typeface="Arial"/>
              <a:buNone/>
            </a:pPr>
            <a:r>
              <a:rPr lang="es-CO" sz="3975" b="1">
                <a:solidFill>
                  <a:srgbClr val="C00000"/>
                </a:solidFill>
                <a:latin typeface="Arial"/>
                <a:ea typeface="Arial"/>
                <a:cs typeface="Arial"/>
                <a:sym typeface="Arial"/>
              </a:rPr>
              <a:t/>
            </a:r>
            <a:br>
              <a:rPr lang="es-CO" sz="3975" b="1">
                <a:solidFill>
                  <a:srgbClr val="C00000"/>
                </a:solidFill>
                <a:latin typeface="Arial"/>
                <a:ea typeface="Arial"/>
                <a:cs typeface="Arial"/>
                <a:sym typeface="Arial"/>
              </a:rPr>
            </a:br>
            <a:r>
              <a:rPr lang="es-CO" sz="3975" b="1">
                <a:solidFill>
                  <a:srgbClr val="C00000"/>
                </a:solidFill>
                <a:latin typeface="Arial"/>
                <a:ea typeface="Arial"/>
                <a:cs typeface="Arial"/>
                <a:sym typeface="Arial"/>
              </a:rPr>
              <a:t>19. Contraste</a:t>
            </a:r>
            <a:r>
              <a:rPr lang="es-CO" b="1"/>
              <a:t/>
            </a:r>
            <a:br>
              <a:rPr lang="es-CO" b="1"/>
            </a:b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2"/>
          <p:cNvSpPr txBox="1">
            <a:spLocks noGrp="1"/>
          </p:cNvSpPr>
          <p:nvPr>
            <p:ph type="body" idx="4294967295"/>
          </p:nvPr>
        </p:nvSpPr>
        <p:spPr>
          <a:xfrm>
            <a:off x="0" y="1200150"/>
            <a:ext cx="8229600" cy="3394075"/>
          </a:xfrm>
          <a:prstGeom prst="rect">
            <a:avLst/>
          </a:prstGeom>
          <a:noFill/>
          <a:ln>
            <a:noFill/>
          </a:ln>
        </p:spPr>
        <p:txBody>
          <a:bodyPr spcFirstLastPara="1" wrap="square" lIns="91425" tIns="45700" rIns="91425" bIns="45700" anchor="t" anchorCtr="0">
            <a:normAutofit/>
          </a:bodyPr>
          <a:lstStyle/>
          <a:p>
            <a:pPr marL="82296" lvl="0" indent="0" algn="l" rtl="0">
              <a:spcBef>
                <a:spcPts val="0"/>
              </a:spcBef>
              <a:spcAft>
                <a:spcPts val="0"/>
              </a:spcAft>
              <a:buClr>
                <a:schemeClr val="dk1"/>
              </a:buClr>
              <a:buSzPts val="3600"/>
              <a:buNone/>
            </a:pPr>
            <a:r>
              <a:rPr lang="es-CO" sz="3600">
                <a:latin typeface="Arial"/>
                <a:ea typeface="Arial"/>
                <a:cs typeface="Arial"/>
                <a:sym typeface="Arial"/>
              </a:rPr>
              <a:t>La dirección hacia la que apunte un diseño o una pieza en combinación con el movimiento y los otros elementos presentes refuerzan el mensaje y el estilo que se quiere transmitir.</a:t>
            </a:r>
            <a:endParaRPr/>
          </a:p>
        </p:txBody>
      </p:sp>
      <p:sp>
        <p:nvSpPr>
          <p:cNvPr id="192" name="Google Shape;192;p22"/>
          <p:cNvSpPr txBox="1">
            <a:spLocks noGrp="1"/>
          </p:cNvSpPr>
          <p:nvPr>
            <p:ph type="title" idx="4294967295"/>
          </p:nvPr>
        </p:nvSpPr>
        <p:spPr>
          <a:xfrm>
            <a:off x="0" y="206375"/>
            <a:ext cx="8229600" cy="85725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C00000"/>
              </a:buClr>
              <a:buSzPts val="3600"/>
              <a:buFont typeface="Arial"/>
              <a:buNone/>
            </a:pPr>
            <a:r>
              <a:rPr lang="es-CO" sz="3600" b="1">
                <a:solidFill>
                  <a:srgbClr val="C00000"/>
                </a:solidFill>
                <a:latin typeface="Arial"/>
                <a:ea typeface="Arial"/>
                <a:cs typeface="Arial"/>
                <a:sym typeface="Arial"/>
              </a:rPr>
              <a:t>20. Dirección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3"/>
          <p:cNvSpPr txBox="1">
            <a:spLocks noGrp="1"/>
          </p:cNvSpPr>
          <p:nvPr>
            <p:ph type="body" idx="4294967295"/>
          </p:nvPr>
        </p:nvSpPr>
        <p:spPr>
          <a:xfrm>
            <a:off x="0" y="1200150"/>
            <a:ext cx="8229600" cy="3394075"/>
          </a:xfrm>
          <a:prstGeom prst="rect">
            <a:avLst/>
          </a:prstGeom>
          <a:noFill/>
          <a:ln>
            <a:noFill/>
          </a:ln>
        </p:spPr>
        <p:txBody>
          <a:bodyPr spcFirstLastPara="1" wrap="square" lIns="91425" tIns="45700" rIns="91425" bIns="45700" anchor="t" anchorCtr="0">
            <a:normAutofit/>
          </a:bodyPr>
          <a:lstStyle/>
          <a:p>
            <a:pPr marL="82296" lvl="0" indent="0" algn="l" rtl="0">
              <a:spcBef>
                <a:spcPts val="0"/>
              </a:spcBef>
              <a:spcAft>
                <a:spcPts val="0"/>
              </a:spcAft>
              <a:buClr>
                <a:schemeClr val="dk1"/>
              </a:buClr>
              <a:buSzPts val="3300"/>
              <a:buNone/>
            </a:pPr>
            <a:endParaRPr sz="3300">
              <a:latin typeface="Arial"/>
              <a:ea typeface="Arial"/>
              <a:cs typeface="Arial"/>
              <a:sym typeface="Arial"/>
            </a:endParaRPr>
          </a:p>
          <a:p>
            <a:pPr marL="82296" lvl="0" indent="0" algn="l" rtl="0">
              <a:spcBef>
                <a:spcPts val="660"/>
              </a:spcBef>
              <a:spcAft>
                <a:spcPts val="0"/>
              </a:spcAft>
              <a:buClr>
                <a:schemeClr val="dk1"/>
              </a:buClr>
              <a:buSzPts val="3300"/>
              <a:buNone/>
            </a:pPr>
            <a:r>
              <a:rPr lang="es-CO" sz="3300">
                <a:latin typeface="Arial"/>
                <a:ea typeface="Arial"/>
                <a:cs typeface="Arial"/>
                <a:sym typeface="Arial"/>
              </a:rPr>
              <a:t>Lo conforman todos los adornos que se utilizan con el fin de ayudar a que lo que se vea pueda decirse que es bello y atractivo. Pueden ser joyas u otros artículos.</a:t>
            </a:r>
            <a:endParaRPr/>
          </a:p>
        </p:txBody>
      </p:sp>
      <p:sp>
        <p:nvSpPr>
          <p:cNvPr id="198" name="Google Shape;198;p23"/>
          <p:cNvSpPr txBox="1">
            <a:spLocks noGrp="1"/>
          </p:cNvSpPr>
          <p:nvPr>
            <p:ph type="title" idx="4294967295"/>
          </p:nvPr>
        </p:nvSpPr>
        <p:spPr>
          <a:xfrm>
            <a:off x="0" y="206375"/>
            <a:ext cx="8229600" cy="85725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C00000"/>
              </a:buClr>
              <a:buSzPts val="3600"/>
              <a:buFont typeface="Arial"/>
              <a:buNone/>
            </a:pPr>
            <a:r>
              <a:rPr lang="es-CO" sz="3600" b="1">
                <a:solidFill>
                  <a:srgbClr val="C00000"/>
                </a:solidFill>
                <a:latin typeface="Arial"/>
                <a:ea typeface="Arial"/>
                <a:cs typeface="Arial"/>
                <a:sym typeface="Arial"/>
              </a:rPr>
              <a:t>21. Embellecimiento</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4"/>
          <p:cNvSpPr txBox="1">
            <a:spLocks noGrp="1"/>
          </p:cNvSpPr>
          <p:nvPr>
            <p:ph type="body" idx="4294967295"/>
          </p:nvPr>
        </p:nvSpPr>
        <p:spPr>
          <a:xfrm>
            <a:off x="0" y="1200150"/>
            <a:ext cx="8229600" cy="3394075"/>
          </a:xfrm>
          <a:prstGeom prst="rect">
            <a:avLst/>
          </a:prstGeom>
          <a:noFill/>
          <a:ln>
            <a:noFill/>
          </a:ln>
        </p:spPr>
        <p:txBody>
          <a:bodyPr spcFirstLastPara="1" wrap="square" lIns="91425" tIns="45700" rIns="91425" bIns="45700" anchor="t" anchorCtr="0">
            <a:normAutofit/>
          </a:bodyPr>
          <a:lstStyle/>
          <a:p>
            <a:pPr marL="82296" lvl="0" indent="0" algn="l" rtl="0">
              <a:spcBef>
                <a:spcPts val="0"/>
              </a:spcBef>
              <a:spcAft>
                <a:spcPts val="0"/>
              </a:spcAft>
              <a:buClr>
                <a:schemeClr val="dk1"/>
              </a:buClr>
              <a:buSzPts val="3600"/>
              <a:buNone/>
            </a:pPr>
            <a:endParaRPr sz="3600">
              <a:latin typeface="Arial"/>
              <a:ea typeface="Arial"/>
              <a:cs typeface="Arial"/>
              <a:sym typeface="Arial"/>
            </a:endParaRPr>
          </a:p>
          <a:p>
            <a:pPr marL="82296" lvl="0" indent="0" algn="l" rtl="0">
              <a:spcBef>
                <a:spcPts val="720"/>
              </a:spcBef>
              <a:spcAft>
                <a:spcPts val="0"/>
              </a:spcAft>
              <a:buClr>
                <a:schemeClr val="dk1"/>
              </a:buClr>
              <a:buSzPts val="3600"/>
              <a:buNone/>
            </a:pPr>
            <a:r>
              <a:rPr lang="es-CO" sz="3600">
                <a:latin typeface="Arial"/>
                <a:ea typeface="Arial"/>
                <a:cs typeface="Arial"/>
                <a:sym typeface="Arial"/>
              </a:rPr>
              <a:t>Así se le llama a la regla que define el diseño o el estilo que se quiere lograr y del cual se puede partir para mejorarlo o variarlo.</a:t>
            </a:r>
            <a:endParaRPr/>
          </a:p>
        </p:txBody>
      </p:sp>
      <p:sp>
        <p:nvSpPr>
          <p:cNvPr id="204" name="Google Shape;204;p24"/>
          <p:cNvSpPr txBox="1">
            <a:spLocks noGrp="1"/>
          </p:cNvSpPr>
          <p:nvPr>
            <p:ph type="title" idx="4294967295"/>
          </p:nvPr>
        </p:nvSpPr>
        <p:spPr>
          <a:xfrm>
            <a:off x="0" y="206375"/>
            <a:ext cx="8229600" cy="85725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C00000"/>
              </a:buClr>
              <a:buSzPts val="3600"/>
              <a:buFont typeface="Arial"/>
              <a:buNone/>
            </a:pPr>
            <a:r>
              <a:rPr lang="es-CO" sz="3600" b="1">
                <a:solidFill>
                  <a:srgbClr val="C00000"/>
                </a:solidFill>
                <a:latin typeface="Arial"/>
                <a:ea typeface="Arial"/>
                <a:cs typeface="Arial"/>
                <a:sym typeface="Arial"/>
              </a:rPr>
              <a:t>22. Patrón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5"/>
          <p:cNvSpPr txBox="1">
            <a:spLocks noGrp="1"/>
          </p:cNvSpPr>
          <p:nvPr>
            <p:ph type="body" idx="4294967295"/>
          </p:nvPr>
        </p:nvSpPr>
        <p:spPr>
          <a:xfrm>
            <a:off x="0" y="1200150"/>
            <a:ext cx="8229600" cy="3394075"/>
          </a:xfrm>
          <a:prstGeom prst="rect">
            <a:avLst/>
          </a:prstGeom>
          <a:noFill/>
          <a:ln>
            <a:noFill/>
          </a:ln>
        </p:spPr>
        <p:txBody>
          <a:bodyPr spcFirstLastPara="1" wrap="square" lIns="91425" tIns="45700" rIns="91425" bIns="45700" anchor="t" anchorCtr="0">
            <a:normAutofit/>
          </a:bodyPr>
          <a:lstStyle/>
          <a:p>
            <a:pPr marL="82296" lvl="0" indent="0" algn="l" rtl="0">
              <a:spcBef>
                <a:spcPts val="0"/>
              </a:spcBef>
              <a:spcAft>
                <a:spcPts val="0"/>
              </a:spcAft>
              <a:buClr>
                <a:schemeClr val="dk1"/>
              </a:buClr>
              <a:buSzPts val="3600"/>
              <a:buNone/>
            </a:pPr>
            <a:endParaRPr sz="3600">
              <a:latin typeface="Arial"/>
              <a:ea typeface="Arial"/>
              <a:cs typeface="Arial"/>
              <a:sym typeface="Arial"/>
            </a:endParaRPr>
          </a:p>
          <a:p>
            <a:pPr marL="82296" lvl="0" indent="0" algn="l" rtl="0">
              <a:spcBef>
                <a:spcPts val="720"/>
              </a:spcBef>
              <a:spcAft>
                <a:spcPts val="0"/>
              </a:spcAft>
              <a:buClr>
                <a:schemeClr val="dk1"/>
              </a:buClr>
              <a:buSzPts val="3600"/>
              <a:buNone/>
            </a:pPr>
            <a:r>
              <a:rPr lang="es-CO" sz="3600">
                <a:latin typeface="Arial"/>
                <a:ea typeface="Arial"/>
                <a:cs typeface="Arial"/>
                <a:sym typeface="Arial"/>
              </a:rPr>
              <a:t>Es la extensión de una pieza tomando en cuenta el arte en ella, la textura y su disposición.</a:t>
            </a:r>
            <a:endParaRPr/>
          </a:p>
        </p:txBody>
      </p:sp>
      <p:sp>
        <p:nvSpPr>
          <p:cNvPr id="210" name="Google Shape;210;p25"/>
          <p:cNvSpPr txBox="1">
            <a:spLocks noGrp="1"/>
          </p:cNvSpPr>
          <p:nvPr>
            <p:ph type="title" idx="4294967295"/>
          </p:nvPr>
        </p:nvSpPr>
        <p:spPr>
          <a:xfrm>
            <a:off x="0" y="206375"/>
            <a:ext cx="8229600" cy="85725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C00000"/>
              </a:buClr>
              <a:buSzPct val="100000"/>
              <a:buFont typeface="Arial"/>
              <a:buNone/>
            </a:pPr>
            <a:r>
              <a:rPr lang="es-CO" sz="3975" b="1">
                <a:solidFill>
                  <a:srgbClr val="C00000"/>
                </a:solidFill>
                <a:latin typeface="Arial"/>
                <a:ea typeface="Arial"/>
                <a:cs typeface="Arial"/>
                <a:sym typeface="Arial"/>
              </a:rPr>
              <a:t/>
            </a:r>
            <a:br>
              <a:rPr lang="es-CO" sz="3975" b="1">
                <a:solidFill>
                  <a:srgbClr val="C00000"/>
                </a:solidFill>
                <a:latin typeface="Arial"/>
                <a:ea typeface="Arial"/>
                <a:cs typeface="Arial"/>
                <a:sym typeface="Arial"/>
              </a:rPr>
            </a:br>
            <a:r>
              <a:rPr lang="es-CO" sz="3975" b="1">
                <a:solidFill>
                  <a:srgbClr val="C00000"/>
                </a:solidFill>
                <a:latin typeface="Arial"/>
                <a:ea typeface="Arial"/>
                <a:cs typeface="Arial"/>
                <a:sym typeface="Arial"/>
              </a:rPr>
              <a:t>23. Superficie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6"/>
          <p:cNvSpPr txBox="1">
            <a:spLocks noGrp="1"/>
          </p:cNvSpPr>
          <p:nvPr>
            <p:ph type="body" idx="4294967295"/>
          </p:nvPr>
        </p:nvSpPr>
        <p:spPr>
          <a:xfrm>
            <a:off x="0" y="1200150"/>
            <a:ext cx="8229600" cy="3394075"/>
          </a:xfrm>
          <a:prstGeom prst="rect">
            <a:avLst/>
          </a:prstGeom>
          <a:noFill/>
          <a:ln>
            <a:noFill/>
          </a:ln>
        </p:spPr>
        <p:txBody>
          <a:bodyPr spcFirstLastPara="1" wrap="square" lIns="91425" tIns="45700" rIns="91425" bIns="45700" anchor="t" anchorCtr="0">
            <a:normAutofit fontScale="92500" lnSpcReduction="10000"/>
          </a:bodyPr>
          <a:lstStyle/>
          <a:p>
            <a:pPr marL="82296" lvl="0" indent="0" algn="l" rtl="0">
              <a:spcBef>
                <a:spcPts val="0"/>
              </a:spcBef>
              <a:spcAft>
                <a:spcPts val="0"/>
              </a:spcAft>
              <a:buClr>
                <a:schemeClr val="dk1"/>
              </a:buClr>
              <a:buSzPct val="100000"/>
              <a:buNone/>
            </a:pPr>
            <a:endParaRPr/>
          </a:p>
          <a:p>
            <a:pPr marL="82296" lvl="0" indent="0" algn="l" rtl="0">
              <a:spcBef>
                <a:spcPts val="592"/>
              </a:spcBef>
              <a:spcAft>
                <a:spcPts val="0"/>
              </a:spcAft>
              <a:buClr>
                <a:schemeClr val="dk1"/>
              </a:buClr>
              <a:buSzPct val="100000"/>
              <a:buNone/>
            </a:pPr>
            <a:endParaRPr/>
          </a:p>
          <a:p>
            <a:pPr marL="82296" lvl="0" indent="0" algn="l" rtl="0">
              <a:spcBef>
                <a:spcPts val="555"/>
              </a:spcBef>
              <a:spcAft>
                <a:spcPts val="0"/>
              </a:spcAft>
              <a:buClr>
                <a:schemeClr val="dk1"/>
              </a:buClr>
              <a:buSzPct val="100000"/>
              <a:buNone/>
            </a:pPr>
            <a:r>
              <a:rPr lang="es-CO" sz="3000">
                <a:latin typeface="Arial"/>
                <a:ea typeface="Arial"/>
                <a:cs typeface="Arial"/>
                <a:sym typeface="Arial"/>
              </a:rPr>
              <a:t>El movimiento queda a responsabilidad del portador. Se procura que el movimiento no se entorpezca ni se dificulte con la vestimenta, por el contrario, todo lo que use el portador debe desembocar en un movimiento fresco, enérgico y cómodo.</a:t>
            </a:r>
            <a:endParaRPr/>
          </a:p>
        </p:txBody>
      </p:sp>
      <p:sp>
        <p:nvSpPr>
          <p:cNvPr id="216" name="Google Shape;216;p26"/>
          <p:cNvSpPr txBox="1">
            <a:spLocks noGrp="1"/>
          </p:cNvSpPr>
          <p:nvPr>
            <p:ph type="title" idx="4294967295"/>
          </p:nvPr>
        </p:nvSpPr>
        <p:spPr>
          <a:xfrm>
            <a:off x="0" y="206375"/>
            <a:ext cx="8229600" cy="85725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C00000"/>
              </a:buClr>
              <a:buSzPct val="100000"/>
              <a:buFont typeface="Arial"/>
              <a:buNone/>
            </a:pPr>
            <a:r>
              <a:rPr lang="es-CO" sz="3600" b="1">
                <a:solidFill>
                  <a:srgbClr val="C00000"/>
                </a:solidFill>
                <a:latin typeface="Arial"/>
                <a:ea typeface="Arial"/>
                <a:cs typeface="Arial"/>
                <a:sym typeface="Arial"/>
              </a:rPr>
              <a:t/>
            </a:r>
            <a:br>
              <a:rPr lang="es-CO" sz="3600" b="1">
                <a:solidFill>
                  <a:srgbClr val="C00000"/>
                </a:solidFill>
                <a:latin typeface="Arial"/>
                <a:ea typeface="Arial"/>
                <a:cs typeface="Arial"/>
                <a:sym typeface="Arial"/>
              </a:rPr>
            </a:br>
            <a:r>
              <a:rPr lang="es-CO" sz="3600" b="1">
                <a:solidFill>
                  <a:srgbClr val="C00000"/>
                </a:solidFill>
                <a:latin typeface="Arial"/>
                <a:ea typeface="Arial"/>
                <a:cs typeface="Arial"/>
                <a:sym typeface="Arial"/>
              </a:rPr>
              <a:t>24. Movimiento</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7"/>
          <p:cNvSpPr txBox="1">
            <a:spLocks noGrp="1"/>
          </p:cNvSpPr>
          <p:nvPr>
            <p:ph type="body" idx="4294967295"/>
          </p:nvPr>
        </p:nvSpPr>
        <p:spPr>
          <a:xfrm>
            <a:off x="0" y="1200150"/>
            <a:ext cx="8229600" cy="3394075"/>
          </a:xfrm>
          <a:prstGeom prst="rect">
            <a:avLst/>
          </a:prstGeom>
          <a:noFill/>
          <a:ln>
            <a:noFill/>
          </a:ln>
        </p:spPr>
        <p:txBody>
          <a:bodyPr spcFirstLastPara="1" wrap="square" lIns="91425" tIns="45700" rIns="91425" bIns="45700" anchor="t" anchorCtr="0">
            <a:normAutofit/>
          </a:bodyPr>
          <a:lstStyle/>
          <a:p>
            <a:pPr marL="82296" lvl="0" indent="0" algn="l" rtl="0">
              <a:spcBef>
                <a:spcPts val="0"/>
              </a:spcBef>
              <a:spcAft>
                <a:spcPts val="0"/>
              </a:spcAft>
              <a:buClr>
                <a:schemeClr val="dk1"/>
              </a:buClr>
              <a:buSzPts val="2700"/>
              <a:buNone/>
            </a:pPr>
            <a:endParaRPr sz="2700">
              <a:latin typeface="Arial"/>
              <a:ea typeface="Arial"/>
              <a:cs typeface="Arial"/>
              <a:sym typeface="Arial"/>
            </a:endParaRPr>
          </a:p>
          <a:p>
            <a:pPr marL="82296" lvl="0" indent="0" algn="l" rtl="0">
              <a:spcBef>
                <a:spcPts val="540"/>
              </a:spcBef>
              <a:spcAft>
                <a:spcPts val="0"/>
              </a:spcAft>
              <a:buClr>
                <a:schemeClr val="dk1"/>
              </a:buClr>
              <a:buSzPts val="2700"/>
              <a:buNone/>
            </a:pPr>
            <a:r>
              <a:rPr lang="es-CO" sz="2700">
                <a:latin typeface="Arial"/>
                <a:ea typeface="Arial"/>
                <a:cs typeface="Arial"/>
                <a:sym typeface="Arial"/>
              </a:rPr>
              <a:t>Tiene que ver con la colocación de una idea o un elemento recurrente en el diseño. El motivo plantea un tema particular. Por ejemplo, el motivo de flores, o el motivo de un animal o logotipo. Este elemento está presente aún en las distintas variaciones del estilo manejado.</a:t>
            </a:r>
            <a:endParaRPr/>
          </a:p>
        </p:txBody>
      </p:sp>
      <p:sp>
        <p:nvSpPr>
          <p:cNvPr id="222" name="Google Shape;222;p27"/>
          <p:cNvSpPr txBox="1">
            <a:spLocks noGrp="1"/>
          </p:cNvSpPr>
          <p:nvPr>
            <p:ph type="title" idx="4294967295"/>
          </p:nvPr>
        </p:nvSpPr>
        <p:spPr>
          <a:xfrm>
            <a:off x="0" y="206375"/>
            <a:ext cx="8229600" cy="85725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C00000"/>
              </a:buClr>
              <a:buSzPts val="3600"/>
              <a:buFont typeface="Arial"/>
              <a:buNone/>
            </a:pPr>
            <a:r>
              <a:rPr lang="es-CO" sz="3600" b="1">
                <a:solidFill>
                  <a:srgbClr val="C00000"/>
                </a:solidFill>
                <a:latin typeface="Arial"/>
                <a:ea typeface="Arial"/>
                <a:cs typeface="Arial"/>
                <a:sym typeface="Arial"/>
              </a:rPr>
              <a:t>25. Motivo</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8"/>
          <p:cNvSpPr txBox="1">
            <a:spLocks noGrp="1"/>
          </p:cNvSpPr>
          <p:nvPr>
            <p:ph type="body" idx="4294967295"/>
          </p:nvPr>
        </p:nvSpPr>
        <p:spPr>
          <a:xfrm>
            <a:off x="0" y="1200150"/>
            <a:ext cx="8229600" cy="3394075"/>
          </a:xfrm>
          <a:prstGeom prst="rect">
            <a:avLst/>
          </a:prstGeom>
          <a:noFill/>
          <a:ln>
            <a:noFill/>
          </a:ln>
        </p:spPr>
        <p:txBody>
          <a:bodyPr spcFirstLastPara="1" wrap="square" lIns="91425" tIns="45700" rIns="91425" bIns="45700" anchor="t" anchorCtr="0">
            <a:normAutofit/>
          </a:bodyPr>
          <a:lstStyle/>
          <a:p>
            <a:pPr marL="82296" lvl="0" indent="0" algn="l" rtl="0">
              <a:spcBef>
                <a:spcPts val="0"/>
              </a:spcBef>
              <a:spcAft>
                <a:spcPts val="0"/>
              </a:spcAft>
              <a:buClr>
                <a:schemeClr val="dk1"/>
              </a:buClr>
              <a:buSzPts val="4050"/>
              <a:buNone/>
            </a:pPr>
            <a:r>
              <a:rPr lang="es-CO" sz="4050">
                <a:latin typeface="Arial"/>
                <a:ea typeface="Arial"/>
                <a:cs typeface="Arial"/>
                <a:sym typeface="Arial"/>
              </a:rPr>
              <a:t>Es el conjunto de productos diseñados para un particular periodo de tiempo, temporada del año o concepto especial.</a:t>
            </a:r>
            <a:endParaRPr/>
          </a:p>
          <a:p>
            <a:pPr marL="342900" lvl="0" indent="-85725" algn="l" rtl="0">
              <a:spcBef>
                <a:spcPts val="810"/>
              </a:spcBef>
              <a:spcAft>
                <a:spcPts val="0"/>
              </a:spcAft>
              <a:buClr>
                <a:schemeClr val="dk1"/>
              </a:buClr>
              <a:buSzPts val="4050"/>
              <a:buNone/>
            </a:pPr>
            <a:endParaRPr sz="4050">
              <a:latin typeface="Arial"/>
              <a:ea typeface="Arial"/>
              <a:cs typeface="Arial"/>
              <a:sym typeface="Arial"/>
            </a:endParaRPr>
          </a:p>
        </p:txBody>
      </p:sp>
      <p:sp>
        <p:nvSpPr>
          <p:cNvPr id="228" name="Google Shape;228;p28"/>
          <p:cNvSpPr txBox="1">
            <a:spLocks noGrp="1"/>
          </p:cNvSpPr>
          <p:nvPr>
            <p:ph type="title" idx="4294967295"/>
          </p:nvPr>
        </p:nvSpPr>
        <p:spPr>
          <a:xfrm>
            <a:off x="0" y="206375"/>
            <a:ext cx="8229600" cy="85725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C00000"/>
              </a:buClr>
              <a:buSzPts val="3600"/>
              <a:buFont typeface="Arial"/>
              <a:buNone/>
            </a:pPr>
            <a:r>
              <a:rPr lang="es-CO" sz="3600" b="1">
                <a:solidFill>
                  <a:srgbClr val="C00000"/>
                </a:solidFill>
                <a:latin typeface="Arial"/>
                <a:ea typeface="Arial"/>
                <a:cs typeface="Arial"/>
                <a:sym typeface="Arial"/>
              </a:rPr>
              <a:t>26. Colección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9"/>
          <p:cNvSpPr txBox="1">
            <a:spLocks noGrp="1"/>
          </p:cNvSpPr>
          <p:nvPr>
            <p:ph type="body" idx="4294967295"/>
          </p:nvPr>
        </p:nvSpPr>
        <p:spPr>
          <a:xfrm>
            <a:off x="0" y="1200150"/>
            <a:ext cx="8229600" cy="3394075"/>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s-CO"/>
              <a:t>Estos 26 puntos están indexados en el Libro: “The Language of Fashion Design: 26 Principles Every Fashion Designer Should Know” (Volpintesta, L.)</a:t>
            </a:r>
            <a:endParaRPr/>
          </a:p>
          <a:p>
            <a:pPr marL="342900" lvl="0" indent="-139700" algn="l" rtl="0">
              <a:spcBef>
                <a:spcPts val="640"/>
              </a:spcBef>
              <a:spcAft>
                <a:spcPts val="0"/>
              </a:spcAft>
              <a:buClr>
                <a:schemeClr val="dk1"/>
              </a:buClr>
              <a:buSzPts val="32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3"/>
          <p:cNvSpPr txBox="1">
            <a:spLocks noGrp="1"/>
          </p:cNvSpPr>
          <p:nvPr>
            <p:ph type="body" idx="4294967295"/>
          </p:nvPr>
        </p:nvSpPr>
        <p:spPr>
          <a:xfrm>
            <a:off x="332512" y="1407970"/>
            <a:ext cx="8229600" cy="3394075"/>
          </a:xfrm>
          <a:prstGeom prst="rect">
            <a:avLst/>
          </a:prstGeom>
          <a:noFill/>
          <a:ln>
            <a:noFill/>
          </a:ln>
        </p:spPr>
        <p:txBody>
          <a:bodyPr spcFirstLastPara="1" wrap="square" lIns="91425" tIns="45700" rIns="91425" bIns="45700" anchor="t" anchorCtr="0">
            <a:normAutofit/>
          </a:bodyPr>
          <a:lstStyle/>
          <a:p>
            <a:pPr marL="82296" lvl="0" indent="0" algn="just" rtl="0">
              <a:spcBef>
                <a:spcPts val="0"/>
              </a:spcBef>
              <a:spcAft>
                <a:spcPts val="0"/>
              </a:spcAft>
              <a:buClr>
                <a:schemeClr val="dk1"/>
              </a:buClr>
              <a:buSzPts val="2400"/>
              <a:buNone/>
            </a:pPr>
            <a:r>
              <a:rPr lang="es-CO" sz="2400">
                <a:latin typeface="Arial"/>
                <a:ea typeface="Arial"/>
                <a:cs typeface="Arial"/>
                <a:sym typeface="Arial"/>
              </a:rPr>
              <a:t>Es lo que se ve tras el reflejo de la luz, pudiendo variar de acuerdo al tono, a la saturación y al brillo. El color no es empleado como un simple adorno, se usa para acompañar y reforzar el sentido de lo que se quiere expresar. Expresar sobriedad o alegría dependerá mucho del uso del color. La combinación de los colores es una de las cosas más importantes y su impacto tiene que ver mucho con las emociones.</a:t>
            </a:r>
            <a:endParaRPr/>
          </a:p>
        </p:txBody>
      </p:sp>
      <p:sp>
        <p:nvSpPr>
          <p:cNvPr id="78" name="Google Shape;78;p3"/>
          <p:cNvSpPr txBox="1">
            <a:spLocks noGrp="1"/>
          </p:cNvSpPr>
          <p:nvPr>
            <p:ph type="title" idx="4294967295"/>
          </p:nvPr>
        </p:nvSpPr>
        <p:spPr>
          <a:xfrm>
            <a:off x="0" y="206375"/>
            <a:ext cx="8229600" cy="85725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C00000"/>
              </a:buClr>
              <a:buSzPct val="100000"/>
              <a:buFont typeface="Arial"/>
              <a:buNone/>
            </a:pPr>
            <a:r>
              <a:rPr lang="es-CO" sz="3975" b="1">
                <a:solidFill>
                  <a:srgbClr val="C00000"/>
                </a:solidFill>
                <a:latin typeface="Arial"/>
                <a:ea typeface="Arial"/>
                <a:cs typeface="Arial"/>
                <a:sym typeface="Arial"/>
              </a:rPr>
              <a:t/>
            </a:r>
            <a:br>
              <a:rPr lang="es-CO" sz="3975" b="1">
                <a:solidFill>
                  <a:srgbClr val="C00000"/>
                </a:solidFill>
                <a:latin typeface="Arial"/>
                <a:ea typeface="Arial"/>
                <a:cs typeface="Arial"/>
                <a:sym typeface="Arial"/>
              </a:rPr>
            </a:br>
            <a:r>
              <a:rPr lang="es-CO" sz="3975" b="1">
                <a:solidFill>
                  <a:srgbClr val="C00000"/>
                </a:solidFill>
                <a:latin typeface="Arial"/>
                <a:ea typeface="Arial"/>
                <a:cs typeface="Arial"/>
                <a:sym typeface="Arial"/>
              </a:rPr>
              <a:t>1. Color</a:t>
            </a:r>
            <a:r>
              <a:rPr lang="es-CO" b="1"/>
              <a:t/>
            </a:r>
            <a:br>
              <a:rPr lang="es-CO" b="1"/>
            </a:b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4"/>
          <p:cNvSpPr txBox="1">
            <a:spLocks noGrp="1"/>
          </p:cNvSpPr>
          <p:nvPr>
            <p:ph type="body" idx="4294967295"/>
          </p:nvPr>
        </p:nvSpPr>
        <p:spPr>
          <a:xfrm>
            <a:off x="342903" y="1740482"/>
            <a:ext cx="8229600" cy="3394075"/>
          </a:xfrm>
          <a:prstGeom prst="rect">
            <a:avLst/>
          </a:prstGeom>
          <a:noFill/>
          <a:ln>
            <a:noFill/>
          </a:ln>
        </p:spPr>
        <p:txBody>
          <a:bodyPr spcFirstLastPara="1" wrap="square" lIns="91425" tIns="45700" rIns="91425" bIns="45700" anchor="t" anchorCtr="0">
            <a:normAutofit/>
          </a:bodyPr>
          <a:lstStyle/>
          <a:p>
            <a:pPr marL="82296" lvl="0" indent="0" algn="just" rtl="0">
              <a:spcBef>
                <a:spcPts val="0"/>
              </a:spcBef>
              <a:spcAft>
                <a:spcPts val="0"/>
              </a:spcAft>
              <a:buClr>
                <a:schemeClr val="dk1"/>
              </a:buClr>
              <a:buSzPts val="2400"/>
              <a:buNone/>
            </a:pPr>
            <a:r>
              <a:rPr lang="es-CO" sz="2400">
                <a:latin typeface="Arial"/>
                <a:ea typeface="Arial"/>
                <a:cs typeface="Arial"/>
                <a:sym typeface="Arial"/>
              </a:rPr>
              <a:t>La forma, al final, dará origen a la figura. La forma representa el aspecto exterior que indica cómo está concebida y distribuida una pieza vista desde fuera. Una pieza, por ejemplo, podría tener una forma geométrica o rectangular.</a:t>
            </a:r>
            <a:endParaRPr/>
          </a:p>
        </p:txBody>
      </p:sp>
      <p:sp>
        <p:nvSpPr>
          <p:cNvPr id="84" name="Google Shape;84;p4"/>
          <p:cNvSpPr txBox="1">
            <a:spLocks noGrp="1"/>
          </p:cNvSpPr>
          <p:nvPr>
            <p:ph type="title" idx="4294967295"/>
          </p:nvPr>
        </p:nvSpPr>
        <p:spPr>
          <a:xfrm>
            <a:off x="0" y="206375"/>
            <a:ext cx="8229600" cy="85725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C00000"/>
              </a:buClr>
              <a:buSzPct val="100000"/>
              <a:buFont typeface="Arial"/>
              <a:buNone/>
            </a:pPr>
            <a:r>
              <a:rPr lang="es-CO" sz="3600" b="1">
                <a:solidFill>
                  <a:srgbClr val="C00000"/>
                </a:solidFill>
                <a:latin typeface="Arial"/>
                <a:ea typeface="Arial"/>
                <a:cs typeface="Arial"/>
                <a:sym typeface="Arial"/>
              </a:rPr>
              <a:t/>
            </a:r>
            <a:br>
              <a:rPr lang="es-CO" sz="3600" b="1">
                <a:solidFill>
                  <a:srgbClr val="C00000"/>
                </a:solidFill>
                <a:latin typeface="Arial"/>
                <a:ea typeface="Arial"/>
                <a:cs typeface="Arial"/>
                <a:sym typeface="Arial"/>
              </a:rPr>
            </a:br>
            <a:r>
              <a:rPr lang="es-CO" sz="3975" b="1">
                <a:solidFill>
                  <a:srgbClr val="C00000"/>
                </a:solidFill>
                <a:latin typeface="Arial"/>
                <a:ea typeface="Arial"/>
                <a:cs typeface="Arial"/>
                <a:sym typeface="Arial"/>
              </a:rPr>
              <a:t>2. Forma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5"/>
          <p:cNvSpPr txBox="1">
            <a:spLocks noGrp="1"/>
          </p:cNvSpPr>
          <p:nvPr>
            <p:ph type="body" idx="4294967295"/>
          </p:nvPr>
        </p:nvSpPr>
        <p:spPr>
          <a:xfrm>
            <a:off x="0" y="1200150"/>
            <a:ext cx="8229600" cy="3394075"/>
          </a:xfrm>
          <a:prstGeom prst="rect">
            <a:avLst/>
          </a:prstGeom>
          <a:noFill/>
          <a:ln>
            <a:noFill/>
          </a:ln>
        </p:spPr>
        <p:txBody>
          <a:bodyPr spcFirstLastPara="1" wrap="square" lIns="91425" tIns="45700" rIns="91425" bIns="45700" anchor="t" anchorCtr="0">
            <a:normAutofit/>
          </a:bodyPr>
          <a:lstStyle/>
          <a:p>
            <a:pPr marL="82296" lvl="0" indent="0" algn="l" rtl="0">
              <a:spcBef>
                <a:spcPts val="0"/>
              </a:spcBef>
              <a:spcAft>
                <a:spcPts val="0"/>
              </a:spcAft>
              <a:buClr>
                <a:schemeClr val="dk1"/>
              </a:buClr>
              <a:buSzPts val="3200"/>
              <a:buNone/>
            </a:pPr>
            <a:endParaRPr/>
          </a:p>
          <a:p>
            <a:pPr marL="82296" lvl="0" indent="0" algn="l" rtl="0">
              <a:spcBef>
                <a:spcPts val="480"/>
              </a:spcBef>
              <a:spcAft>
                <a:spcPts val="0"/>
              </a:spcAft>
              <a:buClr>
                <a:schemeClr val="dk1"/>
              </a:buClr>
              <a:buSzPts val="2400"/>
              <a:buNone/>
            </a:pPr>
            <a:r>
              <a:rPr lang="es-CO" sz="2400">
                <a:latin typeface="Arial"/>
                <a:ea typeface="Arial"/>
                <a:cs typeface="Arial"/>
                <a:sym typeface="Arial"/>
              </a:rPr>
              <a:t>Podría definirse como el reflejo de la forma o la figura sin tomar en cuenta lo interno sino lo externo. En este sentido, la silueta es la impresión más externa que se genera con el uso de atuendos o piezas.</a:t>
            </a:r>
            <a:endParaRPr/>
          </a:p>
        </p:txBody>
      </p:sp>
      <p:sp>
        <p:nvSpPr>
          <p:cNvPr id="90" name="Google Shape;90;p5"/>
          <p:cNvSpPr txBox="1">
            <a:spLocks noGrp="1"/>
          </p:cNvSpPr>
          <p:nvPr>
            <p:ph type="title" idx="4294967295"/>
          </p:nvPr>
        </p:nvSpPr>
        <p:spPr>
          <a:xfrm>
            <a:off x="0" y="590842"/>
            <a:ext cx="8229600" cy="85725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C00000"/>
              </a:buClr>
              <a:buSzPct val="100000"/>
              <a:buFont typeface="Arial"/>
              <a:buNone/>
            </a:pPr>
            <a:r>
              <a:rPr lang="es-CO" sz="3975" b="1">
                <a:solidFill>
                  <a:srgbClr val="C00000"/>
                </a:solidFill>
                <a:latin typeface="Arial"/>
                <a:ea typeface="Arial"/>
                <a:cs typeface="Arial"/>
                <a:sym typeface="Arial"/>
              </a:rPr>
              <a:t/>
            </a:r>
            <a:br>
              <a:rPr lang="es-CO" sz="3975" b="1">
                <a:solidFill>
                  <a:srgbClr val="C00000"/>
                </a:solidFill>
                <a:latin typeface="Arial"/>
                <a:ea typeface="Arial"/>
                <a:cs typeface="Arial"/>
                <a:sym typeface="Arial"/>
              </a:rPr>
            </a:br>
            <a:r>
              <a:rPr lang="es-CO" sz="3975" b="1">
                <a:solidFill>
                  <a:srgbClr val="C00000"/>
                </a:solidFill>
                <a:latin typeface="Arial"/>
                <a:ea typeface="Arial"/>
                <a:cs typeface="Arial"/>
                <a:sym typeface="Arial"/>
              </a:rPr>
              <a:t>3. Silueta</a:t>
            </a:r>
            <a:r>
              <a:rPr lang="es-CO" b="1"/>
              <a:t/>
            </a:r>
            <a:br>
              <a:rPr lang="es-CO" b="1"/>
            </a:b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6"/>
          <p:cNvSpPr txBox="1">
            <a:spLocks noGrp="1"/>
          </p:cNvSpPr>
          <p:nvPr>
            <p:ph type="body" idx="4294967295"/>
          </p:nvPr>
        </p:nvSpPr>
        <p:spPr>
          <a:xfrm>
            <a:off x="0" y="1813219"/>
            <a:ext cx="8229600" cy="3394075"/>
          </a:xfrm>
          <a:prstGeom prst="rect">
            <a:avLst/>
          </a:prstGeom>
          <a:noFill/>
          <a:ln>
            <a:noFill/>
          </a:ln>
        </p:spPr>
        <p:txBody>
          <a:bodyPr spcFirstLastPara="1" wrap="square" lIns="91425" tIns="45700" rIns="91425" bIns="45700" anchor="t" anchorCtr="0">
            <a:normAutofit/>
          </a:bodyPr>
          <a:lstStyle/>
          <a:p>
            <a:pPr marL="82296" lvl="0" indent="0" algn="just" rtl="0">
              <a:spcBef>
                <a:spcPts val="0"/>
              </a:spcBef>
              <a:spcAft>
                <a:spcPts val="0"/>
              </a:spcAft>
              <a:buClr>
                <a:schemeClr val="dk1"/>
              </a:buClr>
              <a:buSzPts val="2400"/>
              <a:buNone/>
            </a:pPr>
            <a:r>
              <a:rPr lang="es-CO" sz="2400">
                <a:latin typeface="Arial"/>
                <a:ea typeface="Arial"/>
                <a:cs typeface="Arial"/>
                <a:sym typeface="Arial"/>
              </a:rPr>
              <a:t>Es la que se toma en cuenta para definir hacia qué línea del portador estará dirigido el diseño. Un diseño puede estar dirigido a resaltar o posicionarse en cualquier línea específica del cuerpo.</a:t>
            </a:r>
            <a:endParaRPr/>
          </a:p>
          <a:p>
            <a:pPr marL="342900" lvl="0" indent="-139700" algn="just" rtl="0">
              <a:spcBef>
                <a:spcPts val="640"/>
              </a:spcBef>
              <a:spcAft>
                <a:spcPts val="0"/>
              </a:spcAft>
              <a:buClr>
                <a:schemeClr val="dk1"/>
              </a:buClr>
              <a:buSzPts val="3200"/>
              <a:buNone/>
            </a:pPr>
            <a:endParaRPr/>
          </a:p>
        </p:txBody>
      </p:sp>
      <p:sp>
        <p:nvSpPr>
          <p:cNvPr id="96" name="Google Shape;96;p6"/>
          <p:cNvSpPr txBox="1">
            <a:spLocks noGrp="1"/>
          </p:cNvSpPr>
          <p:nvPr>
            <p:ph type="title" idx="4294967295"/>
          </p:nvPr>
        </p:nvSpPr>
        <p:spPr>
          <a:xfrm>
            <a:off x="0" y="518105"/>
            <a:ext cx="8229600" cy="85725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C00000"/>
              </a:buClr>
              <a:buSzPts val="3600"/>
              <a:buFont typeface="Arial"/>
              <a:buNone/>
            </a:pPr>
            <a:r>
              <a:rPr lang="es-CO" sz="3600" b="1">
                <a:solidFill>
                  <a:srgbClr val="C00000"/>
                </a:solidFill>
                <a:latin typeface="Arial"/>
                <a:ea typeface="Arial"/>
                <a:cs typeface="Arial"/>
                <a:sym typeface="Arial"/>
              </a:rPr>
              <a:t>4. Línea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7"/>
          <p:cNvSpPr txBox="1">
            <a:spLocks noGrp="1"/>
          </p:cNvSpPr>
          <p:nvPr>
            <p:ph type="body" idx="4294967295"/>
          </p:nvPr>
        </p:nvSpPr>
        <p:spPr>
          <a:xfrm>
            <a:off x="0" y="1200150"/>
            <a:ext cx="8229600" cy="3394075"/>
          </a:xfrm>
          <a:prstGeom prst="rect">
            <a:avLst/>
          </a:prstGeom>
          <a:noFill/>
          <a:ln>
            <a:noFill/>
          </a:ln>
        </p:spPr>
        <p:txBody>
          <a:bodyPr spcFirstLastPara="1" wrap="square" lIns="91425" tIns="45700" rIns="91425" bIns="45700" anchor="t" anchorCtr="0">
            <a:normAutofit fontScale="25000" lnSpcReduction="20000"/>
          </a:bodyPr>
          <a:lstStyle/>
          <a:p>
            <a:pPr marL="82296" lvl="0" indent="0" algn="just" rtl="0">
              <a:spcBef>
                <a:spcPts val="0"/>
              </a:spcBef>
              <a:spcAft>
                <a:spcPts val="0"/>
              </a:spcAft>
              <a:buClr>
                <a:schemeClr val="dk1"/>
              </a:buClr>
              <a:buSzPct val="100000"/>
              <a:buNone/>
            </a:pPr>
            <a:r>
              <a:rPr lang="es-CO" sz="8000">
                <a:latin typeface="Arial"/>
                <a:ea typeface="Arial"/>
                <a:cs typeface="Arial"/>
                <a:sym typeface="Arial"/>
              </a:rPr>
              <a:t>Hace referencia a un corte diagonal u oblicuo, así como también a la forma diagonal de un atuendo. Este tipo de corte propicia el moldeamiento de la tela al cuerpo. </a:t>
            </a:r>
            <a:endParaRPr/>
          </a:p>
          <a:p>
            <a:pPr marL="82296" lvl="0" indent="0" algn="just" rtl="0">
              <a:spcBef>
                <a:spcPts val="400"/>
              </a:spcBef>
              <a:spcAft>
                <a:spcPts val="0"/>
              </a:spcAft>
              <a:buClr>
                <a:schemeClr val="dk1"/>
              </a:buClr>
              <a:buSzPct val="100000"/>
              <a:buNone/>
            </a:pPr>
            <a:endParaRPr sz="8000">
              <a:latin typeface="Arial"/>
              <a:ea typeface="Arial"/>
              <a:cs typeface="Arial"/>
              <a:sym typeface="Arial"/>
            </a:endParaRPr>
          </a:p>
          <a:p>
            <a:pPr marL="82296" lvl="0" indent="0" algn="just" rtl="0">
              <a:spcBef>
                <a:spcPts val="400"/>
              </a:spcBef>
              <a:spcAft>
                <a:spcPts val="0"/>
              </a:spcAft>
              <a:buClr>
                <a:schemeClr val="dk1"/>
              </a:buClr>
              <a:buSzPct val="100000"/>
              <a:buNone/>
            </a:pPr>
            <a:r>
              <a:rPr lang="es-CO" sz="8000">
                <a:latin typeface="Arial"/>
                <a:ea typeface="Arial"/>
                <a:cs typeface="Arial"/>
                <a:sym typeface="Arial"/>
              </a:rPr>
              <a:t>"</a:t>
            </a:r>
            <a:r>
              <a:rPr lang="es-CO" sz="8000" i="1">
                <a:latin typeface="Arial"/>
                <a:ea typeface="Arial"/>
                <a:cs typeface="Arial"/>
                <a:sym typeface="Arial"/>
              </a:rPr>
              <a:t>Bias</a:t>
            </a:r>
            <a:r>
              <a:rPr lang="es-CO" sz="8000">
                <a:latin typeface="Arial"/>
                <a:ea typeface="Arial"/>
                <a:cs typeface="Arial"/>
                <a:sym typeface="Arial"/>
              </a:rPr>
              <a:t>”, en inglés, significa "tu favorito".  En el mundo </a:t>
            </a:r>
            <a:r>
              <a:rPr lang="es-CO" sz="8000" i="1">
                <a:latin typeface="Arial"/>
                <a:ea typeface="Arial"/>
                <a:cs typeface="Arial"/>
                <a:sym typeface="Arial"/>
              </a:rPr>
              <a:t>kpop, </a:t>
            </a:r>
            <a:r>
              <a:rPr lang="es-CO" sz="8000">
                <a:latin typeface="Arial"/>
                <a:ea typeface="Arial"/>
                <a:cs typeface="Arial"/>
                <a:sym typeface="Arial"/>
              </a:rPr>
              <a:t>la palabra "</a:t>
            </a:r>
            <a:r>
              <a:rPr lang="es-CO" sz="8000" i="1">
                <a:latin typeface="Arial"/>
                <a:ea typeface="Arial"/>
                <a:cs typeface="Arial"/>
                <a:sym typeface="Arial"/>
              </a:rPr>
              <a:t>bias</a:t>
            </a:r>
            <a:r>
              <a:rPr lang="es-CO" sz="8000">
                <a:latin typeface="Arial"/>
                <a:ea typeface="Arial"/>
                <a:cs typeface="Arial"/>
                <a:sym typeface="Arial"/>
              </a:rPr>
              <a:t>" es utilizada para decir que hay un integrante en </a:t>
            </a:r>
            <a:r>
              <a:rPr lang="es-CO" sz="8000"/>
              <a:t>específico</a:t>
            </a:r>
            <a:r>
              <a:rPr lang="es-CO" sz="8000">
                <a:latin typeface="Arial"/>
                <a:ea typeface="Arial"/>
                <a:cs typeface="Arial"/>
                <a:sym typeface="Arial"/>
              </a:rPr>
              <a:t> que es tu favorito.</a:t>
            </a:r>
            <a:endParaRPr/>
          </a:p>
          <a:p>
            <a:pPr marL="82296" lvl="0" indent="0" algn="just" rtl="0">
              <a:spcBef>
                <a:spcPts val="400"/>
              </a:spcBef>
              <a:spcAft>
                <a:spcPts val="0"/>
              </a:spcAft>
              <a:buClr>
                <a:schemeClr val="dk1"/>
              </a:buClr>
              <a:buSzPct val="100000"/>
              <a:buNone/>
            </a:pPr>
            <a:endParaRPr sz="8000">
              <a:latin typeface="Arial"/>
              <a:ea typeface="Arial"/>
              <a:cs typeface="Arial"/>
              <a:sym typeface="Arial"/>
            </a:endParaRPr>
          </a:p>
          <a:p>
            <a:pPr marL="82296" lvl="0" indent="0" algn="just" rtl="0">
              <a:spcBef>
                <a:spcPts val="400"/>
              </a:spcBef>
              <a:spcAft>
                <a:spcPts val="0"/>
              </a:spcAft>
              <a:buClr>
                <a:schemeClr val="dk1"/>
              </a:buClr>
              <a:buSzPct val="100000"/>
              <a:buNone/>
            </a:pPr>
            <a:r>
              <a:rPr lang="es-CO" sz="8000">
                <a:latin typeface="Arial"/>
                <a:ea typeface="Arial"/>
                <a:cs typeface="Arial"/>
                <a:sym typeface="Arial"/>
              </a:rPr>
              <a:t>Ej.   Me gusta la banda Big Bang, pero mi </a:t>
            </a:r>
            <a:r>
              <a:rPr lang="es-CO" sz="8000" i="1">
                <a:latin typeface="Arial"/>
                <a:ea typeface="Arial"/>
                <a:cs typeface="Arial"/>
                <a:sym typeface="Arial"/>
              </a:rPr>
              <a:t>bias</a:t>
            </a:r>
            <a:r>
              <a:rPr lang="es-CO" sz="8000">
                <a:latin typeface="Arial"/>
                <a:ea typeface="Arial"/>
                <a:cs typeface="Arial"/>
                <a:sym typeface="Arial"/>
              </a:rPr>
              <a:t> es G-Dragon (MI FAVORITO, AL QUE YO ADMIRO ES G-DRAGON)</a:t>
            </a:r>
            <a:endParaRPr/>
          </a:p>
          <a:p>
            <a:pPr marL="82296" lvl="0" indent="0" algn="just" rtl="0">
              <a:spcBef>
                <a:spcPts val="400"/>
              </a:spcBef>
              <a:spcAft>
                <a:spcPts val="0"/>
              </a:spcAft>
              <a:buClr>
                <a:schemeClr val="dk1"/>
              </a:buClr>
              <a:buSzPct val="100000"/>
              <a:buNone/>
            </a:pPr>
            <a:r>
              <a:rPr lang="es-CO" sz="8000">
                <a:latin typeface="Arial"/>
                <a:ea typeface="Arial"/>
                <a:cs typeface="Arial"/>
                <a:sym typeface="Arial"/>
              </a:rPr>
              <a:t>La palabra </a:t>
            </a:r>
            <a:r>
              <a:rPr lang="es-CO" sz="8000" i="1">
                <a:latin typeface="Arial"/>
                <a:ea typeface="Arial"/>
                <a:cs typeface="Arial"/>
                <a:sym typeface="Arial"/>
              </a:rPr>
              <a:t>bias,</a:t>
            </a:r>
            <a:r>
              <a:rPr lang="es-CO" sz="8000">
                <a:latin typeface="Arial"/>
                <a:ea typeface="Arial"/>
                <a:cs typeface="Arial"/>
                <a:sym typeface="Arial"/>
              </a:rPr>
              <a:t> en inglés, se utiliza para decir el predilecto ( hacia el que más te acercas o más te inclinas);  en el </a:t>
            </a:r>
            <a:r>
              <a:rPr lang="es-CO" sz="8000" i="1">
                <a:latin typeface="Arial"/>
                <a:ea typeface="Arial"/>
                <a:cs typeface="Arial"/>
                <a:sym typeface="Arial"/>
              </a:rPr>
              <a:t>kpop</a:t>
            </a:r>
            <a:r>
              <a:rPr lang="es-CO" sz="8000">
                <a:latin typeface="Arial"/>
                <a:ea typeface="Arial"/>
                <a:cs typeface="Arial"/>
                <a:sym typeface="Arial"/>
              </a:rPr>
              <a:t> es utilizado casi igual.</a:t>
            </a:r>
            <a:endParaRPr/>
          </a:p>
          <a:p>
            <a:pPr marL="342900" lvl="0" indent="-292100" algn="just" rtl="0">
              <a:spcBef>
                <a:spcPts val="160"/>
              </a:spcBef>
              <a:spcAft>
                <a:spcPts val="0"/>
              </a:spcAft>
              <a:buClr>
                <a:schemeClr val="dk1"/>
              </a:buClr>
              <a:buSzPct val="100000"/>
              <a:buNone/>
            </a:pPr>
            <a:endParaRPr>
              <a:latin typeface="Arial"/>
              <a:ea typeface="Arial"/>
              <a:cs typeface="Arial"/>
              <a:sym typeface="Arial"/>
            </a:endParaRPr>
          </a:p>
        </p:txBody>
      </p:sp>
      <p:sp>
        <p:nvSpPr>
          <p:cNvPr id="102" name="Google Shape;102;p7"/>
          <p:cNvSpPr txBox="1">
            <a:spLocks noGrp="1"/>
          </p:cNvSpPr>
          <p:nvPr>
            <p:ph type="title" idx="4294967295"/>
          </p:nvPr>
        </p:nvSpPr>
        <p:spPr>
          <a:xfrm>
            <a:off x="0" y="206375"/>
            <a:ext cx="8229600" cy="85725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C00000"/>
              </a:buClr>
              <a:buSzPts val="3600"/>
              <a:buFont typeface="Arial"/>
              <a:buNone/>
            </a:pPr>
            <a:r>
              <a:rPr lang="es-CO" sz="3600" b="1">
                <a:solidFill>
                  <a:srgbClr val="C00000"/>
                </a:solidFill>
                <a:latin typeface="Arial"/>
                <a:ea typeface="Arial"/>
                <a:cs typeface="Arial"/>
                <a:sym typeface="Arial"/>
              </a:rPr>
              <a:t>5. Bias</a:t>
            </a:r>
            <a:endParaRPr sz="3600" b="1">
              <a:solidFill>
                <a:srgbClr val="C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8"/>
          <p:cNvSpPr txBox="1">
            <a:spLocks noGrp="1"/>
          </p:cNvSpPr>
          <p:nvPr>
            <p:ph type="body" idx="4294967295"/>
          </p:nvPr>
        </p:nvSpPr>
        <p:spPr>
          <a:xfrm>
            <a:off x="0" y="1517077"/>
            <a:ext cx="8229600" cy="3420052"/>
          </a:xfrm>
          <a:prstGeom prst="rect">
            <a:avLst/>
          </a:prstGeom>
          <a:noFill/>
          <a:ln>
            <a:noFill/>
          </a:ln>
        </p:spPr>
        <p:txBody>
          <a:bodyPr spcFirstLastPara="1" wrap="square" lIns="91425" tIns="45700" rIns="91425" bIns="45700" anchor="t" anchorCtr="0">
            <a:normAutofit/>
          </a:bodyPr>
          <a:lstStyle/>
          <a:p>
            <a:pPr marL="82296" lvl="0" indent="0" algn="just" rtl="0">
              <a:spcBef>
                <a:spcPts val="0"/>
              </a:spcBef>
              <a:spcAft>
                <a:spcPts val="0"/>
              </a:spcAft>
              <a:buClr>
                <a:schemeClr val="dk1"/>
              </a:buClr>
              <a:buSzPts val="2400"/>
              <a:buNone/>
            </a:pPr>
            <a:r>
              <a:rPr lang="es-CO" sz="2400">
                <a:latin typeface="Arial"/>
                <a:ea typeface="Arial"/>
                <a:cs typeface="Arial"/>
                <a:sym typeface="Arial"/>
              </a:rPr>
              <a:t>Representa el estilo de combinar colores opuestos o complementarios en atuendos lisos para resaltar y favorecer el contraste.</a:t>
            </a:r>
            <a:endParaRPr/>
          </a:p>
        </p:txBody>
      </p:sp>
      <p:sp>
        <p:nvSpPr>
          <p:cNvPr id="108" name="Google Shape;108;p8"/>
          <p:cNvSpPr txBox="1">
            <a:spLocks noGrp="1"/>
          </p:cNvSpPr>
          <p:nvPr>
            <p:ph type="title" idx="4294967295"/>
          </p:nvPr>
        </p:nvSpPr>
        <p:spPr>
          <a:xfrm>
            <a:off x="0" y="403804"/>
            <a:ext cx="8229600" cy="85725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C00000"/>
              </a:buClr>
              <a:buSzPts val="3600"/>
              <a:buFont typeface="Arial"/>
              <a:buNone/>
            </a:pPr>
            <a:r>
              <a:rPr lang="es-CO" sz="3600" b="1">
                <a:solidFill>
                  <a:srgbClr val="C00000"/>
                </a:solidFill>
                <a:latin typeface="Arial"/>
                <a:ea typeface="Arial"/>
                <a:cs typeface="Arial"/>
                <a:sym typeface="Arial"/>
              </a:rPr>
              <a:t>6. </a:t>
            </a:r>
            <a:r>
              <a:rPr lang="es-CO" sz="3600" b="1" i="1">
                <a:solidFill>
                  <a:srgbClr val="C00000"/>
                </a:solidFill>
                <a:latin typeface="Arial"/>
                <a:ea typeface="Arial"/>
                <a:cs typeface="Arial"/>
                <a:sym typeface="Arial"/>
              </a:rPr>
              <a:t>Color block</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9"/>
          <p:cNvSpPr txBox="1">
            <a:spLocks noGrp="1"/>
          </p:cNvSpPr>
          <p:nvPr>
            <p:ph type="body" idx="4294967295"/>
          </p:nvPr>
        </p:nvSpPr>
        <p:spPr>
          <a:xfrm>
            <a:off x="0" y="1439143"/>
            <a:ext cx="8229600" cy="3394075"/>
          </a:xfrm>
          <a:prstGeom prst="rect">
            <a:avLst/>
          </a:prstGeom>
          <a:noFill/>
          <a:ln>
            <a:noFill/>
          </a:ln>
        </p:spPr>
        <p:txBody>
          <a:bodyPr spcFirstLastPara="1" wrap="square" lIns="91425" tIns="45700" rIns="91425" bIns="45700" anchor="t" anchorCtr="0">
            <a:normAutofit/>
          </a:bodyPr>
          <a:lstStyle/>
          <a:p>
            <a:pPr marL="82296" lvl="0" indent="0" algn="l" rtl="0">
              <a:spcBef>
                <a:spcPts val="0"/>
              </a:spcBef>
              <a:spcAft>
                <a:spcPts val="0"/>
              </a:spcAft>
              <a:buClr>
                <a:schemeClr val="dk1"/>
              </a:buClr>
              <a:buSzPts val="2400"/>
              <a:buNone/>
            </a:pPr>
            <a:r>
              <a:rPr lang="es-CO" sz="2400">
                <a:latin typeface="Arial"/>
                <a:ea typeface="Arial"/>
                <a:cs typeface="Arial"/>
                <a:sym typeface="Arial"/>
              </a:rPr>
              <a:t>Se relaciona con el proceso de crear o producir, tomando en cuenta técnicas, patrones o métodos.</a:t>
            </a:r>
            <a:endParaRPr/>
          </a:p>
        </p:txBody>
      </p:sp>
      <p:sp>
        <p:nvSpPr>
          <p:cNvPr id="114" name="Google Shape;114;p9"/>
          <p:cNvSpPr txBox="1">
            <a:spLocks noGrp="1"/>
          </p:cNvSpPr>
          <p:nvPr>
            <p:ph type="title" idx="4294967295"/>
          </p:nvPr>
        </p:nvSpPr>
        <p:spPr>
          <a:xfrm>
            <a:off x="0" y="206375"/>
            <a:ext cx="8229600" cy="85725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C00000"/>
              </a:buClr>
              <a:buSzPts val="3600"/>
              <a:buFont typeface="Arial"/>
              <a:buNone/>
            </a:pPr>
            <a:r>
              <a:rPr lang="es-CO" sz="3600" b="1">
                <a:solidFill>
                  <a:srgbClr val="C00000"/>
                </a:solidFill>
                <a:latin typeface="Arial"/>
                <a:ea typeface="Arial"/>
                <a:cs typeface="Arial"/>
                <a:sym typeface="Arial"/>
              </a:rPr>
              <a:t>7. Construcción</a:t>
            </a:r>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9"/>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1065</Words>
  <Application>Microsoft Office PowerPoint</Application>
  <PresentationFormat>Presentación en pantalla (16:9)</PresentationFormat>
  <Paragraphs>81</Paragraphs>
  <Slides>29</Slides>
  <Notes>29</Notes>
  <HiddenSlides>0</HiddenSlides>
  <MMClips>0</MMClips>
  <ScaleCrop>false</ScaleCrop>
  <HeadingPairs>
    <vt:vector size="6" baseType="variant">
      <vt:variant>
        <vt:lpstr>Fuentes usadas</vt:lpstr>
      </vt:variant>
      <vt:variant>
        <vt:i4>1</vt:i4>
      </vt:variant>
      <vt:variant>
        <vt:lpstr>Tema</vt:lpstr>
      </vt:variant>
      <vt:variant>
        <vt:i4>1</vt:i4>
      </vt:variant>
      <vt:variant>
        <vt:lpstr>Títulos de diapositiva</vt:lpstr>
      </vt:variant>
      <vt:variant>
        <vt:i4>29</vt:i4>
      </vt:variant>
    </vt:vector>
  </HeadingPairs>
  <TitlesOfParts>
    <vt:vector size="31" baseType="lpstr">
      <vt:lpstr>Arial</vt:lpstr>
      <vt:lpstr>Tema de Office</vt:lpstr>
      <vt:lpstr> </vt:lpstr>
      <vt:lpstr>26 Conceptos</vt:lpstr>
      <vt:lpstr> 1. Color </vt:lpstr>
      <vt:lpstr> 2. Forma</vt:lpstr>
      <vt:lpstr> 3. Silueta </vt:lpstr>
      <vt:lpstr>4. Línea</vt:lpstr>
      <vt:lpstr>5. Bias</vt:lpstr>
      <vt:lpstr>6. Color block</vt:lpstr>
      <vt:lpstr>7. Construcción</vt:lpstr>
      <vt:lpstr> 8. Drape </vt:lpstr>
      <vt:lpstr> 9. Volumen </vt:lpstr>
      <vt:lpstr> 10. Función </vt:lpstr>
      <vt:lpstr> 11. Deconstrucción </vt:lpstr>
      <vt:lpstr> 12. Forma negativa</vt:lpstr>
      <vt:lpstr>  13. Simetría </vt:lpstr>
      <vt:lpstr> 14. Asimetría </vt:lpstr>
      <vt:lpstr>  15. Textura </vt:lpstr>
      <vt:lpstr>16. Transparencia</vt:lpstr>
      <vt:lpstr>17. Layer</vt:lpstr>
      <vt:lpstr>  18. Print </vt:lpstr>
      <vt:lpstr> 19. Contraste </vt:lpstr>
      <vt:lpstr>20. Dirección</vt:lpstr>
      <vt:lpstr>21. Embellecimiento</vt:lpstr>
      <vt:lpstr>22. Patrón</vt:lpstr>
      <vt:lpstr> 23. Superficie</vt:lpstr>
      <vt:lpstr> 24. Movimiento</vt:lpstr>
      <vt:lpstr>25. Motivo</vt:lpstr>
      <vt:lpstr>26. Colección</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Leonardo Cantor</dc:creator>
  <cp:lastModifiedBy>Edward Leonardo Pico Cabra</cp:lastModifiedBy>
  <cp:revision>1</cp:revision>
  <dcterms:created xsi:type="dcterms:W3CDTF">2019-11-27T03:16:21Z</dcterms:created>
  <dcterms:modified xsi:type="dcterms:W3CDTF">2021-10-23T00:35:38Z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AC93B7FB-C0EB-494E-A667-DDEBFE5B91BC</vt:lpwstr>
  </property>
  <property fmtid="{D5CDD505-2E9C-101B-9397-08002B2CF9AE}" pid="3" name="ArticulatePath">
    <vt:lpwstr>U2_Anexo_ A_26_Conceptos_Fashion</vt:lpwstr>
  </property>
</Properties>
</file>