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3GVf+NoTzN6qmwW0XMZf/f9cv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67" name="Google Shape;2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9" name="Google Shape;13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3" name="Google Shape;1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9" name="Google Shape;2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8" name="Google Shape;2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46" name="Google Shape;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8.jpg"/><Relationship Id="rId5" Type="http://schemas.openxmlformats.org/officeDocument/2006/relationships/image" Target="../media/image37.jpg"/><Relationship Id="rId6" Type="http://schemas.openxmlformats.org/officeDocument/2006/relationships/hyperlink" Target="https://audaces.com/wp-content/uploads/2019/06/3b.jpg" TargetMode="External"/><Relationship Id="rId7"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hyperlink" Target="https://i.ytimg.com/vi/SVkcFwK-8Tg/maxresdefault.jpg" TargetMode="External"/><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image" Target="../media/image9.jpg"/><Relationship Id="rId7" Type="http://schemas.openxmlformats.org/officeDocument/2006/relationships/hyperlink" Target="https://image.freepik.com/vector-gratis/realista-maniqui-taller-costura-espacio-trabajo-cinta-metrica-maniqui_212889-5401.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4.jpg"/><Relationship Id="rId6" Type="http://schemas.openxmlformats.org/officeDocument/2006/relationships/hyperlink" Target="https://patterncos.com/wp-content/uploads/2018/03/largo_hombro_como_tomar_medidas.jpg" TargetMode="External"/><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1" Type="http://schemas.openxmlformats.org/officeDocument/2006/relationships/hyperlink" Target="https://hazlanirun.com/wp-content/uploads/2021/03/Hazlan-Irum-Patronaje2-uai-1500x843.jpg" TargetMode="External"/><Relationship Id="rId10" Type="http://schemas.openxmlformats.org/officeDocument/2006/relationships/image" Target="../media/image17.jpg"/><Relationship Id="rId13" Type="http://schemas.openxmlformats.org/officeDocument/2006/relationships/image" Target="../media/image18.jp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hyperlink" Target="https://skarlett.es/wp-content/uploads/2017/11/curva-francesa.jpg" TargetMode="External"/><Relationship Id="rId5" Type="http://schemas.openxmlformats.org/officeDocument/2006/relationships/image" Target="../media/image13.png"/><Relationship Id="rId6" Type="http://schemas.openxmlformats.org/officeDocument/2006/relationships/hyperlink" Target="https://i2.wp.com/www.loleatastore.com/wp-content/uploads/2021/07/Top-sisa-curva-verde-32.900.png?fit=591%2C378&amp;ssl=1&amp;is-pending-load=1" TargetMode="External"/><Relationship Id="rId7" Type="http://schemas.openxmlformats.org/officeDocument/2006/relationships/image" Target="../media/image16.jpg"/><Relationship Id="rId8" Type="http://schemas.openxmlformats.org/officeDocument/2006/relationships/image" Target="../media/image15.jpg"/></Relationships>
</file>

<file path=ppt/slides/_rels/slide6.xml.rels><?xml version="1.0" encoding="UTF-8" standalone="yes"?><Relationships xmlns="http://schemas.openxmlformats.org/package/2006/relationships"><Relationship Id="rId11" Type="http://schemas.openxmlformats.org/officeDocument/2006/relationships/image" Target="../media/image33.jpg"/><Relationship Id="rId10" Type="http://schemas.openxmlformats.org/officeDocument/2006/relationships/image" Target="../media/image24.jpg"/><Relationship Id="rId12" Type="http://schemas.openxmlformats.org/officeDocument/2006/relationships/hyperlink" Target="https://patterncos.com/wp-content/uploads/2018/03/contorno_cintura_como_tomar_medidas.jpg"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1.jpg"/><Relationship Id="rId9" Type="http://schemas.openxmlformats.org/officeDocument/2006/relationships/image" Target="../media/image22.png"/><Relationship Id="rId5" Type="http://schemas.openxmlformats.org/officeDocument/2006/relationships/hyperlink" Target="https://t2.uc.ltmcdn.com/images/0/0/7/como_medir_la_cadera_50700_5_600.jpg" TargetMode="External"/><Relationship Id="rId6" Type="http://schemas.openxmlformats.org/officeDocument/2006/relationships/image" Target="../media/image19.jpg"/><Relationship Id="rId7" Type="http://schemas.openxmlformats.org/officeDocument/2006/relationships/image" Target="../media/image25.jpg"/><Relationship Id="rId8" Type="http://schemas.openxmlformats.org/officeDocument/2006/relationships/hyperlink" Target="https://1.bp.blogspot.com/-c-lrDRpdZdk/W4WheLbcukI/AAAAAAAAArc/eLUC5v27jQARMMdvA0GSk93eEW-GtQjaACLcBGAs/s1600/contorno%2Bcaderas.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3.jpg"/><Relationship Id="rId6" Type="http://schemas.openxmlformats.org/officeDocument/2006/relationships/image" Target="../media/image27.jpg"/><Relationship Id="rId7" Type="http://schemas.openxmlformats.org/officeDocument/2006/relationships/hyperlink" Target="https://imagenes.elpais.com/resizer/rZk7Xk-5BTNMaHwlfmkkraEeiQw=/1200x0/cloudfront-eu-central-1.images.arcpublishing.com/prisa/VGC2U4JNPYNGKK7XSSPRH6QN2Y.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9.png"/><Relationship Id="rId5" Type="http://schemas.openxmlformats.org/officeDocument/2006/relationships/image" Target="../media/image31.jpg"/><Relationship Id="rId6" Type="http://schemas.openxmlformats.org/officeDocument/2006/relationships/image" Target="../media/image28.jpg"/><Relationship Id="rId7" Type="http://schemas.openxmlformats.org/officeDocument/2006/relationships/hyperlink" Target="http://fabricademoda.com/wp-content/uploads/2016/09/IMG_3715-small.jpg" TargetMode="External"/></Relationships>
</file>

<file path=ppt/slides/_rels/slide9.xml.rels><?xml version="1.0" encoding="UTF-8" standalone="yes"?><Relationships xmlns="http://schemas.openxmlformats.org/package/2006/relationships"><Relationship Id="rId10" Type="http://schemas.openxmlformats.org/officeDocument/2006/relationships/hyperlink" Target="https://www.thehobbymaker.com/wp-content/uploads/2016/11/patronaje-800x634.jpg"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2.png"/><Relationship Id="rId9" Type="http://schemas.openxmlformats.org/officeDocument/2006/relationships/image" Target="../media/image36.jpg"/><Relationship Id="rId5" Type="http://schemas.openxmlformats.org/officeDocument/2006/relationships/image" Target="../media/image30.jpg"/><Relationship Id="rId6" Type="http://schemas.openxmlformats.org/officeDocument/2006/relationships/image" Target="../media/image34.jpg"/><Relationship Id="rId7" Type="http://schemas.openxmlformats.org/officeDocument/2006/relationships/hyperlink" Target="https://www.alfilerdegancho.com/wp-content/uploads/2021/07/curso-de-patronaje-003.jpg" TargetMode="External"/><Relationship Id="rId8" Type="http://schemas.openxmlformats.org/officeDocument/2006/relationships/image" Target="../media/image3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grpSp>
        <p:nvGrpSpPr>
          <p:cNvPr id="91" name="Google Shape;91;p1"/>
          <p:cNvGrpSpPr/>
          <p:nvPr/>
        </p:nvGrpSpPr>
        <p:grpSpPr>
          <a:xfrm>
            <a:off x="558490" y="1536628"/>
            <a:ext cx="6909926" cy="3859056"/>
            <a:chOff x="-42401" y="-24097"/>
            <a:chExt cx="6909926" cy="3859056"/>
          </a:xfrm>
        </p:grpSpPr>
        <p:pic>
          <p:nvPicPr>
            <p:cNvPr id="92" name="Google Shape;92;p1"/>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93" name="Google Shape;93;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1"/>
          <p:cNvSpPr txBox="1"/>
          <p:nvPr/>
        </p:nvSpPr>
        <p:spPr>
          <a:xfrm>
            <a:off x="8292539" y="777351"/>
            <a:ext cx="3867545"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CO" sz="1400" u="none" cap="none" strike="noStrike">
                <a:solidFill>
                  <a:srgbClr val="000000"/>
                </a:solidFill>
                <a:latin typeface="Arial"/>
                <a:ea typeface="Arial"/>
                <a:cs typeface="Arial"/>
                <a:sym typeface="Arial"/>
              </a:rPr>
              <a:t>Video Motion Graphics + Voz en off</a:t>
            </a:r>
            <a:r>
              <a:rPr b="0" i="0" lang="es-CO" sz="1400" u="none" cap="none" strike="noStrike">
                <a:solidFill>
                  <a:srgbClr val="000000"/>
                </a:solidFill>
                <a:latin typeface="Arial"/>
                <a:ea typeface="Arial"/>
                <a:cs typeface="Arial"/>
                <a:sym typeface="Arial"/>
              </a:rPr>
              <a:t>: a medida que la voz en off narra, se mostrarán los textos y material visual correspondiente.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pic>
        <p:nvPicPr>
          <p:cNvPr id="95" name="Google Shape;95;p1"/>
          <p:cNvPicPr preferRelativeResize="0"/>
          <p:nvPr/>
        </p:nvPicPr>
        <p:blipFill rotWithShape="1">
          <a:blip r:embed="rId4">
            <a:alphaModFix/>
          </a:blip>
          <a:srcRect b="0" l="0" r="0" t="0"/>
          <a:stretch/>
        </p:blipFill>
        <p:spPr>
          <a:xfrm>
            <a:off x="3625274" y="1597948"/>
            <a:ext cx="3402544" cy="3315531"/>
          </a:xfrm>
          <a:prstGeom prst="rect">
            <a:avLst/>
          </a:prstGeom>
          <a:noFill/>
          <a:ln>
            <a:noFill/>
          </a:ln>
        </p:spPr>
      </p:pic>
      <p:sp>
        <p:nvSpPr>
          <p:cNvPr id="96" name="Google Shape;96;p1"/>
          <p:cNvSpPr/>
          <p:nvPr/>
        </p:nvSpPr>
        <p:spPr>
          <a:xfrm>
            <a:off x="1174612" y="1815960"/>
            <a:ext cx="552663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O" sz="1600" u="none" cap="none" strike="noStrike">
                <a:solidFill>
                  <a:schemeClr val="dk1"/>
                </a:solidFill>
                <a:latin typeface="Calibri"/>
                <a:ea typeface="Calibri"/>
                <a:cs typeface="Calibri"/>
                <a:sym typeface="Calibri"/>
              </a:rPr>
              <a:t>Desarrollo de colecciones para la industria de la moda</a:t>
            </a:r>
            <a:endParaRPr/>
          </a:p>
        </p:txBody>
      </p:sp>
      <p:sp>
        <p:nvSpPr>
          <p:cNvPr id="97" name="Google Shape;97;p1"/>
          <p:cNvSpPr/>
          <p:nvPr/>
        </p:nvSpPr>
        <p:spPr>
          <a:xfrm>
            <a:off x="852857" y="4011889"/>
            <a:ext cx="629507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rgbClr val="00B050"/>
                </a:solidFill>
                <a:latin typeface="Calibri"/>
                <a:ea typeface="Calibri"/>
                <a:cs typeface="Calibri"/>
                <a:sym typeface="Calibri"/>
              </a:rPr>
              <a:t>Escalado de Vestido de baño femenino</a:t>
            </a:r>
            <a:endParaRPr b="1" i="0" sz="2800" u="none" cap="none" strike="noStrike">
              <a:solidFill>
                <a:srgbClr val="00B050"/>
              </a:solidFill>
              <a:latin typeface="Calibri"/>
              <a:ea typeface="Calibri"/>
              <a:cs typeface="Calibri"/>
              <a:sym typeface="Calibri"/>
            </a:endParaRPr>
          </a:p>
        </p:txBody>
      </p:sp>
      <p:sp>
        <p:nvSpPr>
          <p:cNvPr id="98" name="Google Shape;98;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DI_CF09B_10_EscaladoVestidoBanoFemenino</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0"/>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71" name="Google Shape;271;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72" name="Google Shape;272;p10"/>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273" name="Google Shape;273;p10"/>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274" name="Google Shape;274;p10"/>
          <p:cNvGrpSpPr/>
          <p:nvPr/>
        </p:nvGrpSpPr>
        <p:grpSpPr>
          <a:xfrm>
            <a:off x="952102" y="371474"/>
            <a:ext cx="5973097" cy="3408704"/>
            <a:chOff x="-42401" y="-24097"/>
            <a:chExt cx="6909926" cy="3859056"/>
          </a:xfrm>
        </p:grpSpPr>
        <p:pic>
          <p:nvPicPr>
            <p:cNvPr id="275" name="Google Shape;275;p1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76" name="Google Shape;276;p1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7" name="Google Shape;277;p10"/>
          <p:cNvSpPr txBox="1"/>
          <p:nvPr/>
        </p:nvSpPr>
        <p:spPr>
          <a:xfrm>
            <a:off x="291548" y="4370042"/>
            <a:ext cx="7659756"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Industrializar</a:t>
            </a:r>
            <a:r>
              <a:rPr lang="es-CO" sz="1400">
                <a:solidFill>
                  <a:schemeClr val="dk1"/>
                </a:solidFill>
                <a:latin typeface="Arial"/>
                <a:ea typeface="Arial"/>
                <a:cs typeface="Arial"/>
                <a:sym typeface="Arial"/>
              </a:rPr>
              <a:t>: implica marcar cada molde con su respectivo nombre, talla, numero de veces que se corta en la tela y el hilo o aplomo de la pieza.</a:t>
            </a:r>
            <a:endParaRPr sz="1400">
              <a:solidFill>
                <a:schemeClr val="dk1"/>
              </a:solidFill>
              <a:latin typeface="Calibri"/>
              <a:ea typeface="Calibri"/>
              <a:cs typeface="Calibri"/>
              <a:sym typeface="Calibri"/>
            </a:endParaRPr>
          </a:p>
        </p:txBody>
      </p:sp>
      <p:pic>
        <p:nvPicPr>
          <p:cNvPr descr="El patronaje industrial de hoy es digital" id="278" name="Google Shape;278;p10"/>
          <p:cNvPicPr preferRelativeResize="0"/>
          <p:nvPr/>
        </p:nvPicPr>
        <p:blipFill rotWithShape="1">
          <a:blip r:embed="rId4">
            <a:alphaModFix/>
          </a:blip>
          <a:srcRect b="0" l="0" r="0" t="0"/>
          <a:stretch/>
        </p:blipFill>
        <p:spPr>
          <a:xfrm>
            <a:off x="1095027" y="444317"/>
            <a:ext cx="3901044" cy="2896677"/>
          </a:xfrm>
          <a:prstGeom prst="rect">
            <a:avLst/>
          </a:prstGeom>
          <a:noFill/>
          <a:ln>
            <a:noFill/>
          </a:ln>
        </p:spPr>
      </p:pic>
      <p:pic>
        <p:nvPicPr>
          <p:cNvPr descr="El patronaje industrial de hoy es digital" id="279" name="Google Shape;279;p10"/>
          <p:cNvPicPr preferRelativeResize="0"/>
          <p:nvPr/>
        </p:nvPicPr>
        <p:blipFill rotWithShape="1">
          <a:blip r:embed="rId5">
            <a:alphaModFix/>
          </a:blip>
          <a:srcRect b="0" l="0" r="0" t="0"/>
          <a:stretch/>
        </p:blipFill>
        <p:spPr>
          <a:xfrm>
            <a:off x="8522871" y="1769041"/>
            <a:ext cx="742602" cy="551411"/>
          </a:xfrm>
          <a:prstGeom prst="rect">
            <a:avLst/>
          </a:prstGeom>
          <a:noFill/>
          <a:ln>
            <a:noFill/>
          </a:ln>
        </p:spPr>
      </p:pic>
      <p:sp>
        <p:nvSpPr>
          <p:cNvPr id="280" name="Google Shape;280;p10"/>
          <p:cNvSpPr txBox="1"/>
          <p:nvPr/>
        </p:nvSpPr>
        <p:spPr>
          <a:xfrm>
            <a:off x="9265473" y="1702640"/>
            <a:ext cx="273461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6">
                  <a:extLst>
                    <a:ext uri="{A12FA001-AC4F-418D-AE19-62706E023703}">
                      <ahyp:hlinkClr val="tx"/>
                    </a:ext>
                  </a:extLst>
                </a:hlinkClick>
              </a:rPr>
              <a:t>https://audaces.com/wp-content/uploads/2019/06/3b.jpg</a:t>
            </a:r>
            <a:r>
              <a:rPr lang="es-CO" sz="1800">
                <a:solidFill>
                  <a:schemeClr val="dk1"/>
                </a:solidFill>
                <a:latin typeface="Calibri"/>
                <a:ea typeface="Calibri"/>
                <a:cs typeface="Calibri"/>
                <a:sym typeface="Calibri"/>
              </a:rPr>
              <a:t> </a:t>
            </a:r>
            <a:endParaRPr/>
          </a:p>
        </p:txBody>
      </p:sp>
      <p:pic>
        <p:nvPicPr>
          <p:cNvPr id="281" name="Google Shape;281;p10"/>
          <p:cNvPicPr preferRelativeResize="0"/>
          <p:nvPr/>
        </p:nvPicPr>
        <p:blipFill rotWithShape="1">
          <a:blip r:embed="rId7">
            <a:alphaModFix/>
          </a:blip>
          <a:srcRect b="0" l="0" r="0" t="0"/>
          <a:stretch/>
        </p:blipFill>
        <p:spPr>
          <a:xfrm>
            <a:off x="4833895" y="467317"/>
            <a:ext cx="1997042" cy="287367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6" name="Google Shape;106;p2"/>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83797" y="4370042"/>
            <a:ext cx="8111464" cy="19965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s-CO" sz="1400" u="none" cap="none" strike="noStrike">
                <a:solidFill>
                  <a:schemeClr val="dk1"/>
                </a:solidFill>
                <a:latin typeface="Arial"/>
                <a:ea typeface="Arial"/>
                <a:cs typeface="Arial"/>
                <a:sym typeface="Arial"/>
              </a:rPr>
              <a:t>Para llevar a cabo el proceso de escalado, se debe comenzar determinando los incrementos a aplicar en cada punto del molde.</a:t>
            </a:r>
            <a:endParaRPr/>
          </a:p>
          <a:p>
            <a:pPr indent="0" lvl="0" marL="0" marR="0" rtl="0" algn="just">
              <a:lnSpc>
                <a:spcPct val="15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i="0" lang="es-CO" sz="1400" u="none" cap="none" strike="noStrike">
                <a:solidFill>
                  <a:schemeClr val="dk1"/>
                </a:solidFill>
                <a:latin typeface="Arial"/>
                <a:ea typeface="Arial"/>
                <a:cs typeface="Arial"/>
                <a:sym typeface="Arial"/>
              </a:rPr>
              <a:t>Talle:</a:t>
            </a:r>
            <a:r>
              <a:rPr b="0" i="0" lang="es-CO" sz="1400" u="none" cap="none" strike="noStrike">
                <a:solidFill>
                  <a:schemeClr val="dk1"/>
                </a:solidFill>
                <a:latin typeface="Arial"/>
                <a:ea typeface="Arial"/>
                <a:cs typeface="Arial"/>
                <a:sym typeface="Arial"/>
              </a:rPr>
              <a:t> esta medida permite que el molde crezca de largo El incremento de 0.6 mm se aplica trazando líneas verticales (sobre la Y), haciendo escuadra, que pase exactamente por los ángulos en el </a:t>
            </a:r>
            <a:r>
              <a:rPr b="1" i="0" lang="es-CO" sz="1400" u="none" cap="none" strike="noStrike">
                <a:solidFill>
                  <a:schemeClr val="dk1"/>
                </a:solidFill>
                <a:latin typeface="Arial"/>
                <a:ea typeface="Arial"/>
                <a:cs typeface="Arial"/>
                <a:sym typeface="Arial"/>
              </a:rPr>
              <a:t>hombro/cuello </a:t>
            </a:r>
            <a:r>
              <a:rPr b="0" i="0" lang="es-CO" sz="1400" u="none" cap="none" strike="noStrike">
                <a:solidFill>
                  <a:schemeClr val="dk1"/>
                </a:solidFill>
                <a:latin typeface="Arial"/>
                <a:ea typeface="Arial"/>
                <a:cs typeface="Arial"/>
                <a:sym typeface="Arial"/>
              </a:rPr>
              <a:t>y </a:t>
            </a:r>
            <a:r>
              <a:rPr b="1" i="0" lang="es-CO" sz="1400" u="none" cap="none" strike="noStrike">
                <a:solidFill>
                  <a:schemeClr val="dk1"/>
                </a:solidFill>
                <a:latin typeface="Arial"/>
                <a:ea typeface="Arial"/>
                <a:cs typeface="Arial"/>
                <a:sym typeface="Arial"/>
              </a:rPr>
              <a:t>hombro/sisa</a:t>
            </a:r>
            <a:r>
              <a:rPr b="0" i="0" lang="es-CO" sz="1400" u="none" cap="none" strike="noStrike">
                <a:solidFill>
                  <a:schemeClr val="dk1"/>
                </a:solidFill>
                <a:latin typeface="Arial"/>
                <a:ea typeface="Arial"/>
                <a:cs typeface="Arial"/>
                <a:sym typeface="Arial"/>
              </a:rPr>
              <a:t>. </a:t>
            </a:r>
            <a:endParaRPr b="0" i="0" sz="1400" u="none" cap="none" strike="noStrike">
              <a:solidFill>
                <a:schemeClr val="dk1"/>
              </a:solidFill>
              <a:latin typeface="Calibri"/>
              <a:ea typeface="Calibri"/>
              <a:cs typeface="Calibri"/>
              <a:sym typeface="Calibri"/>
            </a:endParaRPr>
          </a:p>
        </p:txBody>
      </p:sp>
      <p:sp>
        <p:nvSpPr>
          <p:cNvPr id="108" name="Google Shape;108;p2"/>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b="0" i="0" lang="es-CO" sz="1200" u="none" cap="none" strike="noStrike">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09" name="Google Shape;109;p2"/>
          <p:cNvGrpSpPr/>
          <p:nvPr/>
        </p:nvGrpSpPr>
        <p:grpSpPr>
          <a:xfrm>
            <a:off x="952102" y="371474"/>
            <a:ext cx="5973097" cy="3408704"/>
            <a:chOff x="-42401" y="-24097"/>
            <a:chExt cx="6909926" cy="3859056"/>
          </a:xfrm>
        </p:grpSpPr>
        <p:pic>
          <p:nvPicPr>
            <p:cNvPr id="110" name="Google Shape;110;p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11" name="Google Shape;111;p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2" name="Google Shape;112;p2"/>
          <p:cNvSpPr txBox="1"/>
          <p:nvPr/>
        </p:nvSpPr>
        <p:spPr>
          <a:xfrm>
            <a:off x="1440267" y="374188"/>
            <a:ext cx="18435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2400" u="none" cap="none" strike="noStrike">
                <a:solidFill>
                  <a:schemeClr val="accent6"/>
                </a:solidFill>
                <a:latin typeface="Arial"/>
                <a:ea typeface="Arial"/>
                <a:cs typeface="Arial"/>
                <a:sym typeface="Arial"/>
              </a:rPr>
              <a:t>Talle</a:t>
            </a:r>
            <a:endParaRPr sz="2400">
              <a:solidFill>
                <a:schemeClr val="accent6"/>
              </a:solidFill>
              <a:latin typeface="Calibri"/>
              <a:ea typeface="Calibri"/>
              <a:cs typeface="Calibri"/>
              <a:sym typeface="Calibri"/>
            </a:endParaRPr>
          </a:p>
        </p:txBody>
      </p:sp>
      <p:sp>
        <p:nvSpPr>
          <p:cNvPr id="113" name="Google Shape;113;p2"/>
          <p:cNvSpPr txBox="1"/>
          <p:nvPr/>
        </p:nvSpPr>
        <p:spPr>
          <a:xfrm>
            <a:off x="1260587" y="2597716"/>
            <a:ext cx="20459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accent6"/>
                </a:solidFill>
                <a:latin typeface="Arial"/>
                <a:ea typeface="Arial"/>
                <a:cs typeface="Arial"/>
                <a:sym typeface="Arial"/>
              </a:rPr>
              <a:t>Hombro/cuello</a:t>
            </a:r>
            <a:endParaRPr b="1" sz="1800">
              <a:solidFill>
                <a:schemeClr val="accent6"/>
              </a:solidFill>
              <a:latin typeface="Arial"/>
              <a:ea typeface="Arial"/>
              <a:cs typeface="Arial"/>
              <a:sym typeface="Arial"/>
            </a:endParaRPr>
          </a:p>
          <a:p>
            <a:pPr indent="0" lvl="0" marL="0" marR="0" rtl="0" algn="l">
              <a:spcBef>
                <a:spcPts val="0"/>
              </a:spcBef>
              <a:spcAft>
                <a:spcPts val="0"/>
              </a:spcAft>
              <a:buNone/>
            </a:pPr>
            <a:r>
              <a:rPr b="1" lang="es-CO" sz="1800">
                <a:solidFill>
                  <a:schemeClr val="accent6"/>
                </a:solidFill>
                <a:latin typeface="Arial"/>
                <a:ea typeface="Arial"/>
                <a:cs typeface="Arial"/>
                <a:sym typeface="Arial"/>
              </a:rPr>
              <a:t>Hombro/sisa</a:t>
            </a:r>
            <a:endParaRPr sz="1800">
              <a:solidFill>
                <a:schemeClr val="accent6"/>
              </a:solidFill>
              <a:latin typeface="Calibri"/>
              <a:ea typeface="Calibri"/>
              <a:cs typeface="Calibri"/>
              <a:sym typeface="Calibri"/>
            </a:endParaRPr>
          </a:p>
        </p:txBody>
      </p:sp>
      <p:pic>
        <p:nvPicPr>
          <p:cNvPr descr="Modelado sobre maniquí: Talle delantero ✨ - YouTube" id="114" name="Google Shape;114;p2"/>
          <p:cNvPicPr preferRelativeResize="0"/>
          <p:nvPr/>
        </p:nvPicPr>
        <p:blipFill rotWithShape="1">
          <a:blip r:embed="rId4">
            <a:alphaModFix/>
          </a:blip>
          <a:srcRect b="0" l="11158" r="39134" t="0"/>
          <a:stretch/>
        </p:blipFill>
        <p:spPr>
          <a:xfrm>
            <a:off x="1474612" y="836221"/>
            <a:ext cx="1546883" cy="1762593"/>
          </a:xfrm>
          <a:prstGeom prst="rect">
            <a:avLst/>
          </a:prstGeom>
          <a:noFill/>
          <a:ln>
            <a:noFill/>
          </a:ln>
        </p:spPr>
      </p:pic>
      <p:pic>
        <p:nvPicPr>
          <p:cNvPr descr="Modelado sobre maniquí: Talle delantero ✨ - YouTube" id="115" name="Google Shape;115;p2"/>
          <p:cNvPicPr preferRelativeResize="0"/>
          <p:nvPr/>
        </p:nvPicPr>
        <p:blipFill rotWithShape="1">
          <a:blip r:embed="rId5">
            <a:alphaModFix/>
          </a:blip>
          <a:srcRect b="0" l="11158" r="39134" t="0"/>
          <a:stretch/>
        </p:blipFill>
        <p:spPr>
          <a:xfrm>
            <a:off x="8610909" y="2075826"/>
            <a:ext cx="678866" cy="773533"/>
          </a:xfrm>
          <a:prstGeom prst="rect">
            <a:avLst/>
          </a:prstGeom>
          <a:noFill/>
          <a:ln>
            <a:noFill/>
          </a:ln>
        </p:spPr>
      </p:pic>
      <p:sp>
        <p:nvSpPr>
          <p:cNvPr id="116" name="Google Shape;116;p2"/>
          <p:cNvSpPr txBox="1"/>
          <p:nvPr/>
        </p:nvSpPr>
        <p:spPr>
          <a:xfrm>
            <a:off x="8507896" y="2918145"/>
            <a:ext cx="29419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6">
                  <a:extLst>
                    <a:ext uri="{A12FA001-AC4F-418D-AE19-62706E023703}">
                      <ahyp:hlinkClr val="tx"/>
                    </a:ext>
                  </a:extLst>
                </a:hlinkClick>
              </a:rPr>
              <a:t>https://i.ytimg.com/vi/SVkcFwK-8Tg/maxresdefault.jpg</a:t>
            </a:r>
            <a:r>
              <a:rPr lang="es-CO" sz="1800">
                <a:solidFill>
                  <a:schemeClr val="dk1"/>
                </a:solidFill>
                <a:latin typeface="Calibri"/>
                <a:ea typeface="Calibri"/>
                <a:cs typeface="Calibri"/>
                <a:sym typeface="Calibri"/>
              </a:rPr>
              <a:t> </a:t>
            </a:r>
            <a:endParaRPr/>
          </a:p>
        </p:txBody>
      </p:sp>
      <p:pic>
        <p:nvPicPr>
          <p:cNvPr id="117" name="Google Shape;117;p2"/>
          <p:cNvPicPr preferRelativeResize="0"/>
          <p:nvPr/>
        </p:nvPicPr>
        <p:blipFill rotWithShape="1">
          <a:blip r:embed="rId7">
            <a:alphaModFix/>
          </a:blip>
          <a:srcRect b="0" l="0" r="0" t="0"/>
          <a:stretch/>
        </p:blipFill>
        <p:spPr>
          <a:xfrm>
            <a:off x="3579162" y="485164"/>
            <a:ext cx="2516838" cy="2758883"/>
          </a:xfrm>
          <a:prstGeom prst="rect">
            <a:avLst/>
          </a:prstGeom>
          <a:noFill/>
          <a:ln>
            <a:noFill/>
          </a:ln>
        </p:spPr>
      </p:pic>
      <p:sp>
        <p:nvSpPr>
          <p:cNvPr id="118" name="Google Shape;118;p2"/>
          <p:cNvSpPr/>
          <p:nvPr/>
        </p:nvSpPr>
        <p:spPr>
          <a:xfrm>
            <a:off x="3962400" y="485164"/>
            <a:ext cx="1683026" cy="1118349"/>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3"/>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5" name="Google Shape;125;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6" name="Google Shape;126;p3"/>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13739" y="4546602"/>
            <a:ext cx="7881522"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Hombro/cuello</a:t>
            </a:r>
            <a:r>
              <a:rPr lang="es-CO" sz="1400">
                <a:solidFill>
                  <a:schemeClr val="dk1"/>
                </a:solidFill>
                <a:latin typeface="Arial"/>
                <a:ea typeface="Arial"/>
                <a:cs typeface="Arial"/>
                <a:sym typeface="Arial"/>
              </a:rPr>
              <a:t>:</a:t>
            </a:r>
            <a:r>
              <a:rPr b="1" lang="es-CO" sz="1400">
                <a:solidFill>
                  <a:schemeClr val="dk1"/>
                </a:solidFill>
                <a:latin typeface="Arial"/>
                <a:ea typeface="Arial"/>
                <a:cs typeface="Arial"/>
                <a:sym typeface="Arial"/>
              </a:rPr>
              <a:t> l</a:t>
            </a:r>
            <a:r>
              <a:rPr lang="es-CO" sz="1400">
                <a:solidFill>
                  <a:schemeClr val="dk1"/>
                </a:solidFill>
                <a:latin typeface="Arial"/>
                <a:ea typeface="Arial"/>
                <a:cs typeface="Arial"/>
                <a:sym typeface="Arial"/>
              </a:rPr>
              <a:t>a medida a aplicar corresponde a la cuarta parte del incremento en cuello, por ser la única medida de contorno completa en el cuadro de tallas, la medida es 1.3 dividido 4, igual a 0.3 mm multiplicado por el número de tallas que se escala hacia fuera, es decir, 3 tallas. En este caso da 0.9 mm (sobre la línea X del hombro/cuello).</a:t>
            </a:r>
            <a:endParaRPr sz="1400">
              <a:solidFill>
                <a:schemeClr val="dk1"/>
              </a:solidFill>
              <a:latin typeface="Calibri"/>
              <a:ea typeface="Calibri"/>
              <a:cs typeface="Calibri"/>
              <a:sym typeface="Calibri"/>
            </a:endParaRPr>
          </a:p>
        </p:txBody>
      </p:sp>
      <p:sp>
        <p:nvSpPr>
          <p:cNvPr id="128" name="Google Shape;128;p3"/>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29" name="Google Shape;129;p3"/>
          <p:cNvGrpSpPr/>
          <p:nvPr/>
        </p:nvGrpSpPr>
        <p:grpSpPr>
          <a:xfrm>
            <a:off x="952102" y="371474"/>
            <a:ext cx="5973097" cy="3408704"/>
            <a:chOff x="-42401" y="-24097"/>
            <a:chExt cx="6909926" cy="3859056"/>
          </a:xfrm>
        </p:grpSpPr>
        <p:pic>
          <p:nvPicPr>
            <p:cNvPr id="130" name="Google Shape;130;p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31" name="Google Shape;131;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32" name="Google Shape;132;p3"/>
          <p:cNvPicPr preferRelativeResize="0"/>
          <p:nvPr/>
        </p:nvPicPr>
        <p:blipFill rotWithShape="1">
          <a:blip r:embed="rId4">
            <a:alphaModFix/>
          </a:blip>
          <a:srcRect b="0" l="0" r="0" t="0"/>
          <a:stretch/>
        </p:blipFill>
        <p:spPr>
          <a:xfrm>
            <a:off x="3352555" y="473733"/>
            <a:ext cx="3488267" cy="2880513"/>
          </a:xfrm>
          <a:prstGeom prst="rect">
            <a:avLst/>
          </a:prstGeom>
          <a:noFill/>
          <a:ln>
            <a:noFill/>
          </a:ln>
        </p:spPr>
      </p:pic>
      <p:pic>
        <p:nvPicPr>
          <p:cNvPr descr="Realista de maniquí para taller de costura. espacio de trabajo con cinta  métrica y maniquí. | Vector Premium" id="133" name="Google Shape;133;p3"/>
          <p:cNvPicPr preferRelativeResize="0"/>
          <p:nvPr/>
        </p:nvPicPr>
        <p:blipFill rotWithShape="1">
          <a:blip r:embed="rId5">
            <a:alphaModFix/>
          </a:blip>
          <a:srcRect b="44109" l="26997" r="25158" t="6938"/>
          <a:stretch/>
        </p:blipFill>
        <p:spPr>
          <a:xfrm>
            <a:off x="1338469" y="993913"/>
            <a:ext cx="1603514" cy="2264659"/>
          </a:xfrm>
          <a:prstGeom prst="rect">
            <a:avLst/>
          </a:prstGeom>
          <a:noFill/>
          <a:ln>
            <a:noFill/>
          </a:ln>
        </p:spPr>
      </p:pic>
      <p:pic>
        <p:nvPicPr>
          <p:cNvPr descr="Realista de maniquí para taller de costura. espacio de trabajo con cinta  métrica y maniquí. | Vector Premium" id="134" name="Google Shape;134;p3"/>
          <p:cNvPicPr preferRelativeResize="0"/>
          <p:nvPr/>
        </p:nvPicPr>
        <p:blipFill rotWithShape="1">
          <a:blip r:embed="rId6">
            <a:alphaModFix/>
          </a:blip>
          <a:srcRect b="44109" l="26997" r="25158" t="6938"/>
          <a:stretch/>
        </p:blipFill>
        <p:spPr>
          <a:xfrm>
            <a:off x="8591320" y="2214204"/>
            <a:ext cx="533535" cy="911261"/>
          </a:xfrm>
          <a:prstGeom prst="rect">
            <a:avLst/>
          </a:prstGeom>
          <a:noFill/>
          <a:ln>
            <a:noFill/>
          </a:ln>
        </p:spPr>
      </p:pic>
      <p:sp>
        <p:nvSpPr>
          <p:cNvPr id="135" name="Google Shape;135;p3"/>
          <p:cNvSpPr txBox="1"/>
          <p:nvPr/>
        </p:nvSpPr>
        <p:spPr>
          <a:xfrm>
            <a:off x="8292539" y="3132371"/>
            <a:ext cx="348826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7">
                  <a:extLst>
                    <a:ext uri="{A12FA001-AC4F-418D-AE19-62706E023703}">
                      <ahyp:hlinkClr val="tx"/>
                    </a:ext>
                  </a:extLst>
                </a:hlinkClick>
              </a:rPr>
              <a:t>https://image.freepik.com/vector-gratis/realista-maniqui-taller-costura-espacio-trabajo-cinta-metrica-maniqui_212889-5401.jpg</a:t>
            </a:r>
            <a:r>
              <a:rPr lang="es-CO" sz="1800">
                <a:solidFill>
                  <a:schemeClr val="dk1"/>
                </a:solidFill>
                <a:latin typeface="Calibri"/>
                <a:ea typeface="Calibri"/>
                <a:cs typeface="Calibri"/>
                <a:sym typeface="Calibri"/>
              </a:rPr>
              <a:t> </a:t>
            </a:r>
            <a:endParaRPr/>
          </a:p>
        </p:txBody>
      </p:sp>
      <p:sp>
        <p:nvSpPr>
          <p:cNvPr id="136" name="Google Shape;136;p3"/>
          <p:cNvSpPr txBox="1"/>
          <p:nvPr/>
        </p:nvSpPr>
        <p:spPr>
          <a:xfrm>
            <a:off x="1059416" y="498864"/>
            <a:ext cx="22087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Hombro Cuello</a:t>
            </a:r>
            <a:endParaRPr sz="2000">
              <a:solidFill>
                <a:schemeClr val="accent6"/>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4"/>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43" name="Google Shape;14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4" name="Google Shape;144;p4"/>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313739" y="4546602"/>
            <a:ext cx="7881522" cy="11695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Largo de hombro/sisa</a:t>
            </a:r>
            <a:r>
              <a:rPr lang="es-CO" sz="1400">
                <a:solidFill>
                  <a:schemeClr val="dk1"/>
                </a:solidFill>
                <a:latin typeface="Arial"/>
                <a:ea typeface="Arial"/>
                <a:cs typeface="Arial"/>
                <a:sym typeface="Arial"/>
              </a:rPr>
              <a:t>: esta medida incrementa, normalmente, lo correspondiente a la mitad del ancho de espalda o la mitad de lo que crece al costado; en este caso 1cm dividido 2 es igual a 0.5 multiplicado por el número de tallas que se escalan hacia afuera de la talla base. En este caso serían las tallas 12, 14 y 16  ósea 3 tallas por encima de la 10, se marca 1.5 cm (sobre la línea X del hombro sisa).</a:t>
            </a:r>
            <a:endParaRPr sz="1400">
              <a:solidFill>
                <a:schemeClr val="dk1"/>
              </a:solidFill>
              <a:latin typeface="Calibri"/>
              <a:ea typeface="Calibri"/>
              <a:cs typeface="Calibri"/>
              <a:sym typeface="Calibri"/>
            </a:endParaRPr>
          </a:p>
        </p:txBody>
      </p:sp>
      <p:sp>
        <p:nvSpPr>
          <p:cNvPr id="146" name="Google Shape;146;p4"/>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47" name="Google Shape;147;p4"/>
          <p:cNvGrpSpPr/>
          <p:nvPr/>
        </p:nvGrpSpPr>
        <p:grpSpPr>
          <a:xfrm>
            <a:off x="952102" y="371474"/>
            <a:ext cx="5973097" cy="3408704"/>
            <a:chOff x="-42401" y="-24097"/>
            <a:chExt cx="6909926" cy="3859056"/>
          </a:xfrm>
        </p:grpSpPr>
        <p:pic>
          <p:nvPicPr>
            <p:cNvPr id="148" name="Google Shape;148;p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49" name="Google Shape;149;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ómo tomar las medidas del cuerpo | Patronaje para principiantes" id="150" name="Google Shape;150;p4"/>
          <p:cNvPicPr preferRelativeResize="0"/>
          <p:nvPr/>
        </p:nvPicPr>
        <p:blipFill rotWithShape="1">
          <a:blip r:embed="rId4">
            <a:alphaModFix/>
          </a:blip>
          <a:srcRect b="0" l="0" r="0" t="0"/>
          <a:stretch/>
        </p:blipFill>
        <p:spPr>
          <a:xfrm>
            <a:off x="1258128" y="572426"/>
            <a:ext cx="2001907" cy="2351156"/>
          </a:xfrm>
          <a:prstGeom prst="rect">
            <a:avLst/>
          </a:prstGeom>
          <a:noFill/>
          <a:ln>
            <a:noFill/>
          </a:ln>
        </p:spPr>
      </p:pic>
      <p:pic>
        <p:nvPicPr>
          <p:cNvPr descr="Cómo tomar las medidas del cuerpo | Patronaje para principiantes" id="151" name="Google Shape;151;p4"/>
          <p:cNvPicPr preferRelativeResize="0"/>
          <p:nvPr/>
        </p:nvPicPr>
        <p:blipFill rotWithShape="1">
          <a:blip r:embed="rId5">
            <a:alphaModFix/>
          </a:blip>
          <a:srcRect b="0" l="0" r="0" t="0"/>
          <a:stretch/>
        </p:blipFill>
        <p:spPr>
          <a:xfrm>
            <a:off x="8566702" y="2172380"/>
            <a:ext cx="541007" cy="635390"/>
          </a:xfrm>
          <a:prstGeom prst="rect">
            <a:avLst/>
          </a:prstGeom>
          <a:noFill/>
          <a:ln>
            <a:noFill/>
          </a:ln>
        </p:spPr>
      </p:pic>
      <p:sp>
        <p:nvSpPr>
          <p:cNvPr id="152" name="Google Shape;152;p4"/>
          <p:cNvSpPr txBox="1"/>
          <p:nvPr/>
        </p:nvSpPr>
        <p:spPr>
          <a:xfrm>
            <a:off x="8566702" y="2807770"/>
            <a:ext cx="290222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6">
                  <a:extLst>
                    <a:ext uri="{A12FA001-AC4F-418D-AE19-62706E023703}">
                      <ahyp:hlinkClr val="tx"/>
                    </a:ext>
                  </a:extLst>
                </a:hlinkClick>
              </a:rPr>
              <a:t>https://patterncos.com/wp-content/uploads/2018/03/largo_hombro_como_tomar_medidas.jpg</a:t>
            </a:r>
            <a:r>
              <a:rPr lang="es-CO" sz="1800">
                <a:solidFill>
                  <a:schemeClr val="dk1"/>
                </a:solidFill>
                <a:latin typeface="Calibri"/>
                <a:ea typeface="Calibri"/>
                <a:cs typeface="Calibri"/>
                <a:sym typeface="Calibri"/>
              </a:rPr>
              <a:t> </a:t>
            </a:r>
            <a:endParaRPr/>
          </a:p>
        </p:txBody>
      </p:sp>
      <p:sp>
        <p:nvSpPr>
          <p:cNvPr id="153" name="Google Shape;153;p4"/>
          <p:cNvSpPr txBox="1"/>
          <p:nvPr/>
        </p:nvSpPr>
        <p:spPr>
          <a:xfrm>
            <a:off x="1028766" y="2910330"/>
            <a:ext cx="306615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Largo de hombre / sisa</a:t>
            </a:r>
            <a:endParaRPr sz="2000">
              <a:solidFill>
                <a:schemeClr val="accent6"/>
              </a:solidFill>
              <a:latin typeface="Calibri"/>
              <a:ea typeface="Calibri"/>
              <a:cs typeface="Calibri"/>
              <a:sym typeface="Calibri"/>
            </a:endParaRPr>
          </a:p>
        </p:txBody>
      </p:sp>
      <p:pic>
        <p:nvPicPr>
          <p:cNvPr id="154" name="Google Shape;154;p4"/>
          <p:cNvPicPr preferRelativeResize="0"/>
          <p:nvPr/>
        </p:nvPicPr>
        <p:blipFill rotWithShape="1">
          <a:blip r:embed="rId7">
            <a:alphaModFix/>
          </a:blip>
          <a:srcRect b="0" l="0" r="0" t="0"/>
          <a:stretch/>
        </p:blipFill>
        <p:spPr>
          <a:xfrm>
            <a:off x="3954672" y="572426"/>
            <a:ext cx="2724424" cy="2634600"/>
          </a:xfrm>
          <a:prstGeom prst="rect">
            <a:avLst/>
          </a:prstGeom>
          <a:noFill/>
          <a:ln>
            <a:noFill/>
          </a:ln>
        </p:spPr>
      </p:pic>
      <p:sp>
        <p:nvSpPr>
          <p:cNvPr id="155" name="Google Shape;155;p4"/>
          <p:cNvSpPr/>
          <p:nvPr/>
        </p:nvSpPr>
        <p:spPr>
          <a:xfrm>
            <a:off x="4479235" y="572426"/>
            <a:ext cx="1616765" cy="1017835"/>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5"/>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2" name="Google Shape;162;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63" name="Google Shape;163;p5"/>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313739" y="4546602"/>
            <a:ext cx="788152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Curva de sisa</a:t>
            </a:r>
            <a:r>
              <a:rPr lang="es-CO" sz="1400">
                <a:solidFill>
                  <a:schemeClr val="dk1"/>
                </a:solidFill>
                <a:latin typeface="Arial"/>
                <a:ea typeface="Arial"/>
                <a:cs typeface="Arial"/>
                <a:sym typeface="Arial"/>
              </a:rPr>
              <a:t>: para facilitar el trazo de la curva sisa, se puede trazar una línea auxiliar horizontal en la mitad de la curva y se le aplica la misma medida del largo de hombro, en este caso 0.5 mm por talla.</a:t>
            </a:r>
            <a:endParaRPr/>
          </a:p>
          <a:p>
            <a:pPr indent="0" lvl="0" marL="0" marR="0" rtl="0" algn="just">
              <a:spcBef>
                <a:spcPts val="0"/>
              </a:spcBef>
              <a:spcAft>
                <a:spcPts val="0"/>
              </a:spcAft>
              <a:buNone/>
            </a:pPr>
            <a:r>
              <a:t/>
            </a:r>
            <a:endParaRPr sz="1400">
              <a:solidFill>
                <a:schemeClr val="dk1"/>
              </a:solidFill>
              <a:latin typeface="Arial"/>
              <a:ea typeface="Arial"/>
              <a:cs typeface="Arial"/>
              <a:sym typeface="Arial"/>
            </a:endParaRPr>
          </a:p>
          <a:p>
            <a:pPr indent="0" lvl="0" marL="0" marR="0" rtl="0" algn="just">
              <a:spcBef>
                <a:spcPts val="0"/>
              </a:spcBef>
              <a:spcAft>
                <a:spcPts val="0"/>
              </a:spcAft>
              <a:buNone/>
            </a:pPr>
            <a:r>
              <a:rPr b="1" lang="es-CO" sz="1400">
                <a:solidFill>
                  <a:schemeClr val="dk1"/>
                </a:solidFill>
                <a:latin typeface="Arial"/>
                <a:ea typeface="Arial"/>
                <a:cs typeface="Arial"/>
                <a:sym typeface="Arial"/>
              </a:rPr>
              <a:t>Pecho</a:t>
            </a:r>
            <a:r>
              <a:rPr lang="es-CO" sz="1400">
                <a:solidFill>
                  <a:schemeClr val="dk1"/>
                </a:solidFill>
                <a:latin typeface="Arial"/>
                <a:ea typeface="Arial"/>
                <a:cs typeface="Arial"/>
                <a:sym typeface="Arial"/>
              </a:rPr>
              <a:t>: el incremento es de 2 cm. Se divide por 2 y da como resultado un incremento de 1cm para la espalda y 1 cm para el delantero (sobre la línea de pecho X del costado sisa.)</a:t>
            </a:r>
            <a:endParaRPr sz="1400">
              <a:solidFill>
                <a:schemeClr val="dk1"/>
              </a:solidFill>
              <a:latin typeface="Calibri"/>
              <a:ea typeface="Calibri"/>
              <a:cs typeface="Calibri"/>
              <a:sym typeface="Calibri"/>
            </a:endParaRPr>
          </a:p>
        </p:txBody>
      </p:sp>
      <p:sp>
        <p:nvSpPr>
          <p:cNvPr id="165" name="Google Shape;165;p5"/>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66" name="Google Shape;166;p5"/>
          <p:cNvGrpSpPr/>
          <p:nvPr/>
        </p:nvGrpSpPr>
        <p:grpSpPr>
          <a:xfrm>
            <a:off x="952102" y="325710"/>
            <a:ext cx="5973097" cy="3408704"/>
            <a:chOff x="-42401" y="-24097"/>
            <a:chExt cx="6909926" cy="3859056"/>
          </a:xfrm>
        </p:grpSpPr>
        <p:pic>
          <p:nvPicPr>
            <p:cNvPr id="167" name="Google Shape;167;p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68" name="Google Shape;168;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Top para mujer sisa curva - Loleata store - Tienda virtual" id="169" name="Google Shape;169;p5"/>
          <p:cNvPicPr preferRelativeResize="0"/>
          <p:nvPr/>
        </p:nvPicPr>
        <p:blipFill rotWithShape="1">
          <a:blip r:embed="rId4">
            <a:alphaModFix/>
          </a:blip>
          <a:srcRect b="0" l="0" r="0" t="0"/>
          <a:stretch/>
        </p:blipFill>
        <p:spPr>
          <a:xfrm>
            <a:off x="1119333" y="406378"/>
            <a:ext cx="1633016" cy="2174215"/>
          </a:xfrm>
          <a:prstGeom prst="rect">
            <a:avLst/>
          </a:prstGeom>
          <a:noFill/>
          <a:ln>
            <a:noFill/>
          </a:ln>
        </p:spPr>
      </p:pic>
      <p:pic>
        <p:nvPicPr>
          <p:cNvPr descr="Top para mujer sisa curva - Loleata store - Tienda virtual" id="170" name="Google Shape;170;p5"/>
          <p:cNvPicPr preferRelativeResize="0"/>
          <p:nvPr/>
        </p:nvPicPr>
        <p:blipFill rotWithShape="1">
          <a:blip r:embed="rId5">
            <a:alphaModFix/>
          </a:blip>
          <a:srcRect b="0" l="0" r="0" t="0"/>
          <a:stretch/>
        </p:blipFill>
        <p:spPr>
          <a:xfrm>
            <a:off x="8437121" y="1761266"/>
            <a:ext cx="786392" cy="629120"/>
          </a:xfrm>
          <a:prstGeom prst="rect">
            <a:avLst/>
          </a:prstGeom>
          <a:noFill/>
          <a:ln>
            <a:noFill/>
          </a:ln>
        </p:spPr>
      </p:pic>
      <p:sp>
        <p:nvSpPr>
          <p:cNvPr id="171" name="Google Shape;171;p5"/>
          <p:cNvSpPr txBox="1"/>
          <p:nvPr/>
        </p:nvSpPr>
        <p:spPr>
          <a:xfrm>
            <a:off x="9223513" y="1748300"/>
            <a:ext cx="27166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6">
                  <a:extLst>
                    <a:ext uri="{A12FA001-AC4F-418D-AE19-62706E023703}">
                      <ahyp:hlinkClr val="tx"/>
                    </a:ext>
                  </a:extLst>
                </a:hlinkClick>
              </a:rPr>
              <a:t>https://i2.wp.com/www.loleatastore.com/wp-content/uploads/2021/07/Top-sisa-curva-verde-32.900.png?fit=591%2C378&amp;ssl=1&amp;is-pending-load=1</a:t>
            </a:r>
            <a:r>
              <a:rPr lang="es-CO" sz="1000">
                <a:solidFill>
                  <a:schemeClr val="dk1"/>
                </a:solidFill>
                <a:latin typeface="Calibri"/>
                <a:ea typeface="Calibri"/>
                <a:cs typeface="Calibri"/>
                <a:sym typeface="Calibri"/>
              </a:rPr>
              <a:t> </a:t>
            </a:r>
            <a:endParaRPr/>
          </a:p>
        </p:txBody>
      </p:sp>
      <p:pic>
        <p:nvPicPr>
          <p:cNvPr descr="Con estas reglas no habrá patrón que se te resista - Skarlett Costura" id="172" name="Google Shape;172;p5"/>
          <p:cNvPicPr preferRelativeResize="0"/>
          <p:nvPr/>
        </p:nvPicPr>
        <p:blipFill rotWithShape="1">
          <a:blip r:embed="rId7">
            <a:alphaModFix/>
          </a:blip>
          <a:srcRect b="0" l="0" r="0" t="0"/>
          <a:stretch/>
        </p:blipFill>
        <p:spPr>
          <a:xfrm>
            <a:off x="2602436" y="678369"/>
            <a:ext cx="1138377" cy="784878"/>
          </a:xfrm>
          <a:prstGeom prst="rect">
            <a:avLst/>
          </a:prstGeom>
          <a:noFill/>
          <a:ln>
            <a:noFill/>
          </a:ln>
        </p:spPr>
      </p:pic>
      <p:pic>
        <p:nvPicPr>
          <p:cNvPr descr="Con estas reglas no habrá patrón que se te resista - Skarlett Costura" id="173" name="Google Shape;173;p5"/>
          <p:cNvPicPr preferRelativeResize="0"/>
          <p:nvPr/>
        </p:nvPicPr>
        <p:blipFill rotWithShape="1">
          <a:blip r:embed="rId8">
            <a:alphaModFix/>
          </a:blip>
          <a:srcRect b="0" l="0" r="0" t="0"/>
          <a:stretch/>
        </p:blipFill>
        <p:spPr>
          <a:xfrm>
            <a:off x="8535644" y="2702718"/>
            <a:ext cx="1026710" cy="707886"/>
          </a:xfrm>
          <a:prstGeom prst="rect">
            <a:avLst/>
          </a:prstGeom>
          <a:noFill/>
          <a:ln>
            <a:noFill/>
          </a:ln>
        </p:spPr>
      </p:pic>
      <p:sp>
        <p:nvSpPr>
          <p:cNvPr id="174" name="Google Shape;174;p5"/>
          <p:cNvSpPr txBox="1"/>
          <p:nvPr/>
        </p:nvSpPr>
        <p:spPr>
          <a:xfrm>
            <a:off x="8516708" y="3380749"/>
            <a:ext cx="307328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9">
                  <a:extLst>
                    <a:ext uri="{A12FA001-AC4F-418D-AE19-62706E023703}">
                      <ahyp:hlinkClr val="tx"/>
                    </a:ext>
                  </a:extLst>
                </a:hlinkClick>
              </a:rPr>
              <a:t>https://skarlett.es/wp-content/uploads/2017/11/curva-francesa.jpg</a:t>
            </a:r>
            <a:r>
              <a:rPr lang="es-CO" sz="1800">
                <a:solidFill>
                  <a:schemeClr val="dk1"/>
                </a:solidFill>
                <a:latin typeface="Calibri"/>
                <a:ea typeface="Calibri"/>
                <a:cs typeface="Calibri"/>
                <a:sym typeface="Calibri"/>
              </a:rPr>
              <a:t> </a:t>
            </a:r>
            <a:endParaRPr/>
          </a:p>
        </p:txBody>
      </p:sp>
      <p:sp>
        <p:nvSpPr>
          <p:cNvPr id="175" name="Google Shape;175;p5"/>
          <p:cNvSpPr txBox="1"/>
          <p:nvPr/>
        </p:nvSpPr>
        <p:spPr>
          <a:xfrm>
            <a:off x="1081809" y="2624458"/>
            <a:ext cx="22087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Curva de Sisa</a:t>
            </a:r>
            <a:endParaRPr sz="2000">
              <a:solidFill>
                <a:schemeClr val="accent6"/>
              </a:solidFill>
              <a:latin typeface="Calibri"/>
              <a:ea typeface="Calibri"/>
              <a:cs typeface="Calibri"/>
              <a:sym typeface="Calibri"/>
            </a:endParaRPr>
          </a:p>
        </p:txBody>
      </p:sp>
      <p:sp>
        <p:nvSpPr>
          <p:cNvPr id="176" name="Google Shape;176;p5"/>
          <p:cNvSpPr txBox="1"/>
          <p:nvPr/>
        </p:nvSpPr>
        <p:spPr>
          <a:xfrm>
            <a:off x="3964583" y="993738"/>
            <a:ext cx="125933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Calibri"/>
                <a:ea typeface="Calibri"/>
                <a:cs typeface="Calibri"/>
                <a:sym typeface="Calibri"/>
              </a:rPr>
              <a:t>Pecho</a:t>
            </a:r>
            <a:endParaRPr b="1" sz="2000">
              <a:solidFill>
                <a:schemeClr val="accent6"/>
              </a:solidFill>
              <a:latin typeface="Calibri"/>
              <a:ea typeface="Calibri"/>
              <a:cs typeface="Calibri"/>
              <a:sym typeface="Calibri"/>
            </a:endParaRPr>
          </a:p>
        </p:txBody>
      </p:sp>
      <p:pic>
        <p:nvPicPr>
          <p:cNvPr descr="ES] PATRONAJE Y ESCALADO en Confección Textil - hazlanirun.com" id="177" name="Google Shape;177;p5"/>
          <p:cNvPicPr preferRelativeResize="0"/>
          <p:nvPr/>
        </p:nvPicPr>
        <p:blipFill rotWithShape="1">
          <a:blip r:embed="rId10">
            <a:alphaModFix/>
          </a:blip>
          <a:srcRect b="0" l="0" r="0" t="0"/>
          <a:stretch/>
        </p:blipFill>
        <p:spPr>
          <a:xfrm>
            <a:off x="8665646" y="4805776"/>
            <a:ext cx="704510" cy="509087"/>
          </a:xfrm>
          <a:prstGeom prst="rect">
            <a:avLst/>
          </a:prstGeom>
          <a:noFill/>
          <a:ln>
            <a:noFill/>
          </a:ln>
        </p:spPr>
      </p:pic>
      <p:sp>
        <p:nvSpPr>
          <p:cNvPr id="178" name="Google Shape;178;p5"/>
          <p:cNvSpPr txBox="1"/>
          <p:nvPr/>
        </p:nvSpPr>
        <p:spPr>
          <a:xfrm>
            <a:off x="8439081" y="5342035"/>
            <a:ext cx="30656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11">
                  <a:extLst>
                    <a:ext uri="{A12FA001-AC4F-418D-AE19-62706E023703}">
                      <ahyp:hlinkClr val="tx"/>
                    </a:ext>
                  </a:extLst>
                </a:hlinkClick>
              </a:rPr>
              <a:t>https://hazlanirun.com/wp-content/uploads/2021/03/Hazlan-Irum-Patronaje2-uai-1500x843.jpg</a:t>
            </a:r>
            <a:r>
              <a:rPr lang="es-CO" sz="1800">
                <a:solidFill>
                  <a:schemeClr val="dk1"/>
                </a:solidFill>
                <a:latin typeface="Calibri"/>
                <a:ea typeface="Calibri"/>
                <a:cs typeface="Calibri"/>
                <a:sym typeface="Calibri"/>
              </a:rPr>
              <a:t> </a:t>
            </a:r>
            <a:endParaRPr/>
          </a:p>
        </p:txBody>
      </p:sp>
      <p:pic>
        <p:nvPicPr>
          <p:cNvPr id="179" name="Google Shape;179;p5"/>
          <p:cNvPicPr preferRelativeResize="0"/>
          <p:nvPr/>
        </p:nvPicPr>
        <p:blipFill rotWithShape="1">
          <a:blip r:embed="rId12">
            <a:alphaModFix/>
          </a:blip>
          <a:srcRect b="0" l="0" r="0" t="0"/>
          <a:stretch/>
        </p:blipFill>
        <p:spPr>
          <a:xfrm>
            <a:off x="4760421" y="467083"/>
            <a:ext cx="2049624" cy="2793693"/>
          </a:xfrm>
          <a:prstGeom prst="rect">
            <a:avLst/>
          </a:prstGeom>
          <a:noFill/>
          <a:ln>
            <a:noFill/>
          </a:ln>
        </p:spPr>
      </p:pic>
      <p:pic>
        <p:nvPicPr>
          <p:cNvPr descr="ES] PATRONAJE Y ESCALADO en Confección Textil - hazlanirun.com" id="180" name="Google Shape;180;p5"/>
          <p:cNvPicPr preferRelativeResize="0"/>
          <p:nvPr/>
        </p:nvPicPr>
        <p:blipFill rotWithShape="1">
          <a:blip r:embed="rId13">
            <a:alphaModFix/>
          </a:blip>
          <a:srcRect b="0" l="0" r="0" t="0"/>
          <a:stretch/>
        </p:blipFill>
        <p:spPr>
          <a:xfrm>
            <a:off x="3143629" y="1761266"/>
            <a:ext cx="1930825" cy="149951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6"/>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87" name="Google Shape;187;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88" name="Google Shape;188;p6"/>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313739" y="4546602"/>
            <a:ext cx="7881522"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Cintura</a:t>
            </a:r>
            <a:r>
              <a:rPr lang="es-CO" sz="1400">
                <a:solidFill>
                  <a:schemeClr val="dk1"/>
                </a:solidFill>
                <a:latin typeface="Arial"/>
                <a:ea typeface="Arial"/>
                <a:cs typeface="Arial"/>
                <a:sym typeface="Arial"/>
              </a:rPr>
              <a:t>: el incremento es de 2 cm, se divide por 2 y da como resultado un incremento de 1 cm para la espalda y 1 cm para el delantero (sobre la línea X del costado cintura), es decir se aplica 1 cm por talla.</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400">
              <a:solidFill>
                <a:schemeClr val="dk1"/>
              </a:solidFill>
              <a:latin typeface="Arial"/>
              <a:ea typeface="Arial"/>
              <a:cs typeface="Arial"/>
              <a:sym typeface="Arial"/>
            </a:endParaRPr>
          </a:p>
          <a:p>
            <a:pPr indent="0" lvl="0" marL="0" marR="0" rtl="0" algn="just">
              <a:spcBef>
                <a:spcPts val="0"/>
              </a:spcBef>
              <a:spcAft>
                <a:spcPts val="0"/>
              </a:spcAft>
              <a:buNone/>
            </a:pPr>
            <a:r>
              <a:rPr b="1" lang="es-CO" sz="1400">
                <a:solidFill>
                  <a:schemeClr val="dk1"/>
                </a:solidFill>
                <a:latin typeface="Arial"/>
                <a:ea typeface="Arial"/>
                <a:cs typeface="Arial"/>
                <a:sym typeface="Arial"/>
              </a:rPr>
              <a:t>Costado cadera</a:t>
            </a:r>
            <a:r>
              <a:rPr lang="es-CO" sz="1400">
                <a:solidFill>
                  <a:schemeClr val="dk1"/>
                </a:solidFill>
                <a:latin typeface="Arial"/>
                <a:ea typeface="Arial"/>
                <a:cs typeface="Arial"/>
                <a:sym typeface="Arial"/>
              </a:rPr>
              <a:t>: el incremento es de 2 cm, se divide por 2 y da como resultado un incremento de 1 cm para la espalda y 1 cm para el delantero (sobre la línea X del costado cadera - pierna), es decir, 1 cm multiplicado por el número de tallas que se escalan hacia afuera. Son tres tallas, es decir, 3 cm.</a:t>
            </a:r>
            <a:endParaRPr sz="1400">
              <a:solidFill>
                <a:schemeClr val="dk1"/>
              </a:solidFill>
              <a:latin typeface="Calibri"/>
              <a:ea typeface="Calibri"/>
              <a:cs typeface="Calibri"/>
              <a:sym typeface="Calibri"/>
            </a:endParaRPr>
          </a:p>
        </p:txBody>
      </p:sp>
      <p:sp>
        <p:nvSpPr>
          <p:cNvPr id="190" name="Google Shape;190;p6"/>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91" name="Google Shape;191;p6"/>
          <p:cNvGrpSpPr/>
          <p:nvPr/>
        </p:nvGrpSpPr>
        <p:grpSpPr>
          <a:xfrm>
            <a:off x="952102" y="371474"/>
            <a:ext cx="5973097" cy="3408704"/>
            <a:chOff x="-42401" y="-24097"/>
            <a:chExt cx="6909926" cy="3859056"/>
          </a:xfrm>
        </p:grpSpPr>
        <p:pic>
          <p:nvPicPr>
            <p:cNvPr id="192" name="Google Shape;192;p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93" name="Google Shape;193;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Cómo tomar MEDIDAS del CUERPO - ¡Paso a paso!" id="194" name="Google Shape;194;p6"/>
          <p:cNvPicPr preferRelativeResize="0"/>
          <p:nvPr/>
        </p:nvPicPr>
        <p:blipFill rotWithShape="1">
          <a:blip r:embed="rId4">
            <a:alphaModFix/>
          </a:blip>
          <a:srcRect b="0" l="0" r="0" t="0"/>
          <a:stretch/>
        </p:blipFill>
        <p:spPr>
          <a:xfrm>
            <a:off x="8439979" y="1631409"/>
            <a:ext cx="849796" cy="648585"/>
          </a:xfrm>
          <a:prstGeom prst="rect">
            <a:avLst/>
          </a:prstGeom>
          <a:noFill/>
          <a:ln>
            <a:noFill/>
          </a:ln>
        </p:spPr>
      </p:pic>
      <p:sp>
        <p:nvSpPr>
          <p:cNvPr id="195" name="Google Shape;195;p6"/>
          <p:cNvSpPr txBox="1"/>
          <p:nvPr/>
        </p:nvSpPr>
        <p:spPr>
          <a:xfrm>
            <a:off x="8439979" y="2279994"/>
            <a:ext cx="2970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5">
                  <a:extLst>
                    <a:ext uri="{A12FA001-AC4F-418D-AE19-62706E023703}">
                      <ahyp:hlinkClr val="tx"/>
                    </a:ext>
                  </a:extLst>
                </a:hlinkClick>
              </a:rPr>
              <a:t>https://t2.uc.ltmcdn.com/images/0/0/7/como_medir_la_cadera_50700_5_600.jpg</a:t>
            </a:r>
            <a:r>
              <a:rPr lang="es-CO" sz="1200">
                <a:solidFill>
                  <a:schemeClr val="dk1"/>
                </a:solidFill>
                <a:latin typeface="Calibri"/>
                <a:ea typeface="Calibri"/>
                <a:cs typeface="Calibri"/>
                <a:sym typeface="Calibri"/>
              </a:rPr>
              <a:t> </a:t>
            </a:r>
            <a:endParaRPr/>
          </a:p>
        </p:txBody>
      </p:sp>
      <p:pic>
        <p:nvPicPr>
          <p:cNvPr descr="Modo de tomar las medidas" id="196" name="Google Shape;196;p6"/>
          <p:cNvPicPr preferRelativeResize="0"/>
          <p:nvPr/>
        </p:nvPicPr>
        <p:blipFill rotWithShape="1">
          <a:blip r:embed="rId6">
            <a:alphaModFix/>
          </a:blip>
          <a:srcRect b="0" l="0" r="0" t="0"/>
          <a:stretch/>
        </p:blipFill>
        <p:spPr>
          <a:xfrm>
            <a:off x="2690709" y="1537364"/>
            <a:ext cx="1845673" cy="1819678"/>
          </a:xfrm>
          <a:prstGeom prst="rect">
            <a:avLst/>
          </a:prstGeom>
          <a:noFill/>
          <a:ln>
            <a:noFill/>
          </a:ln>
        </p:spPr>
      </p:pic>
      <p:pic>
        <p:nvPicPr>
          <p:cNvPr descr="Modo de tomar las medidas" id="197" name="Google Shape;197;p6"/>
          <p:cNvPicPr preferRelativeResize="0"/>
          <p:nvPr/>
        </p:nvPicPr>
        <p:blipFill rotWithShape="1">
          <a:blip r:embed="rId7">
            <a:alphaModFix/>
          </a:blip>
          <a:srcRect b="0" l="0" r="0" t="0"/>
          <a:stretch/>
        </p:blipFill>
        <p:spPr>
          <a:xfrm>
            <a:off x="8463009" y="3170985"/>
            <a:ext cx="721726" cy="711561"/>
          </a:xfrm>
          <a:prstGeom prst="rect">
            <a:avLst/>
          </a:prstGeom>
          <a:noFill/>
          <a:ln>
            <a:noFill/>
          </a:ln>
        </p:spPr>
      </p:pic>
      <p:sp>
        <p:nvSpPr>
          <p:cNvPr id="198" name="Google Shape;198;p6"/>
          <p:cNvSpPr txBox="1"/>
          <p:nvPr/>
        </p:nvSpPr>
        <p:spPr>
          <a:xfrm>
            <a:off x="9242824" y="3180191"/>
            <a:ext cx="2650435"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8">
                  <a:extLst>
                    <a:ext uri="{A12FA001-AC4F-418D-AE19-62706E023703}">
                      <ahyp:hlinkClr val="tx"/>
                    </a:ext>
                  </a:extLst>
                </a:hlinkClick>
              </a:rPr>
              <a:t>https://1.bp.blogspot.com/-c-lrDRpdZdk/W4WheLbcukI/AAAAAAAAArc/eLUC5v27jQARMMdvA0GSk93eEW-GtQjaACLcBGAs/s1600/contorno%2Bcaderas.jpg</a:t>
            </a:r>
            <a:r>
              <a:rPr lang="es-CO" sz="1000">
                <a:solidFill>
                  <a:schemeClr val="dk1"/>
                </a:solidFill>
                <a:latin typeface="Calibri"/>
                <a:ea typeface="Calibri"/>
                <a:cs typeface="Calibri"/>
                <a:sym typeface="Calibri"/>
              </a:rPr>
              <a:t> </a:t>
            </a:r>
            <a:endParaRPr/>
          </a:p>
        </p:txBody>
      </p:sp>
      <p:pic>
        <p:nvPicPr>
          <p:cNvPr id="199" name="Google Shape;199;p6"/>
          <p:cNvPicPr preferRelativeResize="0"/>
          <p:nvPr/>
        </p:nvPicPr>
        <p:blipFill rotWithShape="1">
          <a:blip r:embed="rId9">
            <a:alphaModFix/>
          </a:blip>
          <a:srcRect b="0" l="0" r="0" t="0"/>
          <a:stretch/>
        </p:blipFill>
        <p:spPr>
          <a:xfrm>
            <a:off x="4593222" y="447636"/>
            <a:ext cx="2112378" cy="2853602"/>
          </a:xfrm>
          <a:prstGeom prst="rect">
            <a:avLst/>
          </a:prstGeom>
          <a:noFill/>
          <a:ln>
            <a:noFill/>
          </a:ln>
        </p:spPr>
      </p:pic>
      <p:sp>
        <p:nvSpPr>
          <p:cNvPr id="200" name="Google Shape;200;p6"/>
          <p:cNvSpPr/>
          <p:nvPr/>
        </p:nvSpPr>
        <p:spPr>
          <a:xfrm>
            <a:off x="5102087" y="2398644"/>
            <a:ext cx="1577009" cy="67586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6"/>
          <p:cNvSpPr txBox="1"/>
          <p:nvPr/>
        </p:nvSpPr>
        <p:spPr>
          <a:xfrm>
            <a:off x="1528119" y="2593352"/>
            <a:ext cx="220876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Costado</a:t>
            </a:r>
            <a:endParaRPr/>
          </a:p>
          <a:p>
            <a:pPr indent="0" lvl="0" marL="0" marR="0" rtl="0" algn="l">
              <a:spcBef>
                <a:spcPts val="0"/>
              </a:spcBef>
              <a:spcAft>
                <a:spcPts val="0"/>
              </a:spcAft>
              <a:buNone/>
            </a:pPr>
            <a:r>
              <a:rPr b="1" lang="es-CO" sz="2000">
                <a:solidFill>
                  <a:schemeClr val="accent6"/>
                </a:solidFill>
                <a:latin typeface="Arial"/>
                <a:ea typeface="Arial"/>
                <a:cs typeface="Arial"/>
                <a:sym typeface="Arial"/>
              </a:rPr>
              <a:t>cadera</a:t>
            </a:r>
            <a:endParaRPr sz="2000">
              <a:solidFill>
                <a:schemeClr val="accent6"/>
              </a:solidFill>
              <a:latin typeface="Calibri"/>
              <a:ea typeface="Calibri"/>
              <a:cs typeface="Calibri"/>
              <a:sym typeface="Calibri"/>
            </a:endParaRPr>
          </a:p>
        </p:txBody>
      </p:sp>
      <p:sp>
        <p:nvSpPr>
          <p:cNvPr id="202" name="Google Shape;202;p6"/>
          <p:cNvSpPr/>
          <p:nvPr/>
        </p:nvSpPr>
        <p:spPr>
          <a:xfrm>
            <a:off x="4808051" y="1771343"/>
            <a:ext cx="1577009" cy="67586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ómo tomar las medidas del cuerpo | Patronaje para principiantes" id="203" name="Google Shape;203;p6"/>
          <p:cNvPicPr preferRelativeResize="0"/>
          <p:nvPr/>
        </p:nvPicPr>
        <p:blipFill rotWithShape="1">
          <a:blip r:embed="rId10">
            <a:alphaModFix/>
          </a:blip>
          <a:srcRect b="5416" l="12125" r="27583" t="5416"/>
          <a:stretch/>
        </p:blipFill>
        <p:spPr>
          <a:xfrm>
            <a:off x="1222352" y="474188"/>
            <a:ext cx="1394637" cy="1819678"/>
          </a:xfrm>
          <a:prstGeom prst="rect">
            <a:avLst/>
          </a:prstGeom>
          <a:noFill/>
          <a:ln>
            <a:noFill/>
          </a:ln>
        </p:spPr>
      </p:pic>
      <p:sp>
        <p:nvSpPr>
          <p:cNvPr id="204" name="Google Shape;204;p6"/>
          <p:cNvSpPr txBox="1"/>
          <p:nvPr/>
        </p:nvSpPr>
        <p:spPr>
          <a:xfrm>
            <a:off x="2656178" y="858326"/>
            <a:ext cx="22087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Cintura</a:t>
            </a:r>
            <a:endParaRPr sz="2000">
              <a:solidFill>
                <a:schemeClr val="accent6"/>
              </a:solidFill>
              <a:latin typeface="Calibri"/>
              <a:ea typeface="Calibri"/>
              <a:cs typeface="Calibri"/>
              <a:sym typeface="Calibri"/>
            </a:endParaRPr>
          </a:p>
        </p:txBody>
      </p:sp>
      <p:pic>
        <p:nvPicPr>
          <p:cNvPr descr="Cómo tomar las medidas del cuerpo | Patronaje para principiantes" id="205" name="Google Shape;205;p6"/>
          <p:cNvPicPr preferRelativeResize="0"/>
          <p:nvPr/>
        </p:nvPicPr>
        <p:blipFill rotWithShape="1">
          <a:blip r:embed="rId11">
            <a:alphaModFix/>
          </a:blip>
          <a:srcRect b="5416" l="12125" r="27583" t="5416"/>
          <a:stretch/>
        </p:blipFill>
        <p:spPr>
          <a:xfrm>
            <a:off x="8608422" y="4474116"/>
            <a:ext cx="456066" cy="595060"/>
          </a:xfrm>
          <a:prstGeom prst="rect">
            <a:avLst/>
          </a:prstGeom>
          <a:noFill/>
          <a:ln>
            <a:noFill/>
          </a:ln>
        </p:spPr>
      </p:pic>
      <p:sp>
        <p:nvSpPr>
          <p:cNvPr id="206" name="Google Shape;206;p6"/>
          <p:cNvSpPr txBox="1"/>
          <p:nvPr/>
        </p:nvSpPr>
        <p:spPr>
          <a:xfrm>
            <a:off x="8487196" y="5069938"/>
            <a:ext cx="257092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12">
                  <a:extLst>
                    <a:ext uri="{A12FA001-AC4F-418D-AE19-62706E023703}">
                      <ahyp:hlinkClr val="tx"/>
                    </a:ext>
                  </a:extLst>
                </a:hlinkClick>
              </a:rPr>
              <a:t>https://patterncos.com/wp-content/uploads/2018/03/contorno_cintura_como_tomar_medidas.jpg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7"/>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13" name="Google Shape;213;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14" name="Google Shape;214;p7"/>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a:off x="313739" y="4546602"/>
            <a:ext cx="788152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Largo de costado Pierna</a:t>
            </a:r>
            <a:r>
              <a:rPr lang="es-CO" sz="1400">
                <a:solidFill>
                  <a:schemeClr val="dk1"/>
                </a:solidFill>
                <a:latin typeface="Arial"/>
                <a:ea typeface="Arial"/>
                <a:cs typeface="Arial"/>
                <a:sym typeface="Arial"/>
              </a:rPr>
              <a:t>: el incremento es de 0.5 mm por el numero de tallas que se escalan hacia afuera o sea 1.5 cm.</a:t>
            </a:r>
            <a:endParaRPr/>
          </a:p>
          <a:p>
            <a:pPr indent="0" lvl="0" marL="0" marR="0" rtl="0" algn="just">
              <a:spcBef>
                <a:spcPts val="0"/>
              </a:spcBef>
              <a:spcAft>
                <a:spcPts val="0"/>
              </a:spcAft>
              <a:buNone/>
            </a:pPr>
            <a:r>
              <a:t/>
            </a:r>
            <a:endParaRPr sz="1400">
              <a:solidFill>
                <a:schemeClr val="dk1"/>
              </a:solidFill>
              <a:latin typeface="Arial"/>
              <a:ea typeface="Arial"/>
              <a:cs typeface="Arial"/>
              <a:sym typeface="Arial"/>
            </a:endParaRPr>
          </a:p>
          <a:p>
            <a:pPr indent="0" lvl="0" marL="0" marR="0" rtl="0" algn="just">
              <a:spcBef>
                <a:spcPts val="0"/>
              </a:spcBef>
              <a:spcAft>
                <a:spcPts val="0"/>
              </a:spcAft>
              <a:buNone/>
            </a:pPr>
            <a:r>
              <a:rPr lang="es-CO" sz="1400">
                <a:solidFill>
                  <a:schemeClr val="dk1"/>
                </a:solidFill>
                <a:latin typeface="Arial"/>
                <a:ea typeface="Arial"/>
                <a:cs typeface="Arial"/>
                <a:sym typeface="Arial"/>
              </a:rPr>
              <a:t>Para el</a:t>
            </a:r>
            <a:r>
              <a:rPr b="1" lang="es-CO" sz="1400">
                <a:solidFill>
                  <a:schemeClr val="dk1"/>
                </a:solidFill>
                <a:latin typeface="Arial"/>
                <a:ea typeface="Arial"/>
                <a:cs typeface="Arial"/>
                <a:sym typeface="Arial"/>
              </a:rPr>
              <a:t> Largo de entrepierna</a:t>
            </a:r>
            <a:r>
              <a:rPr lang="es-CO" sz="1400">
                <a:solidFill>
                  <a:schemeClr val="dk1"/>
                </a:solidFill>
                <a:latin typeface="Arial"/>
                <a:ea typeface="Arial"/>
                <a:cs typeface="Arial"/>
                <a:sym typeface="Arial"/>
              </a:rPr>
              <a:t>: se prolonga la línea de entrepiernas por el centro, frente, hacia abajo y se escuadra el punto del costado entrepierna. El incremento en el largo de tiro es de 1cm por cada talla, en ambas líneas sobre Y.</a:t>
            </a:r>
            <a:endParaRPr/>
          </a:p>
        </p:txBody>
      </p:sp>
      <p:sp>
        <p:nvSpPr>
          <p:cNvPr id="216" name="Google Shape;216;p7"/>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217" name="Google Shape;217;p7"/>
          <p:cNvGrpSpPr/>
          <p:nvPr/>
        </p:nvGrpSpPr>
        <p:grpSpPr>
          <a:xfrm>
            <a:off x="952102" y="371474"/>
            <a:ext cx="5973097" cy="3408704"/>
            <a:chOff x="-42401" y="-24097"/>
            <a:chExt cx="6909926" cy="3859056"/>
          </a:xfrm>
        </p:grpSpPr>
        <p:pic>
          <p:nvPicPr>
            <p:cNvPr id="218" name="Google Shape;218;p7"/>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19" name="Google Shape;219;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20" name="Google Shape;220;p7"/>
          <p:cNvPicPr preferRelativeResize="0"/>
          <p:nvPr/>
        </p:nvPicPr>
        <p:blipFill rotWithShape="1">
          <a:blip r:embed="rId4">
            <a:alphaModFix/>
          </a:blip>
          <a:srcRect b="0" l="0" r="0" t="0"/>
          <a:stretch/>
        </p:blipFill>
        <p:spPr>
          <a:xfrm>
            <a:off x="3239820" y="493929"/>
            <a:ext cx="3558543" cy="2815803"/>
          </a:xfrm>
          <a:prstGeom prst="rect">
            <a:avLst/>
          </a:prstGeom>
          <a:noFill/>
          <a:ln>
            <a:noFill/>
          </a:ln>
        </p:spPr>
      </p:pic>
      <p:sp>
        <p:nvSpPr>
          <p:cNvPr id="221" name="Google Shape;221;p7"/>
          <p:cNvSpPr/>
          <p:nvPr/>
        </p:nvSpPr>
        <p:spPr>
          <a:xfrm>
            <a:off x="3617843" y="2425148"/>
            <a:ext cx="1391479" cy="768626"/>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7"/>
          <p:cNvSpPr txBox="1"/>
          <p:nvPr/>
        </p:nvSpPr>
        <p:spPr>
          <a:xfrm>
            <a:off x="1206570" y="2681253"/>
            <a:ext cx="25493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Costado de pierna y Entrepierna</a:t>
            </a:r>
            <a:endParaRPr sz="2000">
              <a:solidFill>
                <a:schemeClr val="accent6"/>
              </a:solidFill>
              <a:latin typeface="Calibri"/>
              <a:ea typeface="Calibri"/>
              <a:cs typeface="Calibri"/>
              <a:sym typeface="Calibri"/>
            </a:endParaRPr>
          </a:p>
        </p:txBody>
      </p:sp>
      <p:pic>
        <p:nvPicPr>
          <p:cNvPr descr="Maestros de la costura&amp;#39;: el &amp;#39;kit&amp;#39; básico para coser como los concursantes  del programa de TVE | Escaparate | EL PAÍS" id="223" name="Google Shape;223;p7"/>
          <p:cNvPicPr preferRelativeResize="0"/>
          <p:nvPr/>
        </p:nvPicPr>
        <p:blipFill rotWithShape="1">
          <a:blip r:embed="rId5">
            <a:alphaModFix/>
          </a:blip>
          <a:srcRect b="18041" l="0" r="12435" t="0"/>
          <a:stretch/>
        </p:blipFill>
        <p:spPr>
          <a:xfrm>
            <a:off x="1108011" y="497876"/>
            <a:ext cx="2467452" cy="2067419"/>
          </a:xfrm>
          <a:prstGeom prst="rect">
            <a:avLst/>
          </a:prstGeom>
          <a:noFill/>
          <a:ln>
            <a:noFill/>
          </a:ln>
        </p:spPr>
      </p:pic>
      <p:pic>
        <p:nvPicPr>
          <p:cNvPr descr="Maestros de la costura&amp;#39;: el &amp;#39;kit&amp;#39; básico para coser como los concursantes  del programa de TVE | Escaparate | EL PAÍS" id="224" name="Google Shape;224;p7"/>
          <p:cNvPicPr preferRelativeResize="0"/>
          <p:nvPr/>
        </p:nvPicPr>
        <p:blipFill rotWithShape="1">
          <a:blip r:embed="rId6">
            <a:alphaModFix/>
          </a:blip>
          <a:srcRect b="18041" l="0" r="12435" t="0"/>
          <a:stretch/>
        </p:blipFill>
        <p:spPr>
          <a:xfrm>
            <a:off x="8831613" y="2159605"/>
            <a:ext cx="633848" cy="531086"/>
          </a:xfrm>
          <a:prstGeom prst="rect">
            <a:avLst/>
          </a:prstGeom>
          <a:noFill/>
          <a:ln>
            <a:noFill/>
          </a:ln>
        </p:spPr>
      </p:pic>
      <p:sp>
        <p:nvSpPr>
          <p:cNvPr id="225" name="Google Shape;225;p7"/>
          <p:cNvSpPr txBox="1"/>
          <p:nvPr/>
        </p:nvSpPr>
        <p:spPr>
          <a:xfrm>
            <a:off x="8507641" y="2681253"/>
            <a:ext cx="322027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7">
                  <a:extLst>
                    <a:ext uri="{A12FA001-AC4F-418D-AE19-62706E023703}">
                      <ahyp:hlinkClr val="tx"/>
                    </a:ext>
                  </a:extLst>
                </a:hlinkClick>
              </a:rPr>
              <a:t>https://imagenes.elpais.com/resizer/rZk7Xk-5BTNMaHwlfmkkraEeiQw=/1200x0/cloudfront-eu-central-1.images.arcpublishing.com/prisa/VGC2U4JNPYNGKK7XSSPRH6QN2Y.jpg</a:t>
            </a:r>
            <a:r>
              <a:rPr lang="es-CO" sz="10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8"/>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32" name="Google Shape;232;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33" name="Google Shape;233;p8"/>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313739" y="4546602"/>
            <a:ext cx="7881522" cy="11695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CO" sz="1400">
                <a:solidFill>
                  <a:schemeClr val="dk1"/>
                </a:solidFill>
                <a:latin typeface="Arial"/>
                <a:ea typeface="Arial"/>
                <a:cs typeface="Arial"/>
                <a:sym typeface="Arial"/>
              </a:rPr>
              <a:t>Diagonales</a:t>
            </a:r>
            <a:r>
              <a:rPr lang="es-CO" sz="1400">
                <a:solidFill>
                  <a:schemeClr val="dk1"/>
                </a:solidFill>
                <a:latin typeface="Arial"/>
                <a:ea typeface="Arial"/>
                <a:cs typeface="Arial"/>
                <a:sym typeface="Arial"/>
              </a:rPr>
              <a:t>: luego de marcados todos los puntos en el plano, se trazan las diagonales, uniendo los puntos del molde básico con los de la talla límite en: hombro/cuello, hombro/sisa, costado, pierna, respectivamente. Se toma la medida a cada diagonal y se divide por el número de tallas que se escalan hacia afuera, aplicando la misma medida sobre la diagonal para las tallas internas.</a:t>
            </a:r>
            <a:endParaRPr/>
          </a:p>
        </p:txBody>
      </p:sp>
      <p:sp>
        <p:nvSpPr>
          <p:cNvPr id="235" name="Google Shape;235;p8"/>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236" name="Google Shape;236;p8"/>
          <p:cNvGrpSpPr/>
          <p:nvPr/>
        </p:nvGrpSpPr>
        <p:grpSpPr>
          <a:xfrm>
            <a:off x="952102" y="371474"/>
            <a:ext cx="5973097" cy="3408704"/>
            <a:chOff x="-42401" y="-24097"/>
            <a:chExt cx="6909926" cy="3859056"/>
          </a:xfrm>
        </p:grpSpPr>
        <p:pic>
          <p:nvPicPr>
            <p:cNvPr id="237" name="Google Shape;237;p8"/>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38" name="Google Shape;238;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39" name="Google Shape;239;p8"/>
          <p:cNvPicPr preferRelativeResize="0"/>
          <p:nvPr/>
        </p:nvPicPr>
        <p:blipFill rotWithShape="1">
          <a:blip r:embed="rId4">
            <a:alphaModFix/>
          </a:blip>
          <a:srcRect b="0" l="0" r="0" t="0"/>
          <a:stretch/>
        </p:blipFill>
        <p:spPr>
          <a:xfrm>
            <a:off x="3962401" y="438891"/>
            <a:ext cx="2851908" cy="2902104"/>
          </a:xfrm>
          <a:prstGeom prst="rect">
            <a:avLst/>
          </a:prstGeom>
          <a:noFill/>
          <a:ln>
            <a:noFill/>
          </a:ln>
        </p:spPr>
      </p:pic>
      <p:pic>
        <p:nvPicPr>
          <p:cNvPr descr="Métodos de patronaje - Fábrica de Moda" id="240" name="Google Shape;240;p8"/>
          <p:cNvPicPr preferRelativeResize="0"/>
          <p:nvPr/>
        </p:nvPicPr>
        <p:blipFill rotWithShape="1">
          <a:blip r:embed="rId5">
            <a:alphaModFix/>
          </a:blip>
          <a:srcRect b="0" l="0" r="0" t="0"/>
          <a:stretch/>
        </p:blipFill>
        <p:spPr>
          <a:xfrm>
            <a:off x="1102454" y="1141848"/>
            <a:ext cx="3456294" cy="2199148"/>
          </a:xfrm>
          <a:prstGeom prst="rect">
            <a:avLst/>
          </a:prstGeom>
          <a:noFill/>
          <a:ln>
            <a:noFill/>
          </a:ln>
        </p:spPr>
      </p:pic>
      <p:pic>
        <p:nvPicPr>
          <p:cNvPr descr="Métodos de patronaje - Fábrica de Moda" id="241" name="Google Shape;241;p8"/>
          <p:cNvPicPr preferRelativeResize="0"/>
          <p:nvPr/>
        </p:nvPicPr>
        <p:blipFill rotWithShape="1">
          <a:blip r:embed="rId6">
            <a:alphaModFix/>
          </a:blip>
          <a:srcRect b="0" l="0" r="0" t="0"/>
          <a:stretch/>
        </p:blipFill>
        <p:spPr>
          <a:xfrm>
            <a:off x="8530297" y="2028784"/>
            <a:ext cx="929113" cy="591170"/>
          </a:xfrm>
          <a:prstGeom prst="rect">
            <a:avLst/>
          </a:prstGeom>
          <a:noFill/>
          <a:ln>
            <a:noFill/>
          </a:ln>
        </p:spPr>
      </p:pic>
      <p:sp>
        <p:nvSpPr>
          <p:cNvPr id="242" name="Google Shape;242;p8"/>
          <p:cNvSpPr txBox="1"/>
          <p:nvPr/>
        </p:nvSpPr>
        <p:spPr>
          <a:xfrm>
            <a:off x="8460730" y="2740830"/>
            <a:ext cx="27166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7">
                  <a:extLst>
                    <a:ext uri="{A12FA001-AC4F-418D-AE19-62706E023703}">
                      <ahyp:hlinkClr val="tx"/>
                    </a:ext>
                  </a:extLst>
                </a:hlinkClick>
              </a:rPr>
              <a:t>http://fabricademoda.com/wp-content/uploads/2016/09/IMG_3715-small.jpg</a:t>
            </a:r>
            <a:r>
              <a:rPr lang="es-CO" sz="1800">
                <a:solidFill>
                  <a:schemeClr val="dk1"/>
                </a:solidFill>
                <a:latin typeface="Calibri"/>
                <a:ea typeface="Calibri"/>
                <a:cs typeface="Calibri"/>
                <a:sym typeface="Calibri"/>
              </a:rPr>
              <a:t> </a:t>
            </a:r>
            <a:endParaRPr/>
          </a:p>
        </p:txBody>
      </p:sp>
      <p:sp>
        <p:nvSpPr>
          <p:cNvPr id="243" name="Google Shape;243;p8"/>
          <p:cNvSpPr txBox="1"/>
          <p:nvPr/>
        </p:nvSpPr>
        <p:spPr>
          <a:xfrm>
            <a:off x="1555940" y="427336"/>
            <a:ext cx="25493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Diagonales</a:t>
            </a:r>
            <a:endParaRPr sz="2000">
              <a:solidFill>
                <a:schemeClr val="accent6"/>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9"/>
          <p:cNvSpPr txBox="1"/>
          <p:nvPr/>
        </p:nvSpPr>
        <p:spPr>
          <a:xfrm>
            <a:off x="8292539" y="1285835"/>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50" name="Google Shape;250;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51" name="Google Shape;251;p9"/>
          <p:cNvSpPr/>
          <p:nvPr/>
        </p:nvSpPr>
        <p:spPr>
          <a:xfrm>
            <a:off x="595558" y="3882546"/>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252" name="Google Shape;252;p9"/>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253" name="Google Shape;253;p9"/>
          <p:cNvGrpSpPr/>
          <p:nvPr/>
        </p:nvGrpSpPr>
        <p:grpSpPr>
          <a:xfrm>
            <a:off x="952102" y="371474"/>
            <a:ext cx="5973097" cy="3408704"/>
            <a:chOff x="-42401" y="-24097"/>
            <a:chExt cx="6909926" cy="3859056"/>
          </a:xfrm>
        </p:grpSpPr>
        <p:pic>
          <p:nvPicPr>
            <p:cNvPr id="254" name="Google Shape;254;p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55" name="Google Shape;255;p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6" name="Google Shape;256;p9"/>
          <p:cNvSpPr txBox="1"/>
          <p:nvPr/>
        </p:nvSpPr>
        <p:spPr>
          <a:xfrm>
            <a:off x="132521" y="4267674"/>
            <a:ext cx="8160018" cy="13450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CO" sz="1400">
                <a:solidFill>
                  <a:schemeClr val="dk1"/>
                </a:solidFill>
                <a:latin typeface="Arial"/>
                <a:ea typeface="Arial"/>
                <a:cs typeface="Arial"/>
                <a:sym typeface="Arial"/>
              </a:rPr>
              <a:t>Unir cada talla</a:t>
            </a:r>
            <a:r>
              <a:rPr lang="es-CO" sz="1400">
                <a:solidFill>
                  <a:schemeClr val="dk1"/>
                </a:solidFill>
                <a:latin typeface="Arial"/>
                <a:ea typeface="Arial"/>
                <a:cs typeface="Arial"/>
                <a:sym typeface="Arial"/>
              </a:rPr>
              <a:t>: las líneas rectas se pueden unir con escuadra, las líneas curvas se unen con el molde básico tratando de conservar la forma de la curva en cada talla que se va trazando. </a:t>
            </a:r>
            <a:endParaRPr/>
          </a:p>
          <a:p>
            <a:pPr indent="0" lvl="0" marL="0" marR="0" rtl="0" algn="just">
              <a:lnSpc>
                <a:spcPct val="150000"/>
              </a:lnSpc>
              <a:spcBef>
                <a:spcPts val="0"/>
              </a:spcBef>
              <a:spcAft>
                <a:spcPts val="0"/>
              </a:spcAft>
              <a:buNone/>
            </a:pPr>
            <a:r>
              <a:rPr b="1" lang="es-CO" sz="1400">
                <a:solidFill>
                  <a:schemeClr val="dk1"/>
                </a:solidFill>
                <a:latin typeface="Arial"/>
                <a:ea typeface="Arial"/>
                <a:cs typeface="Arial"/>
                <a:sym typeface="Arial"/>
              </a:rPr>
              <a:t>Marcar cada talla</a:t>
            </a:r>
            <a:r>
              <a:rPr lang="es-CO" sz="1400">
                <a:solidFill>
                  <a:schemeClr val="dk1"/>
                </a:solidFill>
                <a:latin typeface="Arial"/>
                <a:ea typeface="Arial"/>
                <a:cs typeface="Arial"/>
                <a:sym typeface="Arial"/>
              </a:rPr>
              <a:t>: realizar el proceso de copiar y cortar pasando cada molde con sus respectivas señales.</a:t>
            </a:r>
            <a:endParaRPr/>
          </a:p>
        </p:txBody>
      </p:sp>
      <p:pic>
        <p:nvPicPr>
          <p:cNvPr id="257" name="Google Shape;257;p9"/>
          <p:cNvPicPr preferRelativeResize="0"/>
          <p:nvPr/>
        </p:nvPicPr>
        <p:blipFill rotWithShape="1">
          <a:blip r:embed="rId4">
            <a:alphaModFix/>
          </a:blip>
          <a:srcRect b="0" l="0" r="0" t="0"/>
          <a:stretch/>
        </p:blipFill>
        <p:spPr>
          <a:xfrm>
            <a:off x="4267198" y="509071"/>
            <a:ext cx="2467310" cy="2708734"/>
          </a:xfrm>
          <a:prstGeom prst="rect">
            <a:avLst/>
          </a:prstGeom>
          <a:noFill/>
          <a:ln>
            <a:noFill/>
          </a:ln>
        </p:spPr>
      </p:pic>
      <p:pic>
        <p:nvPicPr>
          <p:cNvPr descr="SERVICIO DE PATRONAJE - Prendas de vestir a medida e industrial" id="258" name="Google Shape;258;p9"/>
          <p:cNvPicPr preferRelativeResize="0"/>
          <p:nvPr/>
        </p:nvPicPr>
        <p:blipFill rotWithShape="1">
          <a:blip r:embed="rId5">
            <a:alphaModFix/>
          </a:blip>
          <a:srcRect b="0" l="0" r="0" t="0"/>
          <a:stretch/>
        </p:blipFill>
        <p:spPr>
          <a:xfrm flipH="1">
            <a:off x="1117739" y="469407"/>
            <a:ext cx="2023026" cy="1542130"/>
          </a:xfrm>
          <a:prstGeom prst="rect">
            <a:avLst/>
          </a:prstGeom>
          <a:noFill/>
          <a:ln>
            <a:noFill/>
          </a:ln>
        </p:spPr>
      </p:pic>
      <p:pic>
        <p:nvPicPr>
          <p:cNvPr descr="SERVICIO DE PATRONAJE - Prendas de vestir a medida e industrial" id="259" name="Google Shape;259;p9"/>
          <p:cNvPicPr preferRelativeResize="0"/>
          <p:nvPr/>
        </p:nvPicPr>
        <p:blipFill rotWithShape="1">
          <a:blip r:embed="rId6">
            <a:alphaModFix/>
          </a:blip>
          <a:srcRect b="0" l="0" r="0" t="0"/>
          <a:stretch/>
        </p:blipFill>
        <p:spPr>
          <a:xfrm flipH="1">
            <a:off x="8625096" y="2132761"/>
            <a:ext cx="744191" cy="567288"/>
          </a:xfrm>
          <a:prstGeom prst="rect">
            <a:avLst/>
          </a:prstGeom>
          <a:noFill/>
          <a:ln>
            <a:noFill/>
          </a:ln>
        </p:spPr>
      </p:pic>
      <p:sp>
        <p:nvSpPr>
          <p:cNvPr id="260" name="Google Shape;260;p9"/>
          <p:cNvSpPr txBox="1"/>
          <p:nvPr/>
        </p:nvSpPr>
        <p:spPr>
          <a:xfrm>
            <a:off x="9361114" y="1948538"/>
            <a:ext cx="288897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400" u="sng">
                <a:solidFill>
                  <a:schemeClr val="dk1"/>
                </a:solidFill>
                <a:latin typeface="Calibri"/>
                <a:ea typeface="Calibri"/>
                <a:cs typeface="Calibri"/>
                <a:sym typeface="Calibri"/>
                <a:hlinkClick r:id="rId7">
                  <a:extLst>
                    <a:ext uri="{A12FA001-AC4F-418D-AE19-62706E023703}">
                      <ahyp:hlinkClr val="tx"/>
                    </a:ext>
                  </a:extLst>
                </a:hlinkClick>
              </a:rPr>
              <a:t>https://www.alfilerdegancho.com/wp-content/uploads/2021/07/curso-de-patronaje-003.jpg</a:t>
            </a:r>
            <a:r>
              <a:rPr lang="es-CO" sz="1400">
                <a:solidFill>
                  <a:schemeClr val="dk1"/>
                </a:solidFill>
                <a:latin typeface="Calibri"/>
                <a:ea typeface="Calibri"/>
                <a:cs typeface="Calibri"/>
                <a:sym typeface="Calibri"/>
              </a:rPr>
              <a:t> </a:t>
            </a:r>
            <a:endParaRPr/>
          </a:p>
        </p:txBody>
      </p:sp>
      <p:sp>
        <p:nvSpPr>
          <p:cNvPr id="261" name="Google Shape;261;p9"/>
          <p:cNvSpPr txBox="1"/>
          <p:nvPr/>
        </p:nvSpPr>
        <p:spPr>
          <a:xfrm>
            <a:off x="3257186" y="652444"/>
            <a:ext cx="18183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accent6"/>
                </a:solidFill>
                <a:latin typeface="Arial"/>
                <a:ea typeface="Arial"/>
                <a:cs typeface="Arial"/>
                <a:sym typeface="Arial"/>
              </a:rPr>
              <a:t>Unir y marcar cada talla</a:t>
            </a:r>
            <a:endParaRPr sz="2000">
              <a:solidFill>
                <a:schemeClr val="accent6"/>
              </a:solidFill>
              <a:latin typeface="Calibri"/>
              <a:ea typeface="Calibri"/>
              <a:cs typeface="Calibri"/>
              <a:sym typeface="Calibri"/>
            </a:endParaRPr>
          </a:p>
        </p:txBody>
      </p:sp>
      <p:pic>
        <p:nvPicPr>
          <p:cNvPr descr="Conceptos básicos de patronaje y confección – Costuretas Social Club,  apúntate online en The Hobby Maker" id="262" name="Google Shape;262;p9"/>
          <p:cNvPicPr preferRelativeResize="0"/>
          <p:nvPr/>
        </p:nvPicPr>
        <p:blipFill rotWithShape="1">
          <a:blip r:embed="rId8">
            <a:alphaModFix/>
          </a:blip>
          <a:srcRect b="0" l="0" r="0" t="0"/>
          <a:stretch/>
        </p:blipFill>
        <p:spPr>
          <a:xfrm>
            <a:off x="1160160" y="2046972"/>
            <a:ext cx="3160045" cy="1237094"/>
          </a:xfrm>
          <a:prstGeom prst="rect">
            <a:avLst/>
          </a:prstGeom>
          <a:noFill/>
          <a:ln>
            <a:noFill/>
          </a:ln>
        </p:spPr>
      </p:pic>
      <p:pic>
        <p:nvPicPr>
          <p:cNvPr descr="Conceptos básicos de patronaje y confección – Costuretas Social Club,  apúntate online en The Hobby Maker" id="263" name="Google Shape;263;p9"/>
          <p:cNvPicPr preferRelativeResize="0"/>
          <p:nvPr/>
        </p:nvPicPr>
        <p:blipFill rotWithShape="1">
          <a:blip r:embed="rId9">
            <a:alphaModFix/>
          </a:blip>
          <a:srcRect b="0" l="0" r="0" t="0"/>
          <a:stretch/>
        </p:blipFill>
        <p:spPr>
          <a:xfrm>
            <a:off x="8519334" y="3215403"/>
            <a:ext cx="860796" cy="600501"/>
          </a:xfrm>
          <a:prstGeom prst="rect">
            <a:avLst/>
          </a:prstGeom>
          <a:noFill/>
          <a:ln>
            <a:noFill/>
          </a:ln>
        </p:spPr>
      </p:pic>
      <p:sp>
        <p:nvSpPr>
          <p:cNvPr id="264" name="Google Shape;264;p9"/>
          <p:cNvSpPr txBox="1"/>
          <p:nvPr/>
        </p:nvSpPr>
        <p:spPr>
          <a:xfrm>
            <a:off x="8412022" y="3731093"/>
            <a:ext cx="286247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10">
                  <a:extLst>
                    <a:ext uri="{A12FA001-AC4F-418D-AE19-62706E023703}">
                      <ahyp:hlinkClr val="tx"/>
                    </a:ext>
                  </a:extLst>
                </a:hlinkClick>
              </a:rPr>
              <a:t>https://www.thehobbymaker.com/wp-content/uploads/2016/11/patronaje-800x634.jpg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2021-11-14T18:59:39Z</dcterms:created>
  <dc:creator>user</dc:creator>
</cp:coreProperties>
</file>