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1" r:id="rId3"/>
    <p:sldId id="262" r:id="rId4"/>
    <p:sldId id="263" r:id="rId5"/>
    <p:sldId id="264" r:id="rId6"/>
    <p:sldId id="265" r:id="rId7"/>
    <p:sldId id="266"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94F8F-6706-4B5F-BACB-EA3F895ACA19}" type="datetimeFigureOut">
              <a:rPr lang="es-CO" smtClean="0"/>
              <a:t>22/11/2021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4D1B-3CB2-4FE4-9EE7-4C7070F3AFC6}" type="slidenum">
              <a:rPr lang="es-CO" smtClean="0"/>
              <a:t>‹Nº›</a:t>
            </a:fld>
            <a:endParaRPr lang="es-CO"/>
          </a:p>
        </p:txBody>
      </p:sp>
    </p:spTree>
    <p:extLst>
      <p:ext uri="{BB962C8B-B14F-4D97-AF65-F5344CB8AC3E}">
        <p14:creationId xmlns:p14="http://schemas.microsoft.com/office/powerpoint/2010/main" val="10736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40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436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940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51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04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33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385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62EF9-F5BE-43E8-A2D6-8C9726AAF7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3954A46-FBB0-4F34-8C3E-39F291CAF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6F4DFBE-364B-4AFA-99E7-96C9FA893D46}"/>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D3D940A2-C580-43E0-9449-B995CDB9A03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787565-9BBA-4DA3-8195-18AA460A0338}"/>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48524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9D691-D55E-4A6D-9FD7-EDD2B781FB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D6D552-04A4-4B40-A87E-99C74FDA63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0E4494C-E030-49CF-AB9C-DEA137BCBA1E}"/>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7F44DCDD-41BB-428D-A21C-9F5EA61DB53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EADCA1E-1404-48BD-811B-106CB552B1AD}"/>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264042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0068EC9-68B1-4485-86D1-FF7CA3900F7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56D3A24-B35A-4BF2-BB7F-00DD94DBD35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26F9D3-262C-45C9-9B3E-FAD51CD08A15}"/>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B82D1147-5396-4AFE-9157-600AAE1E46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FFC878-5C38-43CF-859D-73520DBB00F1}"/>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62601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6BF90-02BD-494F-83D6-6FACFCB121A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55523B6-F0AC-4745-AF24-8A8F1E95C6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360EB67-AAC1-4698-A2B3-C734F9C246CE}"/>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7FAB334B-F5E5-437F-998F-8CDCA74640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1F2F19-C52E-4771-BFD4-28CA39109720}"/>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320311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0482F-B028-44FD-A2B9-EE8F9B4C01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7B688BB-A587-42E3-BEE0-9EB829C38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FC35EF-1CAC-4760-A632-48711986F51E}"/>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109A4FEF-3570-4B38-9729-3F523A608DB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A1FC3C-7957-4AA8-A86F-C5DCBE69A5BC}"/>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64692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FCCAA-FA20-4322-90DF-177A2D7D3E4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96EA2E0-B082-41D7-8E9F-DD239E45EF9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5168C8E-6F6E-4A0F-8BD1-2872B7829D9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45BE662-7E05-4DF8-854E-7CFF56E28443}"/>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6" name="Marcador de pie de página 5">
            <a:extLst>
              <a:ext uri="{FF2B5EF4-FFF2-40B4-BE49-F238E27FC236}">
                <a16:creationId xmlns:a16="http://schemas.microsoft.com/office/drawing/2014/main" id="{DBC853D8-7C6B-4FF1-B9F8-4D33CF1ADB3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6B1265-D32E-49F9-8E92-CD0D8AD5E9E3}"/>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192007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F29FF-A82D-461F-895D-806AB9AD16B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B32871B-F9B7-4961-8E5A-7EE7539EB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FAFBFDB-39AD-484B-A8C7-FC2F0455EE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7B7587E-398F-4DA0-B3E1-DBF264701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FAD1B30-48BD-479C-AFF8-734D852070E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33DEC43-888E-48A6-845D-A394A41F51FB}"/>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8" name="Marcador de pie de página 7">
            <a:extLst>
              <a:ext uri="{FF2B5EF4-FFF2-40B4-BE49-F238E27FC236}">
                <a16:creationId xmlns:a16="http://schemas.microsoft.com/office/drawing/2014/main" id="{0A77B47C-9656-415E-BCA2-F11AAA206A5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64556E8-4A9F-4371-9B36-07162BBB3F70}"/>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38651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26629-6C23-4617-A78E-49B80964ED5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C816E80-CDFD-41DE-8754-F482EB9BA225}"/>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4" name="Marcador de pie de página 3">
            <a:extLst>
              <a:ext uri="{FF2B5EF4-FFF2-40B4-BE49-F238E27FC236}">
                <a16:creationId xmlns:a16="http://schemas.microsoft.com/office/drawing/2014/main" id="{8ECDF6D5-8909-460F-A168-65FD5387842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085ACA0-E35E-4008-8691-BB12B121FE5B}"/>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14437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7F464F-AAFB-411B-B4E0-8AC0C8896054}"/>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3" name="Marcador de pie de página 2">
            <a:extLst>
              <a:ext uri="{FF2B5EF4-FFF2-40B4-BE49-F238E27FC236}">
                <a16:creationId xmlns:a16="http://schemas.microsoft.com/office/drawing/2014/main" id="{2C295EC0-CE99-459A-A590-6AAAAC160D5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1DFD41-BD38-45AC-B1FC-0B98A3289BE7}"/>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291658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A2094-2034-4730-8806-458B7E4B70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AD9531B-16F7-4F70-9BEF-7071000DD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755BB8C-C4A1-4E57-93F5-7A54A9848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3929D27-5124-45A4-AEB7-C8D5811E53C0}"/>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6" name="Marcador de pie de página 5">
            <a:extLst>
              <a:ext uri="{FF2B5EF4-FFF2-40B4-BE49-F238E27FC236}">
                <a16:creationId xmlns:a16="http://schemas.microsoft.com/office/drawing/2014/main" id="{4AD6E421-97D5-4D1F-BD00-A614BB339C8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EBBEFF4-5529-4502-B697-671B7788DF39}"/>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276375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7F1EE-D305-4982-B0F2-99A992C026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FE5DFA-02BB-448E-AD8F-8D1D4CDFE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0B716D0-7336-4EC2-A3EB-61F4A7AE4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19B09-58A5-4AD2-84D2-86477C26D501}"/>
              </a:ext>
            </a:extLst>
          </p:cNvPr>
          <p:cNvSpPr>
            <a:spLocks noGrp="1"/>
          </p:cNvSpPr>
          <p:nvPr>
            <p:ph type="dt" sz="half" idx="10"/>
          </p:nvPr>
        </p:nvSpPr>
        <p:spPr/>
        <p:txBody>
          <a:bodyPr/>
          <a:lstStyle/>
          <a:p>
            <a:fld id="{A48B6278-AB8F-456F-88FB-BFC95E96FED8}" type="datetimeFigureOut">
              <a:rPr lang="es-CO" smtClean="0"/>
              <a:t>22/11/2021</a:t>
            </a:fld>
            <a:endParaRPr lang="es-CO"/>
          </a:p>
        </p:txBody>
      </p:sp>
      <p:sp>
        <p:nvSpPr>
          <p:cNvPr id="6" name="Marcador de pie de página 5">
            <a:extLst>
              <a:ext uri="{FF2B5EF4-FFF2-40B4-BE49-F238E27FC236}">
                <a16:creationId xmlns:a16="http://schemas.microsoft.com/office/drawing/2014/main" id="{486F3999-18E9-4986-BA62-DC1C79E92AD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FDC3A1-D089-4FB3-B033-3303A813CB86}"/>
              </a:ext>
            </a:extLst>
          </p:cNvPr>
          <p:cNvSpPr>
            <a:spLocks noGrp="1"/>
          </p:cNvSpPr>
          <p:nvPr>
            <p:ph type="sldNum" sz="quarter" idx="12"/>
          </p:nvPr>
        </p:nvSpPr>
        <p:spPr/>
        <p:txBody>
          <a:bodyPr/>
          <a:lstStyle/>
          <a:p>
            <a:fld id="{4D67A4AA-3F58-482F-BD90-462E11198CC9}" type="slidenum">
              <a:rPr lang="es-CO" smtClean="0"/>
              <a:t>‹Nº›</a:t>
            </a:fld>
            <a:endParaRPr lang="es-CO"/>
          </a:p>
        </p:txBody>
      </p:sp>
    </p:spTree>
    <p:extLst>
      <p:ext uri="{BB962C8B-B14F-4D97-AF65-F5344CB8AC3E}">
        <p14:creationId xmlns:p14="http://schemas.microsoft.com/office/powerpoint/2010/main" val="368056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257B93-39DA-49BB-B1E5-780AC173A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CCBCE5-E828-47F7-B4EB-7EEFF389F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A3F90CC-3C8D-4F29-8C81-E8CBEA117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B6278-AB8F-456F-88FB-BFC95E96FED8}" type="datetimeFigureOut">
              <a:rPr lang="es-CO" smtClean="0"/>
              <a:t>22/11/2021</a:t>
            </a:fld>
            <a:endParaRPr lang="es-CO"/>
          </a:p>
        </p:txBody>
      </p:sp>
      <p:sp>
        <p:nvSpPr>
          <p:cNvPr id="5" name="Marcador de pie de página 4">
            <a:extLst>
              <a:ext uri="{FF2B5EF4-FFF2-40B4-BE49-F238E27FC236}">
                <a16:creationId xmlns:a16="http://schemas.microsoft.com/office/drawing/2014/main" id="{2C1B2A1F-91F3-447D-B871-E0FA3EAC0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177800C-63A5-49EC-B3E3-E36536D8D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A4AA-3F58-482F-BD90-462E11198CC9}" type="slidenum">
              <a:rPr lang="es-CO" smtClean="0"/>
              <a:t>‹Nº›</a:t>
            </a:fld>
            <a:endParaRPr lang="es-CO"/>
          </a:p>
        </p:txBody>
      </p:sp>
    </p:spTree>
    <p:extLst>
      <p:ext uri="{BB962C8B-B14F-4D97-AF65-F5344CB8AC3E}">
        <p14:creationId xmlns:p14="http://schemas.microsoft.com/office/powerpoint/2010/main" val="149499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i.pinimg.com/originals/a2/65/e6/a265e641abe23042e182fd875732efd9.png"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4.bp.blogspot.com/-WSzXXJJRiT0/UTSgxAKMBXI/AAAAAAAAmzQ/HTJ1ZW6gEk8/s1600/medidas-tallas-confeccion-patronaje.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i.pinimg.com/originals/db/09/00/db09009fb02d1c2cb2ff8b12dd5e0bfc.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 name="Google Shape;85;p2"/>
          <p:cNvSpPr/>
          <p:nvPr/>
        </p:nvSpPr>
        <p:spPr>
          <a:xfrm>
            <a:off x="1495483" y="409848"/>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CO" sz="1400" dirty="0">
                <a:solidFill>
                  <a:srgbClr val="000000"/>
                </a:solidFill>
                <a:latin typeface="Arial" panose="020B0604020202020204" pitchFamily="34" charset="0"/>
                <a:ea typeface="Times New Roman" panose="02020603050405020304" pitchFamily="18" charset="0"/>
              </a:rPr>
              <a:t>DI_CF9B_10_PreparaciónDelEscalado</a:t>
            </a:r>
            <a:endParaRPr lang="es-CO" sz="1400" dirty="0">
              <a:latin typeface="Times New Roman" panose="02020603050405020304" pitchFamily="18" charset="0"/>
              <a:ea typeface="Times New Roman" panose="02020603050405020304" pitchFamily="18" charset="0"/>
            </a:endParaRPr>
          </a:p>
        </p:txBody>
      </p:sp>
      <p:sp>
        <p:nvSpPr>
          <p:cNvPr id="2" name="Rectángulo 1"/>
          <p:cNvSpPr/>
          <p:nvPr/>
        </p:nvSpPr>
        <p:spPr>
          <a:xfrm>
            <a:off x="8350314" y="1241972"/>
            <a:ext cx="1881810" cy="770147"/>
          </a:xfrm>
          <a:prstGeom prst="rect">
            <a:avLst/>
          </a:prstGeom>
        </p:spPr>
        <p:txBody>
          <a:bodyPr wrap="square">
            <a:spAutoFit/>
          </a:bodyPr>
          <a:lstStyle/>
          <a:p>
            <a:pPr algn="just">
              <a:lnSpc>
                <a:spcPct val="115000"/>
              </a:lnSpc>
              <a:spcAft>
                <a:spcPts val="0"/>
              </a:spcAft>
            </a:pPr>
            <a:r>
              <a:rPr lang="es-MX" sz="2000" b="1" dirty="0">
                <a:solidFill>
                  <a:srgbClr val="FF0000"/>
                </a:solidFill>
                <a:effectLst/>
                <a:latin typeface="Arial" panose="020B0604020202020204" pitchFamily="34" charset="0"/>
                <a:ea typeface="Arial" panose="020B0604020202020204" pitchFamily="34" charset="0"/>
              </a:rPr>
              <a:t>Pasos A, tipo n.</a:t>
            </a:r>
            <a:endParaRPr lang="es-CO" sz="2000" b="1" dirty="0">
              <a:solidFill>
                <a:srgbClr val="FF0000"/>
              </a:solidFill>
              <a:effectLst/>
              <a:latin typeface="Arial" panose="020B0604020202020204" pitchFamily="34" charset="0"/>
              <a:ea typeface="Arial" panose="020B0604020202020204" pitchFamily="34" charset="0"/>
            </a:endParaRPr>
          </a:p>
        </p:txBody>
      </p:sp>
      <p:pic>
        <p:nvPicPr>
          <p:cNvPr id="9" name="Imagen 8">
            <a:extLst>
              <a:ext uri="{FF2B5EF4-FFF2-40B4-BE49-F238E27FC236}">
                <a16:creationId xmlns:a16="http://schemas.microsoft.com/office/drawing/2014/main" id="{0ECEB4C3-41CD-42AC-B4D4-3B2BB8EFDEB9}"/>
              </a:ext>
            </a:extLst>
          </p:cNvPr>
          <p:cNvPicPr>
            <a:picLocks noChangeAspect="1"/>
          </p:cNvPicPr>
          <p:nvPr/>
        </p:nvPicPr>
        <p:blipFill rotWithShape="1">
          <a:blip r:embed="rId3"/>
          <a:srcRect l="24833" t="21339" r="4689" b="5089"/>
          <a:stretch/>
        </p:blipFill>
        <p:spPr>
          <a:xfrm>
            <a:off x="383539" y="1084603"/>
            <a:ext cx="7620773" cy="5249935"/>
          </a:xfrm>
          <a:prstGeom prst="rect">
            <a:avLst/>
          </a:prstGeom>
        </p:spPr>
      </p:pic>
      <p:cxnSp>
        <p:nvCxnSpPr>
          <p:cNvPr id="4" name="Conector recto de flecha 3">
            <a:extLst>
              <a:ext uri="{FF2B5EF4-FFF2-40B4-BE49-F238E27FC236}">
                <a16:creationId xmlns:a16="http://schemas.microsoft.com/office/drawing/2014/main" id="{7878D9EE-C11E-42AE-B8DD-1938F76F4EDD}"/>
              </a:ext>
            </a:extLst>
          </p:cNvPr>
          <p:cNvCxnSpPr>
            <a:cxnSpLocks/>
          </p:cNvCxnSpPr>
          <p:nvPr/>
        </p:nvCxnSpPr>
        <p:spPr>
          <a:xfrm flipH="1">
            <a:off x="4392765" y="1658176"/>
            <a:ext cx="3957549" cy="8854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89328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7" name="CuadroTexto 6">
            <a:extLst>
              <a:ext uri="{FF2B5EF4-FFF2-40B4-BE49-F238E27FC236}">
                <a16:creationId xmlns:a16="http://schemas.microsoft.com/office/drawing/2014/main" id="{DFCAA15F-6B81-4D6A-BDC0-3549F4155639}"/>
              </a:ext>
            </a:extLst>
          </p:cNvPr>
          <p:cNvSpPr txBox="1"/>
          <p:nvPr/>
        </p:nvSpPr>
        <p:spPr>
          <a:xfrm>
            <a:off x="513522" y="488900"/>
            <a:ext cx="4456043" cy="1443152"/>
          </a:xfrm>
          <a:prstGeom prst="rect">
            <a:avLst/>
          </a:prstGeom>
          <a:noFill/>
        </p:spPr>
        <p:txBody>
          <a:bodyPr wrap="square">
            <a:spAutoFit/>
          </a:bodyPr>
          <a:lstStyle/>
          <a:p>
            <a:pPr algn="just">
              <a:lnSpc>
                <a:spcPct val="150000"/>
              </a:lnSpc>
            </a:pPr>
            <a:r>
              <a:rPr lang="es-CO" sz="1200" dirty="0">
                <a:effectLst/>
                <a:latin typeface="Arial" panose="020B0604020202020204" pitchFamily="34" charset="0"/>
                <a:ea typeface="Arial" panose="020B0604020202020204" pitchFamily="34" charset="0"/>
              </a:rPr>
              <a:t>1.Trazar el molde básico sobre el papel, con sus líneas de construcción, es muy importante que cada pieza tenga bien definidas las líneas, los ángulos, el hilo de la tela, esto es definitivo para el desarrollo del escalado ya que los trazos y proyecciones se escuadran con base a estas líneas.</a:t>
            </a:r>
          </a:p>
        </p:txBody>
      </p:sp>
      <p:pic>
        <p:nvPicPr>
          <p:cNvPr id="9" name="image51.png">
            <a:extLst>
              <a:ext uri="{FF2B5EF4-FFF2-40B4-BE49-F238E27FC236}">
                <a16:creationId xmlns:a16="http://schemas.microsoft.com/office/drawing/2014/main" id="{CA39EB50-26C2-4AC6-B4D7-274B0D31A7BD}"/>
              </a:ext>
            </a:extLst>
          </p:cNvPr>
          <p:cNvPicPr/>
          <p:nvPr/>
        </p:nvPicPr>
        <p:blipFill>
          <a:blip r:embed="rId3"/>
          <a:srcRect/>
          <a:stretch>
            <a:fillRect/>
          </a:stretch>
        </p:blipFill>
        <p:spPr>
          <a:xfrm>
            <a:off x="2271587" y="2215087"/>
            <a:ext cx="2472691" cy="3523104"/>
          </a:xfrm>
          <a:prstGeom prst="rect">
            <a:avLst/>
          </a:prstGeom>
          <a:ln/>
        </p:spPr>
      </p:pic>
    </p:spTree>
    <p:extLst>
      <p:ext uri="{BB962C8B-B14F-4D97-AF65-F5344CB8AC3E}">
        <p14:creationId xmlns:p14="http://schemas.microsoft.com/office/powerpoint/2010/main" val="202197951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7" name="CuadroTexto 6">
            <a:extLst>
              <a:ext uri="{FF2B5EF4-FFF2-40B4-BE49-F238E27FC236}">
                <a16:creationId xmlns:a16="http://schemas.microsoft.com/office/drawing/2014/main" id="{77CCCC65-1A1E-47A9-873A-C85C2A24AF74}"/>
              </a:ext>
            </a:extLst>
          </p:cNvPr>
          <p:cNvSpPr txBox="1"/>
          <p:nvPr/>
        </p:nvSpPr>
        <p:spPr>
          <a:xfrm>
            <a:off x="1189382" y="742949"/>
            <a:ext cx="6115878" cy="335156"/>
          </a:xfrm>
          <a:prstGeom prst="rect">
            <a:avLst/>
          </a:prstGeom>
          <a:noFill/>
        </p:spPr>
        <p:txBody>
          <a:bodyPr wrap="square">
            <a:spAutoFit/>
          </a:bodyPr>
          <a:lstStyle/>
          <a:p>
            <a:pPr>
              <a:lnSpc>
                <a:spcPct val="150000"/>
              </a:lnSpc>
            </a:pPr>
            <a:r>
              <a:rPr lang="es-CO" sz="1200" dirty="0">
                <a:effectLst/>
                <a:latin typeface="Arial" panose="020B0604020202020204" pitchFamily="34" charset="0"/>
                <a:ea typeface="Arial" panose="020B0604020202020204" pitchFamily="34" charset="0"/>
              </a:rPr>
              <a:t>2.  Extraer los incrementos del cuadro de tallas.</a:t>
            </a:r>
          </a:p>
        </p:txBody>
      </p:sp>
      <p:grpSp>
        <p:nvGrpSpPr>
          <p:cNvPr id="4" name="Grupo 3">
            <a:extLst>
              <a:ext uri="{FF2B5EF4-FFF2-40B4-BE49-F238E27FC236}">
                <a16:creationId xmlns:a16="http://schemas.microsoft.com/office/drawing/2014/main" id="{F390A182-04C2-4DD5-B293-91D46CC91AB7}"/>
              </a:ext>
            </a:extLst>
          </p:cNvPr>
          <p:cNvGrpSpPr/>
          <p:nvPr/>
        </p:nvGrpSpPr>
        <p:grpSpPr>
          <a:xfrm>
            <a:off x="1136373" y="1592743"/>
            <a:ext cx="4803912" cy="2809398"/>
            <a:chOff x="2789585" y="1433717"/>
            <a:chExt cx="4803912" cy="2809398"/>
          </a:xfrm>
        </p:grpSpPr>
        <p:pic>
          <p:nvPicPr>
            <p:cNvPr id="1028" name="Picture 4" descr="tabla de medidas para Colombia unise | Tabla de medidas, Tabla, Patrones de  costura">
              <a:extLst>
                <a:ext uri="{FF2B5EF4-FFF2-40B4-BE49-F238E27FC236}">
                  <a16:creationId xmlns:a16="http://schemas.microsoft.com/office/drawing/2014/main" id="{4B19315A-A17A-4FE0-A5F9-E202D244F8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30" t="22802" r="27817" b="28116"/>
            <a:stretch/>
          </p:blipFill>
          <p:spPr bwMode="auto">
            <a:xfrm>
              <a:off x="2789585" y="1433718"/>
              <a:ext cx="4803911" cy="2809397"/>
            </a:xfrm>
            <a:prstGeom prst="rect">
              <a:avLst/>
            </a:prstGeom>
            <a:noFill/>
            <a:effectLst>
              <a:softEdge rad="431800"/>
            </a:effectLst>
            <a:extLst>
              <a:ext uri="{909E8E84-426E-40DD-AFC4-6F175D3DCCD1}">
                <a14:hiddenFill xmlns:a14="http://schemas.microsoft.com/office/drawing/2010/main">
                  <a:solidFill>
                    <a:srgbClr val="FFFFFF"/>
                  </a:solidFill>
                </a14:hiddenFill>
              </a:ext>
            </a:extLst>
          </p:spPr>
        </p:pic>
        <p:pic>
          <p:nvPicPr>
            <p:cNvPr id="1026" name="Picture 2" descr="Manual de patronaje bAsico e interpretación de diseños">
              <a:extLst>
                <a:ext uri="{FF2B5EF4-FFF2-40B4-BE49-F238E27FC236}">
                  <a16:creationId xmlns:a16="http://schemas.microsoft.com/office/drawing/2014/main" id="{7EC2E4AF-6B8D-46B7-82F7-39B8FB905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113" y="1433717"/>
              <a:ext cx="2332384" cy="2809397"/>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grpSp>
      <p:pic>
        <p:nvPicPr>
          <p:cNvPr id="1030" name="Picture 6" descr="tabla de medidas para Colombia unise | Tabla de medidas, Tabla, Patrones de  costura">
            <a:extLst>
              <a:ext uri="{FF2B5EF4-FFF2-40B4-BE49-F238E27FC236}">
                <a16:creationId xmlns:a16="http://schemas.microsoft.com/office/drawing/2014/main" id="{631D085A-7B33-4FFE-AE24-47F705625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793" y="1421245"/>
            <a:ext cx="822807" cy="586459"/>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2C0FF7B1-3AFF-43AE-99AB-FA5257EE8F23}"/>
              </a:ext>
            </a:extLst>
          </p:cNvPr>
          <p:cNvSpPr txBox="1"/>
          <p:nvPr/>
        </p:nvSpPr>
        <p:spPr>
          <a:xfrm>
            <a:off x="8839198" y="2060859"/>
            <a:ext cx="3038061" cy="923330"/>
          </a:xfrm>
          <a:prstGeom prst="rect">
            <a:avLst/>
          </a:prstGeom>
          <a:noFill/>
        </p:spPr>
        <p:txBody>
          <a:bodyPr wrap="square">
            <a:spAutoFit/>
          </a:bodyPr>
          <a:lstStyle/>
          <a:p>
            <a:r>
              <a:rPr lang="es-CO" dirty="0">
                <a:hlinkClick r:id="rId5"/>
              </a:rPr>
              <a:t>https://i.pinimg.com/originals/a2/65/e6/a265e641abe23042e182fd875732efd9.png</a:t>
            </a:r>
            <a:r>
              <a:rPr lang="es-CO" dirty="0"/>
              <a:t> </a:t>
            </a:r>
          </a:p>
        </p:txBody>
      </p:sp>
    </p:spTree>
    <p:extLst>
      <p:ext uri="{BB962C8B-B14F-4D97-AF65-F5344CB8AC3E}">
        <p14:creationId xmlns:p14="http://schemas.microsoft.com/office/powerpoint/2010/main" val="302315665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132A45E5-C6FC-4694-A04A-C372A2DDE6FF}"/>
              </a:ext>
            </a:extLst>
          </p:cNvPr>
          <p:cNvSpPr txBox="1"/>
          <p:nvPr/>
        </p:nvSpPr>
        <p:spPr>
          <a:xfrm>
            <a:off x="1123122" y="742949"/>
            <a:ext cx="4297017" cy="1166153"/>
          </a:xfrm>
          <a:prstGeom prst="rect">
            <a:avLst/>
          </a:prstGeom>
          <a:noFill/>
        </p:spPr>
        <p:txBody>
          <a:bodyPr wrap="square">
            <a:spAutoFit/>
          </a:bodyPr>
          <a:lstStyle/>
          <a:p>
            <a:pPr algn="just">
              <a:lnSpc>
                <a:spcPct val="150000"/>
              </a:lnSpc>
            </a:pPr>
            <a:r>
              <a:rPr lang="es-CO" sz="1200" dirty="0">
                <a:effectLst/>
                <a:latin typeface="Arial" panose="020B0604020202020204" pitchFamily="34" charset="0"/>
                <a:ea typeface="Arial" panose="020B0604020202020204" pitchFamily="34" charset="0"/>
              </a:rPr>
              <a:t>3. Del cuadro de tallas normalizado, se trabaja con la talla 10, como talla base y se determina cuantas tallas superiores e inferiores se van a escalar, que no superen las 3 tallas hacia fuera, con el fin de conservar la forma del molde.</a:t>
            </a:r>
          </a:p>
        </p:txBody>
      </p:sp>
      <p:pic>
        <p:nvPicPr>
          <p:cNvPr id="2050" name="Picture 2" descr="Tablas de tallas y medidas">
            <a:extLst>
              <a:ext uri="{FF2B5EF4-FFF2-40B4-BE49-F238E27FC236}">
                <a16:creationId xmlns:a16="http://schemas.microsoft.com/office/drawing/2014/main" id="{52BDC763-4842-454E-ABE4-DBF07B330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501" y="2105027"/>
            <a:ext cx="2775916" cy="3457576"/>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FB16E68-F9F7-42C0-9471-BB74B7DE9E86}"/>
              </a:ext>
            </a:extLst>
          </p:cNvPr>
          <p:cNvSpPr txBox="1"/>
          <p:nvPr/>
        </p:nvSpPr>
        <p:spPr>
          <a:xfrm>
            <a:off x="8772939" y="2105027"/>
            <a:ext cx="3313044" cy="1477328"/>
          </a:xfrm>
          <a:prstGeom prst="rect">
            <a:avLst/>
          </a:prstGeom>
          <a:noFill/>
        </p:spPr>
        <p:txBody>
          <a:bodyPr wrap="square">
            <a:spAutoFit/>
          </a:bodyPr>
          <a:lstStyle/>
          <a:p>
            <a:r>
              <a:rPr lang="es-CO" dirty="0">
                <a:hlinkClick r:id="rId4"/>
              </a:rPr>
              <a:t>https://4.bp.blogspot.com/-WSzXXJJRiT0/UTSgxAKMBXI/AAAAAAAAmzQ/HTJ1ZW6gEk8/s1600/medidas-tallas-confeccion-patronaje.jpg</a:t>
            </a:r>
            <a:r>
              <a:rPr lang="es-CO" dirty="0"/>
              <a:t> </a:t>
            </a:r>
          </a:p>
        </p:txBody>
      </p:sp>
    </p:spTree>
    <p:extLst>
      <p:ext uri="{BB962C8B-B14F-4D97-AF65-F5344CB8AC3E}">
        <p14:creationId xmlns:p14="http://schemas.microsoft.com/office/powerpoint/2010/main" val="142467540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26554EF7-FAAA-490B-9ED9-AAA08BEA593B}"/>
              </a:ext>
            </a:extLst>
          </p:cNvPr>
          <p:cNvSpPr txBox="1"/>
          <p:nvPr/>
        </p:nvSpPr>
        <p:spPr>
          <a:xfrm>
            <a:off x="1056860" y="742949"/>
            <a:ext cx="5410201" cy="889154"/>
          </a:xfrm>
          <a:prstGeom prst="rect">
            <a:avLst/>
          </a:prstGeom>
          <a:noFill/>
        </p:spPr>
        <p:txBody>
          <a:bodyPr wrap="square">
            <a:spAutoFit/>
          </a:bodyPr>
          <a:lstStyle/>
          <a:p>
            <a:pPr algn="just">
              <a:lnSpc>
                <a:spcPct val="150000"/>
              </a:lnSpc>
            </a:pPr>
            <a:r>
              <a:rPr lang="es-CO" sz="1200" dirty="0">
                <a:effectLst/>
                <a:latin typeface="Arial" panose="020B0604020202020204" pitchFamily="34" charset="0"/>
                <a:ea typeface="Arial" panose="020B0604020202020204" pitchFamily="34" charset="0"/>
              </a:rPr>
              <a:t>4.  Determinar las medidas que se necesitan de acuerdo con la prenda a trabajar, en este caso se necesitan los incrementos de: cintura, cadera, largo de tiro o altura de cadera, pecho, talle, largo de hombro y cuello.</a:t>
            </a:r>
          </a:p>
        </p:txBody>
      </p:sp>
      <p:pic>
        <p:nvPicPr>
          <p:cNvPr id="6" name="image52.png">
            <a:extLst>
              <a:ext uri="{FF2B5EF4-FFF2-40B4-BE49-F238E27FC236}">
                <a16:creationId xmlns:a16="http://schemas.microsoft.com/office/drawing/2014/main" id="{F640F6D3-2B28-45A3-A941-D40451FC9975}"/>
              </a:ext>
            </a:extLst>
          </p:cNvPr>
          <p:cNvPicPr/>
          <p:nvPr/>
        </p:nvPicPr>
        <p:blipFill>
          <a:blip r:embed="rId3"/>
          <a:srcRect/>
          <a:stretch>
            <a:fillRect/>
          </a:stretch>
        </p:blipFill>
        <p:spPr>
          <a:xfrm>
            <a:off x="2007457" y="2064343"/>
            <a:ext cx="2750073" cy="3461814"/>
          </a:xfrm>
          <a:prstGeom prst="rect">
            <a:avLst/>
          </a:prstGeom>
          <a:ln/>
        </p:spPr>
      </p:pic>
    </p:spTree>
    <p:extLst>
      <p:ext uri="{BB962C8B-B14F-4D97-AF65-F5344CB8AC3E}">
        <p14:creationId xmlns:p14="http://schemas.microsoft.com/office/powerpoint/2010/main" val="56553158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979FBC98-0605-4128-AC93-227BCCD3E6EA}"/>
              </a:ext>
            </a:extLst>
          </p:cNvPr>
          <p:cNvSpPr txBox="1"/>
          <p:nvPr/>
        </p:nvSpPr>
        <p:spPr>
          <a:xfrm>
            <a:off x="897833" y="742949"/>
            <a:ext cx="7278757" cy="2551148"/>
          </a:xfrm>
          <a:prstGeom prst="rect">
            <a:avLst/>
          </a:prstGeom>
          <a:noFill/>
        </p:spPr>
        <p:txBody>
          <a:bodyPr wrap="square">
            <a:spAutoFit/>
          </a:bodyPr>
          <a:lstStyle/>
          <a:p>
            <a:pPr algn="just">
              <a:lnSpc>
                <a:spcPct val="150000"/>
              </a:lnSpc>
            </a:pPr>
            <a:r>
              <a:rPr lang="es-CO" sz="1200" dirty="0">
                <a:effectLst/>
                <a:latin typeface="Arial" panose="020B0604020202020204" pitchFamily="34" charset="0"/>
                <a:ea typeface="Arial" panose="020B0604020202020204" pitchFamily="34" charset="0"/>
              </a:rPr>
              <a:t>5. El incremento por aplicar en cada una de estas medidas es la diferencia entre talla y talla según el cuadro de tallas normalizado:</a:t>
            </a:r>
          </a:p>
          <a:p>
            <a:pPr algn="just">
              <a:lnSpc>
                <a:spcPct val="150000"/>
              </a:lnSpc>
            </a:pPr>
            <a:r>
              <a:rPr lang="es-CO" sz="1200" dirty="0">
                <a:effectLst/>
                <a:latin typeface="Arial" panose="020B0604020202020204" pitchFamily="34" charset="0"/>
                <a:ea typeface="Arial" panose="020B0604020202020204" pitchFamily="34" charset="0"/>
              </a:rPr>
              <a:t>Cintura= 2 cm en el semi perímetro</a:t>
            </a:r>
          </a:p>
          <a:p>
            <a:pPr algn="just">
              <a:lnSpc>
                <a:spcPct val="150000"/>
              </a:lnSpc>
            </a:pPr>
            <a:r>
              <a:rPr lang="es-CO" sz="1200" dirty="0">
                <a:effectLst/>
                <a:latin typeface="Arial" panose="020B0604020202020204" pitchFamily="34" charset="0"/>
                <a:ea typeface="Arial" panose="020B0604020202020204" pitchFamily="34" charset="0"/>
              </a:rPr>
              <a:t>Cadera= 2 cm en el semi/perímetro</a:t>
            </a:r>
          </a:p>
          <a:p>
            <a:pPr algn="just">
              <a:lnSpc>
                <a:spcPct val="150000"/>
              </a:lnSpc>
            </a:pPr>
            <a:r>
              <a:rPr lang="es-CO" sz="1200" dirty="0">
                <a:effectLst/>
                <a:latin typeface="Arial" panose="020B0604020202020204" pitchFamily="34" charset="0"/>
                <a:ea typeface="Arial" panose="020B0604020202020204" pitchFamily="34" charset="0"/>
              </a:rPr>
              <a:t>Largo de Tiro o Altura de cadera= 1 cm en total</a:t>
            </a:r>
          </a:p>
          <a:p>
            <a:pPr algn="just">
              <a:lnSpc>
                <a:spcPct val="150000"/>
              </a:lnSpc>
            </a:pPr>
            <a:r>
              <a:rPr lang="es-CO" sz="1200" dirty="0">
                <a:effectLst/>
                <a:latin typeface="Arial" panose="020B0604020202020204" pitchFamily="34" charset="0"/>
                <a:ea typeface="Arial" panose="020B0604020202020204" pitchFamily="34" charset="0"/>
              </a:rPr>
              <a:t>Pecho= 2cm en el semi/perímetro </a:t>
            </a:r>
          </a:p>
          <a:p>
            <a:pPr algn="just">
              <a:lnSpc>
                <a:spcPct val="150000"/>
              </a:lnSpc>
            </a:pPr>
            <a:r>
              <a:rPr lang="es-CO" sz="1200" dirty="0">
                <a:effectLst/>
                <a:latin typeface="Arial" panose="020B0604020202020204" pitchFamily="34" charset="0"/>
                <a:ea typeface="Arial" panose="020B0604020202020204" pitchFamily="34" charset="0"/>
              </a:rPr>
              <a:t>Talle= 0.6 mm</a:t>
            </a:r>
          </a:p>
          <a:p>
            <a:pPr algn="just">
              <a:lnSpc>
                <a:spcPct val="150000"/>
              </a:lnSpc>
            </a:pPr>
            <a:r>
              <a:rPr lang="es-CO" sz="1200" dirty="0">
                <a:effectLst/>
                <a:latin typeface="Arial" panose="020B0604020202020204" pitchFamily="34" charset="0"/>
                <a:ea typeface="Arial" panose="020B0604020202020204" pitchFamily="34" charset="0"/>
              </a:rPr>
              <a:t>Largo de hombro= 0.5 mm</a:t>
            </a:r>
          </a:p>
          <a:p>
            <a:pPr algn="just">
              <a:lnSpc>
                <a:spcPct val="150000"/>
              </a:lnSpc>
            </a:pPr>
            <a:r>
              <a:rPr lang="es-CO" sz="1200" dirty="0">
                <a:effectLst/>
                <a:latin typeface="Arial" panose="020B0604020202020204" pitchFamily="34" charset="0"/>
                <a:ea typeface="Arial" panose="020B0604020202020204" pitchFamily="34" charset="0"/>
              </a:rPr>
              <a:t>Cuello= 0.3 mm</a:t>
            </a:r>
          </a:p>
        </p:txBody>
      </p:sp>
      <p:pic>
        <p:nvPicPr>
          <p:cNvPr id="3074" name="Picture 2" descr="14 ideas de Escalado | patrones de costura, patrones de ropa, patrones">
            <a:extLst>
              <a:ext uri="{FF2B5EF4-FFF2-40B4-BE49-F238E27FC236}">
                <a16:creationId xmlns:a16="http://schemas.microsoft.com/office/drawing/2014/main" id="{2830B55D-5BA6-4408-88B8-AACDB3589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339" y="2567608"/>
            <a:ext cx="3657600" cy="284797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0D7CB78-32EC-49FF-B889-AF74DBCBCD86}"/>
              </a:ext>
            </a:extLst>
          </p:cNvPr>
          <p:cNvSpPr txBox="1"/>
          <p:nvPr/>
        </p:nvSpPr>
        <p:spPr>
          <a:xfrm>
            <a:off x="8772939" y="3991595"/>
            <a:ext cx="3250096" cy="923330"/>
          </a:xfrm>
          <a:prstGeom prst="rect">
            <a:avLst/>
          </a:prstGeom>
          <a:noFill/>
        </p:spPr>
        <p:txBody>
          <a:bodyPr wrap="square">
            <a:spAutoFit/>
          </a:bodyPr>
          <a:lstStyle/>
          <a:p>
            <a:r>
              <a:rPr lang="es-CO" dirty="0">
                <a:hlinkClick r:id="rId4"/>
              </a:rPr>
              <a:t>https://i.pinimg.com/originals/db/09/00/db09009fb02d1c2cb2ff8b12dd5e0bfc.jpg</a:t>
            </a:r>
            <a:r>
              <a:rPr lang="es-CO" dirty="0"/>
              <a:t> </a:t>
            </a:r>
          </a:p>
        </p:txBody>
      </p:sp>
    </p:spTree>
    <p:extLst>
      <p:ext uri="{BB962C8B-B14F-4D97-AF65-F5344CB8AC3E}">
        <p14:creationId xmlns:p14="http://schemas.microsoft.com/office/powerpoint/2010/main" val="182323647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772939" y="0"/>
            <a:ext cx="341906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772939" y="0"/>
            <a:ext cx="341906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DC1C794D-AC38-46B2-ABEE-38EE4011E200}"/>
              </a:ext>
            </a:extLst>
          </p:cNvPr>
          <p:cNvSpPr txBox="1"/>
          <p:nvPr/>
        </p:nvSpPr>
        <p:spPr>
          <a:xfrm>
            <a:off x="818321" y="603883"/>
            <a:ext cx="4853609" cy="1166153"/>
          </a:xfrm>
          <a:prstGeom prst="rect">
            <a:avLst/>
          </a:prstGeom>
          <a:noFill/>
        </p:spPr>
        <p:txBody>
          <a:bodyPr wrap="square">
            <a:spAutoFit/>
          </a:bodyPr>
          <a:lstStyle/>
          <a:p>
            <a:pPr algn="just">
              <a:lnSpc>
                <a:spcPct val="150000"/>
              </a:lnSpc>
            </a:pPr>
            <a:r>
              <a:rPr lang="es-CO" sz="1200" dirty="0">
                <a:effectLst/>
                <a:latin typeface="Arial" panose="020B0604020202020204" pitchFamily="34" charset="0"/>
                <a:ea typeface="Arial" panose="020B0604020202020204" pitchFamily="34" charset="0"/>
              </a:rPr>
              <a:t>6. Estas medidas se dividen de acuerdo con el número de piezas a escalar, en este caso tenemos la ½ de un frente y la ½ de una espalda, se reparten de tal forma que queden equilibradas en los diferentes puntos que tiene el molde, normalmente en los ángulos.</a:t>
            </a:r>
          </a:p>
        </p:txBody>
      </p:sp>
      <p:pic>
        <p:nvPicPr>
          <p:cNvPr id="6" name="image47.png">
            <a:extLst>
              <a:ext uri="{FF2B5EF4-FFF2-40B4-BE49-F238E27FC236}">
                <a16:creationId xmlns:a16="http://schemas.microsoft.com/office/drawing/2014/main" id="{6DB95260-1444-40C6-B4A2-E95829C2A762}"/>
              </a:ext>
            </a:extLst>
          </p:cNvPr>
          <p:cNvPicPr/>
          <p:nvPr/>
        </p:nvPicPr>
        <p:blipFill>
          <a:blip r:embed="rId3"/>
          <a:srcRect/>
          <a:stretch>
            <a:fillRect/>
          </a:stretch>
        </p:blipFill>
        <p:spPr>
          <a:xfrm>
            <a:off x="594582" y="1934804"/>
            <a:ext cx="5077348" cy="4319313"/>
          </a:xfrm>
          <a:prstGeom prst="rect">
            <a:avLst/>
          </a:prstGeom>
          <a:ln/>
        </p:spPr>
      </p:pic>
    </p:spTree>
    <p:extLst>
      <p:ext uri="{BB962C8B-B14F-4D97-AF65-F5344CB8AC3E}">
        <p14:creationId xmlns:p14="http://schemas.microsoft.com/office/powerpoint/2010/main" val="221685943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395</Words>
  <Application>Microsoft Office PowerPoint</Application>
  <PresentationFormat>Panorámica</PresentationFormat>
  <Paragraphs>25</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JHON JAIRO RODRIGUEZ PEREZ</cp:lastModifiedBy>
  <cp:revision>7</cp:revision>
  <dcterms:created xsi:type="dcterms:W3CDTF">2021-11-14T18:32:06Z</dcterms:created>
  <dcterms:modified xsi:type="dcterms:W3CDTF">2021-11-22T16:44:05Z</dcterms:modified>
</cp:coreProperties>
</file>