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12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4627-4826-4CA9-A6CA-C66FF6508C16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9E8C-D353-48E7-B64A-39CCFC5A7E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5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69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9499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29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03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401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64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459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773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489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101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559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C74EC-6CFA-4FE5-807C-72B661527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95DA4-6744-46E7-A738-5129A17C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9EF0-44B4-4817-8BB4-0F519C90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C3E24-FBE2-4E92-A49C-8418E67E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86F80-BB2F-432A-A635-DCF451E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4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3FFD-22C5-4FCC-8F6C-65CD41EC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DB4944-6B62-4018-B3CC-1094C8CDE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3851B-12AB-4BE5-8443-ADFA89E9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026B9-88D5-4EAA-8B46-0B9FF02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225C9-DF48-445E-96D6-C1508DA0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3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4DE71B-16B2-4D76-9CFD-845E8A87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6D6DF7-11B9-4946-BA47-8D9DD1A08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CADA1-5C26-4C54-96BC-91829968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DB4BF-EEEB-4D0B-812F-40D14EA2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8E9C6-C372-4EE4-9D3E-E969ABF5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9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86CF-1976-4F24-B54A-9B288127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86181-163E-457D-AE4F-27472FA1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51FC3-912F-40E2-9364-ED7C3E4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E59FB-9C14-4C56-B5D1-E490D05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1B31F-ADF9-4A60-AF54-08A60E9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1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6AC6E-C379-4EB7-A014-8DEB137A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89899-6F72-4873-993D-E5D66ED5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9193A-8B58-4F36-849A-81150F41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7CC97-B57B-465B-BA86-5B0E804B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F7074-1876-4333-B7F1-19BCE00B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024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750DA-D094-4D5B-9B93-BDF19BA2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E6B28-BC5E-4A10-8DFF-A62B16EB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F3D38-A736-4306-A04E-DF69DDB89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DDEF58-B5AB-4E59-BC10-405DE387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B80C7-BF30-4043-86A1-CE2FE594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89DAC3-493B-4DF7-8AD7-1475D27A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3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A094-4BA6-4FCE-8F04-EF35A4CF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A9EC-B886-4E9A-810A-53A382B1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511674-AC54-466C-BC78-0B68777E3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126A6D-6E54-42BB-B744-41AF3BCC3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1A8ED-6794-4342-8EA0-CB20A253E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A81D3E-E4AB-46B6-8C98-D4CEF049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01BF31-56C0-478E-86CA-8D6E090D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BB9DA6-81C6-45A9-8D80-EBBA7231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6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BC12F-6DA8-4195-BE72-1F2D881B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214985-BFD3-4270-A9DA-DD40A1B1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DBB3E4-B8BD-4A58-B562-8C657661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91CBA3-0530-44F6-9882-747B12CB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4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25E5D4-C36A-409F-B1D0-86FC57EA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5EE429-6D28-4B9F-A144-ED68AFF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5EE6CD-3996-40E3-99C0-07435EAD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8F3B-DF91-4D75-9F14-C17EEDD5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369D8-419D-46DD-B479-023DB0FE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BB54A-230C-44FA-BB69-6A96FD66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30D17-6B5F-4589-8280-713E200E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E70C8-4F12-4A33-829F-C45D855E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D7BCE-CAFD-447B-8981-85270E14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7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F265-D075-4AE5-9F5D-8EB7778E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0A079A-4689-411D-8270-9F8241F47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D3B3FD-2225-4F23-B77A-BF617FC5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B4E9F-518D-4698-A5F6-1F87EE14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156DB-D965-4DF6-B7FC-05D64E0A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1AC4E-952A-474F-A15D-83C9EAA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72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030F1E-4230-450C-8632-915D7C1C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66B8F-224F-4526-943C-84CA5D8F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A413DE-C8CE-4ADC-ACB5-818C6070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FD20-8402-4241-B56E-EEB7C84DDE44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3374C-864C-476F-869D-C2CA019C0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BA223-D4C5-4F96-910F-948901021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9F3C-B241-4A3D-B6DC-CA4051897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5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cdtisena.com/img/vestuario_inteligente/ropa_exterior/slide_1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st3.depositphotos.com/6822022/16590/v/600/depositphotos_165901806-stock-illustration-a-tailor-in-sewing-clothes.jpg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duplosite.files.wordpress.com/2017/02/ropa-interior-masculina.png?w=940&amp;h=528&amp;crop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crypted-tbn0.gstatic.com/images?q=tbn:ANd9GcRkltcRR7k3XB5k53oM9xTHaiSa-LuE_8N98A&amp;usqp=C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hyperlink" Target="https://www.unico.com.co/484603-large_default/pantaloncillo-paq-x3-boxer-amplio-p.jpg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shopify.com/s/files/1/1300/8863/files/BOXER-SUELTO-para-hombre_-ropa-interior.jpg?v=161911032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eymon.com.co/wp-content/uploads/2020/11/3052-animada.gi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f.co/dx/api/dam/custom/2021/GEF/ES-CO/Imagenes/Hombres/ROPA_INTERIOR/Bombay/1000x1263/Boxer-Hombre-Bombay-Azul-estampado-39672-Frente-GEF.jpg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://www.paraloscuriosos.com/img/articles/21792/1200x630/5a9e9bf4f1ba1_que-nos-dice-la-ropa-interior-sobre-la-personalidad-de-un-hombre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hyperlink" Target="https://image.freepik.com/foto-gratis/modista-hace-plantilla-trabaja-fabrica-ropa_332001-93.jpg" TargetMode="Externa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marchuet.com/196-large_default/boxer-de-punto-abanderado-blanco-con-abertura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.123rf.com/450wm/pavlobaliukh/pavlobaliukh2002/pavlobaliukh200200023/139847054-joven-dise%C3%B1ador-de-moda-en-el-taller-sobre-un-nuevo-proyecto-con-patrones-de-modistos.jpg?ver=6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www.cdtisena.com/img/vestuario_inteligente/calidad_confeccion/slide_1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hyperlink" Target="https://m.media-amazon.com/images/I/714PiQc5lJL._AC_UX679_.jpg" TargetMode="Externa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pSp>
        <p:nvGrpSpPr>
          <p:cNvPr id="12" name="Google Shape;98;p3"/>
          <p:cNvGrpSpPr/>
          <p:nvPr/>
        </p:nvGrpSpPr>
        <p:grpSpPr>
          <a:xfrm>
            <a:off x="558490" y="980037"/>
            <a:ext cx="6909926" cy="3859056"/>
            <a:chOff x="-42401" y="-24097"/>
            <a:chExt cx="6909926" cy="3859056"/>
          </a:xfrm>
        </p:grpSpPr>
        <p:pic>
          <p:nvPicPr>
            <p:cNvPr id="13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77352"/>
            <a:ext cx="3867545" cy="236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Animación 2D.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oportunidad, consistirá en una animación sin audios de voz: imágenes y textos, acompañados por música y sonidos intensionales de fondo.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recurso NO SE USARÁ AUDIO NARRATIVO, NO HABRÁ VOZ.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5274" y="1041357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1174612" y="1259369"/>
            <a:ext cx="5526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Desarrollo de colecciones para la industria de la moda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47423" y="3249032"/>
            <a:ext cx="6295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00B050"/>
                </a:solidFill>
              </a:rPr>
              <a:t>Tipos y desarrollo básico de prendas interior masculino</a:t>
            </a:r>
            <a:endParaRPr lang="es-CO" sz="2800" b="1" dirty="0">
              <a:solidFill>
                <a:srgbClr val="00B050"/>
              </a:solidFill>
            </a:endParaRPr>
          </a:p>
        </p:txBody>
      </p:sp>
      <p:sp>
        <p:nvSpPr>
          <p:cNvPr id="17" name="Google Shape;85;p2">
            <a:extLst>
              <a:ext uri="{FF2B5EF4-FFF2-40B4-BE49-F238E27FC236}">
                <a16:creationId xmlns:a16="http://schemas.microsoft.com/office/drawing/2014/main" id="{1EBFDAF1-D92C-4F25-A536-FFC32BCF2C02}"/>
              </a:ext>
            </a:extLst>
          </p:cNvPr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DI_CF09B_13_TiposDeInteriorMasculino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1324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4971" y="3139095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874644" y="106431"/>
            <a:ext cx="6387548" cy="3060839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634CB4-0C2C-4264-A182-31172411CEBA}"/>
              </a:ext>
            </a:extLst>
          </p:cNvPr>
          <p:cNvSpPr txBox="1"/>
          <p:nvPr/>
        </p:nvSpPr>
        <p:spPr>
          <a:xfrm>
            <a:off x="0" y="3521560"/>
            <a:ext cx="8231931" cy="315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 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1-2 = ½ de cadera más 1.5 cm 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2 - 3 = largo de la pierna 8 a 12.5 cm o según diseño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los puntos 1, 2 y 3 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1 - 4 y 3 - 5 = ½ de cadera más 4.5 cm (para desahogo)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4 - 5 encontrando el punto 6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4- 7 = 4.5 cm 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1 - 8 = 2.5 a 3 cm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8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5 - 9 = a la distancia 4 - 7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o con curva suave 9 – 7 	3 - 10 = 1/10 de cadera 	8-12 y 2 - 11 = 3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9 - 1 O y 12 - 11 prolongando hasta el punto 13 		Unir con curva profunda 2 - 10  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image94.png">
            <a:extLst>
              <a:ext uri="{FF2B5EF4-FFF2-40B4-BE49-F238E27FC236}">
                <a16:creationId xmlns:a16="http://schemas.microsoft.com/office/drawing/2014/main" id="{124231CA-8BE1-4E19-BDA4-64CC29CE823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4844" y="193912"/>
            <a:ext cx="4161885" cy="2564389"/>
          </a:xfrm>
          <a:prstGeom prst="rect">
            <a:avLst/>
          </a:prstGeom>
          <a:ln/>
        </p:spPr>
      </p:pic>
      <p:pic>
        <p:nvPicPr>
          <p:cNvPr id="12" name="image92.png">
            <a:extLst>
              <a:ext uri="{FF2B5EF4-FFF2-40B4-BE49-F238E27FC236}">
                <a16:creationId xmlns:a16="http://schemas.microsoft.com/office/drawing/2014/main" id="{2601A958-75C5-481B-8929-BDB2AAD2894E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54070" y="320112"/>
            <a:ext cx="1608980" cy="1043674"/>
          </a:xfrm>
          <a:prstGeom prst="rect">
            <a:avLst/>
          </a:prstGeom>
          <a:ln/>
        </p:spPr>
      </p:pic>
      <p:pic>
        <p:nvPicPr>
          <p:cNvPr id="13" name="image87.png">
            <a:extLst>
              <a:ext uri="{FF2B5EF4-FFF2-40B4-BE49-F238E27FC236}">
                <a16:creationId xmlns:a16="http://schemas.microsoft.com/office/drawing/2014/main" id="{225774CC-D5FA-437C-A2FF-35D98D9B9ED3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286960" y="1489351"/>
            <a:ext cx="1608980" cy="1043674"/>
          </a:xfrm>
          <a:prstGeom prst="rect">
            <a:avLst/>
          </a:prstGeom>
          <a:ln/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A6DFD5E-5350-4393-AFCA-8E1CA3D9BF3C}"/>
              </a:ext>
            </a:extLst>
          </p:cNvPr>
          <p:cNvSpPr/>
          <p:nvPr/>
        </p:nvSpPr>
        <p:spPr>
          <a:xfrm>
            <a:off x="1326549" y="39381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EE598A5-CF65-4EE3-9857-4F5CCC3A1D66}"/>
              </a:ext>
            </a:extLst>
          </p:cNvPr>
          <p:cNvSpPr/>
          <p:nvPr/>
        </p:nvSpPr>
        <p:spPr>
          <a:xfrm>
            <a:off x="2560507" y="1178896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DD1ED09-A2E4-40EE-9A67-B33216F1322E}"/>
              </a:ext>
            </a:extLst>
          </p:cNvPr>
          <p:cNvSpPr/>
          <p:nvPr/>
        </p:nvSpPr>
        <p:spPr>
          <a:xfrm>
            <a:off x="2563352" y="1517876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4F25BE0-2D63-4D08-82BB-184A0F5C94CA}"/>
              </a:ext>
            </a:extLst>
          </p:cNvPr>
          <p:cNvSpPr/>
          <p:nvPr/>
        </p:nvSpPr>
        <p:spPr>
          <a:xfrm>
            <a:off x="2564103" y="26331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DAD3E2F-7D32-4F2A-840E-F5D2694AEFE9}"/>
              </a:ext>
            </a:extLst>
          </p:cNvPr>
          <p:cNvSpPr/>
          <p:nvPr/>
        </p:nvSpPr>
        <p:spPr>
          <a:xfrm>
            <a:off x="1096920" y="154678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565E155-33BE-4F62-988F-47B307CECCF0}"/>
              </a:ext>
            </a:extLst>
          </p:cNvPr>
          <p:cNvSpPr/>
          <p:nvPr/>
        </p:nvSpPr>
        <p:spPr>
          <a:xfrm>
            <a:off x="1096920" y="119084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8572F06-6363-4275-A950-6135E107D89F}"/>
              </a:ext>
            </a:extLst>
          </p:cNvPr>
          <p:cNvSpPr/>
          <p:nvPr/>
        </p:nvSpPr>
        <p:spPr>
          <a:xfrm>
            <a:off x="1071664" y="26331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F848324-F897-4CD1-A7A0-0272A567D599}"/>
              </a:ext>
            </a:extLst>
          </p:cNvPr>
          <p:cNvSpPr/>
          <p:nvPr/>
        </p:nvSpPr>
        <p:spPr>
          <a:xfrm>
            <a:off x="1357842" y="158783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BB941A4-52ED-489D-B8FC-4D659E1FA84E}"/>
              </a:ext>
            </a:extLst>
          </p:cNvPr>
          <p:cNvSpPr/>
          <p:nvPr/>
        </p:nvSpPr>
        <p:spPr>
          <a:xfrm>
            <a:off x="1046876" y="42499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9B508DB-145B-4E5B-8381-A9177E963550}"/>
              </a:ext>
            </a:extLst>
          </p:cNvPr>
          <p:cNvSpPr/>
          <p:nvPr/>
        </p:nvSpPr>
        <p:spPr>
          <a:xfrm>
            <a:off x="2550341" y="136568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E77A15C-132E-46FD-AEC9-A444F05C318F}"/>
              </a:ext>
            </a:extLst>
          </p:cNvPr>
          <p:cNvSpPr/>
          <p:nvPr/>
        </p:nvSpPr>
        <p:spPr>
          <a:xfrm>
            <a:off x="2306218" y="239288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0B44656-794B-418C-8334-F3EE920BC121}"/>
              </a:ext>
            </a:extLst>
          </p:cNvPr>
          <p:cNvSpPr/>
          <p:nvPr/>
        </p:nvSpPr>
        <p:spPr>
          <a:xfrm>
            <a:off x="1323893" y="123877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14442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4971" y="3211287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874644" y="106431"/>
            <a:ext cx="6387548" cy="3060839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image94.png">
            <a:extLst>
              <a:ext uri="{FF2B5EF4-FFF2-40B4-BE49-F238E27FC236}">
                <a16:creationId xmlns:a16="http://schemas.microsoft.com/office/drawing/2014/main" id="{124231CA-8BE1-4E19-BDA4-64CC29CE823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429000" y="187741"/>
            <a:ext cx="3718897" cy="2564389"/>
          </a:xfrm>
          <a:prstGeom prst="rect">
            <a:avLst/>
          </a:prstGeom>
          <a:ln/>
        </p:spPr>
      </p:pic>
      <p:pic>
        <p:nvPicPr>
          <p:cNvPr id="9218" name="Picture 2" descr="Ropa interior transpirable de malla de seda de hielo sexy para hombre,  bolsa en 3D, calzoncillos tipo bóxer de entrepierna ajustados - NewChic">
            <a:extLst>
              <a:ext uri="{FF2B5EF4-FFF2-40B4-BE49-F238E27FC236}">
                <a16:creationId xmlns:a16="http://schemas.microsoft.com/office/drawing/2014/main" id="{A086CE2D-462C-421C-8BF4-76E4B5F08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5" r="1814" b="28283"/>
          <a:stretch/>
        </p:blipFill>
        <p:spPr bwMode="auto">
          <a:xfrm flipH="1">
            <a:off x="1020859" y="694821"/>
            <a:ext cx="2287156" cy="18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A21534B5-DE69-4AFF-A588-F95EF5FD94BD}"/>
              </a:ext>
            </a:extLst>
          </p:cNvPr>
          <p:cNvSpPr txBox="1"/>
          <p:nvPr/>
        </p:nvSpPr>
        <p:spPr>
          <a:xfrm>
            <a:off x="126331" y="3692670"/>
            <a:ext cx="3627522" cy="259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Trasero</a:t>
            </a:r>
            <a:endParaRPr lang="es-CO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B = distancia 1 - 2 en el delantero más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 - C = distancia 2 - 3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los puntos A, B y C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- E y C - F = distancia 1 - 4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E - F encontrando el punto G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- I = 3 cm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 - H = distancia 5 - 9 en el delantero más 1.5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1D20F9-B20C-462A-9E48-62329E2F2790}"/>
              </a:ext>
            </a:extLst>
          </p:cNvPr>
          <p:cNvSpPr txBox="1"/>
          <p:nvPr/>
        </p:nvSpPr>
        <p:spPr>
          <a:xfrm>
            <a:off x="4625828" y="4320243"/>
            <a:ext cx="3627522" cy="214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o con curva suave H - I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 - J = 1.5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A - l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 - K= 2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K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 - L = 1/10 de cadera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 - M = distancia 3 - 10 en el delantero más 3.5 cm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B - N pasando por el punto I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M - H</a:t>
            </a: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6C47258-7084-4519-9D69-5CAD8B8BAC81}"/>
              </a:ext>
            </a:extLst>
          </p:cNvPr>
          <p:cNvSpPr/>
          <p:nvPr/>
        </p:nvSpPr>
        <p:spPr>
          <a:xfrm>
            <a:off x="6703511" y="26738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2F16444-B5D6-4428-B6B0-9D96968C11B6}"/>
              </a:ext>
            </a:extLst>
          </p:cNvPr>
          <p:cNvSpPr/>
          <p:nvPr/>
        </p:nvSpPr>
        <p:spPr>
          <a:xfrm>
            <a:off x="6658395" y="11957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809CFB0-E1AF-4901-9AE0-8295BB59E710}"/>
              </a:ext>
            </a:extLst>
          </p:cNvPr>
          <p:cNvSpPr/>
          <p:nvPr/>
        </p:nvSpPr>
        <p:spPr>
          <a:xfrm>
            <a:off x="6872227" y="118407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D16762C-09A5-40FD-A621-B22C57FE1586}"/>
              </a:ext>
            </a:extLst>
          </p:cNvPr>
          <p:cNvSpPr/>
          <p:nvPr/>
        </p:nvSpPr>
        <p:spPr>
          <a:xfrm>
            <a:off x="6829520" y="154165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01CA94E-E9B5-49CE-8603-E72422A1AA99}"/>
              </a:ext>
            </a:extLst>
          </p:cNvPr>
          <p:cNvSpPr/>
          <p:nvPr/>
        </p:nvSpPr>
        <p:spPr>
          <a:xfrm>
            <a:off x="6863939" y="16505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C43C7C3-D3F9-4468-BDA9-989993F56CBC}"/>
              </a:ext>
            </a:extLst>
          </p:cNvPr>
          <p:cNvSpPr/>
          <p:nvPr/>
        </p:nvSpPr>
        <p:spPr>
          <a:xfrm>
            <a:off x="5520411" y="1531962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F6E5FAA-4D7A-4C3B-8F26-CE500B3F323F}"/>
              </a:ext>
            </a:extLst>
          </p:cNvPr>
          <p:cNvSpPr/>
          <p:nvPr/>
        </p:nvSpPr>
        <p:spPr>
          <a:xfrm>
            <a:off x="5525839" y="114949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30481A5-BEB8-422D-A63A-383031D8A6C7}"/>
              </a:ext>
            </a:extLst>
          </p:cNvPr>
          <p:cNvSpPr/>
          <p:nvPr/>
        </p:nvSpPr>
        <p:spPr>
          <a:xfrm>
            <a:off x="5514143" y="197486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E3597FB-E184-4015-804B-B236D0967E33}"/>
              </a:ext>
            </a:extLst>
          </p:cNvPr>
          <p:cNvSpPr/>
          <p:nvPr/>
        </p:nvSpPr>
        <p:spPr>
          <a:xfrm>
            <a:off x="6863069" y="137472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3E4A480-7688-4A84-9754-481FAEB625F5}"/>
              </a:ext>
            </a:extLst>
          </p:cNvPr>
          <p:cNvSpPr/>
          <p:nvPr/>
        </p:nvSpPr>
        <p:spPr>
          <a:xfrm>
            <a:off x="5846496" y="125438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39E2757-EC74-43A0-92EF-FEEEFE3B169E}"/>
              </a:ext>
            </a:extLst>
          </p:cNvPr>
          <p:cNvSpPr/>
          <p:nvPr/>
        </p:nvSpPr>
        <p:spPr>
          <a:xfrm>
            <a:off x="5896959" y="161072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AAF50C8-530F-43A3-AC18-68B91CA0232D}"/>
              </a:ext>
            </a:extLst>
          </p:cNvPr>
          <p:cNvSpPr/>
          <p:nvPr/>
        </p:nvSpPr>
        <p:spPr>
          <a:xfrm>
            <a:off x="5519231" y="130154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8459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882546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53350" y="2718032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7" y="371474"/>
            <a:ext cx="5634228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C1AB0994-7E1C-4225-ABE3-99DCC5EFE2D6}"/>
              </a:ext>
            </a:extLst>
          </p:cNvPr>
          <p:cNvSpPr txBox="1"/>
          <p:nvPr/>
        </p:nvSpPr>
        <p:spPr>
          <a:xfrm>
            <a:off x="344557" y="4532243"/>
            <a:ext cx="756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Las prendas de uso interior, requieren especial atención en su diseño, desarrollo y confección. En el caso de prendas masculinas, elaborarlas con calidad, pensar diseños cómodos, lograr piezas prácticas y con estilo, es un deber de la industria de la moda.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73EBCE-8507-41C5-8768-B4A723ECC1FA}"/>
              </a:ext>
            </a:extLst>
          </p:cNvPr>
          <p:cNvSpPr txBox="1"/>
          <p:nvPr/>
        </p:nvSpPr>
        <p:spPr>
          <a:xfrm>
            <a:off x="8253350" y="709930"/>
            <a:ext cx="3867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Producción:  los textos irán saliendo como </a:t>
            </a:r>
            <a:r>
              <a:rPr lang="es-MX" dirty="0" err="1">
                <a:solidFill>
                  <a:srgbClr val="FF0000"/>
                </a:solidFill>
              </a:rPr>
              <a:t>sub-títulos</a:t>
            </a:r>
            <a:r>
              <a:rPr lang="es-MX" dirty="0">
                <a:solidFill>
                  <a:srgbClr val="FF0000"/>
                </a:solidFill>
              </a:rPr>
              <a:t> o ubicados en puntos clave de la pantalla, para dar sentido y complemento a las imágenes o graficas que se irán animando.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(Así mismo en todo el recurso audiovisual).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028" name="Picture 4" descr="Costurera masculina vector, gráfico vectorial, imágenes de Costurera  masculina vectoriales de stock | Depositphotos®">
            <a:extLst>
              <a:ext uri="{FF2B5EF4-FFF2-40B4-BE49-F238E27FC236}">
                <a16:creationId xmlns:a16="http://schemas.microsoft.com/office/drawing/2014/main" id="{618F92DF-0A2C-4DE2-9415-81A9BFFB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32" y="458141"/>
            <a:ext cx="2417627" cy="19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osturera masculina vector, gráfico vectorial, imágenes de Costurera  masculina vectoriales de stock | Depositphotos®">
            <a:extLst>
              <a:ext uri="{FF2B5EF4-FFF2-40B4-BE49-F238E27FC236}">
                <a16:creationId xmlns:a16="http://schemas.microsoft.com/office/drawing/2014/main" id="{78068AD8-F239-4168-8AAB-C59EEF3F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92" y="3506625"/>
            <a:ext cx="607551" cy="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F3EA740-ADA4-410F-8BA9-A4EB9B5345AF}"/>
              </a:ext>
            </a:extLst>
          </p:cNvPr>
          <p:cNvSpPr txBox="1"/>
          <p:nvPr/>
        </p:nvSpPr>
        <p:spPr>
          <a:xfrm>
            <a:off x="8951143" y="3510399"/>
            <a:ext cx="32599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5"/>
              </a:rPr>
              <a:t>https://st3.depositphotos.com/6822022/16590/v/600/depositphotos_165901806-stock-illustration-a-tailor-in-sewing-clothes.jpg</a:t>
            </a:r>
            <a:r>
              <a:rPr lang="es-CO" sz="1000" dirty="0"/>
              <a:t> </a:t>
            </a:r>
          </a:p>
        </p:txBody>
      </p:sp>
      <p:pic>
        <p:nvPicPr>
          <p:cNvPr id="1030" name="Picture 6" descr="Operario en Manejo de Máquinas de Confección Industrial para Ropa Interior  y Deportiva">
            <a:extLst>
              <a:ext uri="{FF2B5EF4-FFF2-40B4-BE49-F238E27FC236}">
                <a16:creationId xmlns:a16="http://schemas.microsoft.com/office/drawing/2014/main" id="{B9BAA13E-1DC3-4F34-8547-F10AACB5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87" y="2372139"/>
            <a:ext cx="2957391" cy="9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Operario en Manejo de Máquinas de Confección Industrial para Ropa Interior  y Deportiva">
            <a:extLst>
              <a:ext uri="{FF2B5EF4-FFF2-40B4-BE49-F238E27FC236}">
                <a16:creationId xmlns:a16="http://schemas.microsoft.com/office/drawing/2014/main" id="{31B50F44-E34B-4270-8984-0622C215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92" y="4267674"/>
            <a:ext cx="896843" cy="2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C5959750-2F09-4166-9708-C07729332C54}"/>
              </a:ext>
            </a:extLst>
          </p:cNvPr>
          <p:cNvSpPr txBox="1"/>
          <p:nvPr/>
        </p:nvSpPr>
        <p:spPr>
          <a:xfrm>
            <a:off x="9253746" y="4216533"/>
            <a:ext cx="2957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7"/>
              </a:rPr>
              <a:t>http://www.cdtisena.com/img/vestuario_inteligente/ropa_exterior/slide_1.jpg</a:t>
            </a:r>
            <a:r>
              <a:rPr lang="es-CO" sz="1000" dirty="0"/>
              <a:t> </a:t>
            </a:r>
          </a:p>
        </p:txBody>
      </p:sp>
      <p:pic>
        <p:nvPicPr>
          <p:cNvPr id="1032" name="Picture 8" descr="Los estilos de ropa interior masculina">
            <a:extLst>
              <a:ext uri="{FF2B5EF4-FFF2-40B4-BE49-F238E27FC236}">
                <a16:creationId xmlns:a16="http://schemas.microsoft.com/office/drawing/2014/main" id="{DE418B6B-0C36-477F-9675-8280D597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51" y="742949"/>
            <a:ext cx="2475672" cy="13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Los estilos de ropa interior masculina">
            <a:extLst>
              <a:ext uri="{FF2B5EF4-FFF2-40B4-BE49-F238E27FC236}">
                <a16:creationId xmlns:a16="http://schemas.microsoft.com/office/drawing/2014/main" id="{D2E29F80-908B-4538-B7BE-2F1A40D8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246" y="5039011"/>
            <a:ext cx="1091793" cy="6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33D201D9-FC6D-42F5-83CD-8AEF7F4701A4}"/>
              </a:ext>
            </a:extLst>
          </p:cNvPr>
          <p:cNvSpPr txBox="1"/>
          <p:nvPr/>
        </p:nvSpPr>
        <p:spPr>
          <a:xfrm>
            <a:off x="9497039" y="4923024"/>
            <a:ext cx="23504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9"/>
              </a:rPr>
              <a:t>https://duplosite.files.wordpress.com/2017/02/ropa-interior-masculina.png?w=940&amp;h=528&amp;crop=1</a:t>
            </a:r>
            <a:r>
              <a:rPr lang="es-CO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60604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882546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7" y="371474"/>
            <a:ext cx="5634228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F2A7B10-6EA5-4EBE-8397-536BB6AA9B15}"/>
              </a:ext>
            </a:extLst>
          </p:cNvPr>
          <p:cNvSpPr txBox="1"/>
          <p:nvPr/>
        </p:nvSpPr>
        <p:spPr>
          <a:xfrm>
            <a:off x="212035" y="4492487"/>
            <a:ext cx="7832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Boxer</a:t>
            </a:r>
            <a:r>
              <a:rPr lang="es-MX" b="1" dirty="0"/>
              <a:t> amplio</a:t>
            </a:r>
          </a:p>
          <a:p>
            <a:endParaRPr lang="es-MX" dirty="0"/>
          </a:p>
          <a:p>
            <a:r>
              <a:rPr lang="es-CO" dirty="0"/>
              <a:t>Se trata de una prenda que ofrece mayor frescura, versatilidad en movimientos. Para su desarrollo, es muy importante considerar, desde el comienzo del proceso, las medidas.</a:t>
            </a:r>
          </a:p>
        </p:txBody>
      </p:sp>
      <p:pic>
        <p:nvPicPr>
          <p:cNvPr id="2050" name="Picture 2" descr="Pantaloncillo paq x3 boxer amplio p seven seven ➡️| Compra online a precios  outlet">
            <a:extLst>
              <a:ext uri="{FF2B5EF4-FFF2-40B4-BE49-F238E27FC236}">
                <a16:creationId xmlns:a16="http://schemas.microsoft.com/office/drawing/2014/main" id="{20685C94-F48B-4804-BAEC-6C6A3BA7F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/>
          <a:stretch/>
        </p:blipFill>
        <p:spPr bwMode="auto">
          <a:xfrm>
            <a:off x="1325219" y="465130"/>
            <a:ext cx="2519629" cy="28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antaloncillo paq x3 boxer amplio p seven seven ➡️| Compra online a precios  outlet">
            <a:extLst>
              <a:ext uri="{FF2B5EF4-FFF2-40B4-BE49-F238E27FC236}">
                <a16:creationId xmlns:a16="http://schemas.microsoft.com/office/drawing/2014/main" id="{0AAF04E9-47E3-4CD6-85C6-D4EC09DB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842" y="1889942"/>
            <a:ext cx="788916" cy="84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A44938F-71B5-4244-A253-0F00EC84D79A}"/>
              </a:ext>
            </a:extLst>
          </p:cNvPr>
          <p:cNvSpPr txBox="1"/>
          <p:nvPr/>
        </p:nvSpPr>
        <p:spPr>
          <a:xfrm>
            <a:off x="9183758" y="1889942"/>
            <a:ext cx="29121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5"/>
              </a:rPr>
              <a:t>https://www.unico.com.co/484603-large_default/pantaloncillo-paq-x3-boxer-amplio-p.jpg</a:t>
            </a:r>
            <a:r>
              <a:rPr lang="es-CO" sz="1000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CBEC6E-149E-4CBD-87D4-F4705B3847A0}"/>
              </a:ext>
            </a:extLst>
          </p:cNvPr>
          <p:cNvSpPr txBox="1"/>
          <p:nvPr/>
        </p:nvSpPr>
        <p:spPr>
          <a:xfrm>
            <a:off x="3616011" y="435861"/>
            <a:ext cx="1260789" cy="1394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0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Medidas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Talla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Cintura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Cadera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Largo del bóxer</a:t>
            </a:r>
          </a:p>
          <a:p>
            <a:pPr>
              <a:lnSpc>
                <a:spcPct val="150000"/>
              </a:lnSpc>
            </a:pPr>
            <a:r>
              <a:rPr lang="es-CO" sz="10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% de elasticidad</a:t>
            </a:r>
          </a:p>
        </p:txBody>
      </p:sp>
      <p:pic>
        <p:nvPicPr>
          <p:cNvPr id="2052" name="Picture 4" descr="Ropa interior para hombre boxer mbx0598 | Twins México">
            <a:extLst>
              <a:ext uri="{FF2B5EF4-FFF2-40B4-BE49-F238E27FC236}">
                <a16:creationId xmlns:a16="http://schemas.microsoft.com/office/drawing/2014/main" id="{51FED702-3145-406E-8F1F-DA0B2950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32" y="888830"/>
            <a:ext cx="1829323" cy="22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opa interior para hombre boxer mbx0598 | Twins México">
            <a:extLst>
              <a:ext uri="{FF2B5EF4-FFF2-40B4-BE49-F238E27FC236}">
                <a16:creationId xmlns:a16="http://schemas.microsoft.com/office/drawing/2014/main" id="{4BD52A47-EABC-4C8F-AF69-FCB22B98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85" y="3354245"/>
            <a:ext cx="872516" cy="105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50C4C19-FAD2-44F3-85E2-AEAFDB8D5943}"/>
              </a:ext>
            </a:extLst>
          </p:cNvPr>
          <p:cNvSpPr txBox="1"/>
          <p:nvPr/>
        </p:nvSpPr>
        <p:spPr>
          <a:xfrm>
            <a:off x="9387402" y="3415958"/>
            <a:ext cx="27085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7"/>
              </a:rPr>
              <a:t>https://encrypted-tbn0.gstatic.com/images?q=tbn:ANd9GcRkltcRR7k3XB5k53oM9xTHaiSa-LuE_8N98A&amp;usqp=CAU</a:t>
            </a:r>
            <a:r>
              <a:rPr lang="es-CO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014363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683766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7" y="172694"/>
            <a:ext cx="5634228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7C65B6-C00A-4DC3-88A5-C462A0EEC695}"/>
              </a:ext>
            </a:extLst>
          </p:cNvPr>
          <p:cNvSpPr txBox="1"/>
          <p:nvPr/>
        </p:nvSpPr>
        <p:spPr>
          <a:xfrm>
            <a:off x="0" y="4112888"/>
            <a:ext cx="825335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s-CO" sz="16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Delantero y trasero del </a:t>
            </a:r>
            <a:r>
              <a:rPr lang="es-CO" sz="1600" b="1" dirty="0" err="1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boxer</a:t>
            </a:r>
            <a:r>
              <a:rPr lang="es-CO" sz="1600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amplio</a:t>
            </a:r>
            <a:endParaRPr lang="es-CO" sz="16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= Punto de origen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1 -2 = ½ de cadera menos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2 - 3 = largo de la pierna 5 a 10 cm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hacia ambos lados los puntos 1 y 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sobre la línea 1 - 2 el punto 3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1 - 5, 2 - 4, 2 - 7 y 1 - 6 = ½ de cadera más 1.5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5 - 4 y 7 - 6 formando 2 rectángulos y encontrando el punto 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8 - 9 = 1 /3 de la distancia 3 - 8 menos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8 -10 = a la distancia 8 - 9 menos 1.5 cm</a:t>
            </a:r>
            <a:endParaRPr lang="es-CO" sz="1200" dirty="0"/>
          </a:p>
        </p:txBody>
      </p:sp>
      <p:pic>
        <p:nvPicPr>
          <p:cNvPr id="3074" name="Picture 2" descr="Ropa interior para Hombre vs Tipo de Cuerpo – Boxer para Hombre  #LosDeLaBolsita | Flamingo Boxers">
            <a:extLst>
              <a:ext uri="{FF2B5EF4-FFF2-40B4-BE49-F238E27FC236}">
                <a16:creationId xmlns:a16="http://schemas.microsoft.com/office/drawing/2014/main" id="{94E0838E-4F94-4D02-B80F-509DCFC78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75" y="1120063"/>
            <a:ext cx="1905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79.png">
            <a:extLst>
              <a:ext uri="{FF2B5EF4-FFF2-40B4-BE49-F238E27FC236}">
                <a16:creationId xmlns:a16="http://schemas.microsoft.com/office/drawing/2014/main" id="{47CAEB16-8A42-486F-95F7-07CCFB89849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31661" y="287258"/>
            <a:ext cx="3644513" cy="2747489"/>
          </a:xfrm>
          <a:prstGeom prst="rect">
            <a:avLst/>
          </a:prstGeom>
          <a:ln/>
        </p:spPr>
      </p:pic>
      <p:pic>
        <p:nvPicPr>
          <p:cNvPr id="12" name="Picture 2" descr="Ropa interior para Hombre vs Tipo de Cuerpo – Boxer para Hombre  #LosDeLaBolsita | Flamingo Boxers">
            <a:extLst>
              <a:ext uri="{FF2B5EF4-FFF2-40B4-BE49-F238E27FC236}">
                <a16:creationId xmlns:a16="http://schemas.microsoft.com/office/drawing/2014/main" id="{02E30953-D417-4F46-9005-0B25D3F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826" y="2069984"/>
            <a:ext cx="690571" cy="4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B208CF5-7F83-41BD-BCEA-89004F333DB8}"/>
              </a:ext>
            </a:extLst>
          </p:cNvPr>
          <p:cNvSpPr txBox="1"/>
          <p:nvPr/>
        </p:nvSpPr>
        <p:spPr>
          <a:xfrm>
            <a:off x="9160339" y="2104070"/>
            <a:ext cx="27829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6"/>
              </a:rPr>
              <a:t>https://cdn.shopify.com/s/files/1/1300/8863/files/BOXER-SUELTO-para-hombre_-ropa-interior.jpg?v=1619110328</a:t>
            </a:r>
            <a:r>
              <a:rPr lang="es-CO" sz="1000" dirty="0"/>
              <a:t> 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6DE7956-239A-4F4D-BA4B-2AB9D50048C1}"/>
              </a:ext>
            </a:extLst>
          </p:cNvPr>
          <p:cNvSpPr/>
          <p:nvPr/>
        </p:nvSpPr>
        <p:spPr>
          <a:xfrm>
            <a:off x="4465983" y="75763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EE0EEB8-A540-4118-944D-F2EC78A75CC2}"/>
              </a:ext>
            </a:extLst>
          </p:cNvPr>
          <p:cNvSpPr/>
          <p:nvPr/>
        </p:nvSpPr>
        <p:spPr>
          <a:xfrm>
            <a:off x="4467723" y="2658068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FCA3FD-5FCF-4F63-B795-86E4D4D13042}"/>
              </a:ext>
            </a:extLst>
          </p:cNvPr>
          <p:cNvSpPr/>
          <p:nvPr/>
        </p:nvSpPr>
        <p:spPr>
          <a:xfrm>
            <a:off x="4459726" y="163227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7701F7D-6B43-40F8-8B68-582F73F0C9AB}"/>
              </a:ext>
            </a:extLst>
          </p:cNvPr>
          <p:cNvSpPr/>
          <p:nvPr/>
        </p:nvSpPr>
        <p:spPr>
          <a:xfrm>
            <a:off x="3315576" y="63806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D7F1916-50E5-4452-8099-C7FCC01152E3}"/>
              </a:ext>
            </a:extLst>
          </p:cNvPr>
          <p:cNvSpPr/>
          <p:nvPr/>
        </p:nvSpPr>
        <p:spPr>
          <a:xfrm>
            <a:off x="3315576" y="2652572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6602F23-8599-4CD8-AC12-76EFC52307C0}"/>
              </a:ext>
            </a:extLst>
          </p:cNvPr>
          <p:cNvSpPr/>
          <p:nvPr/>
        </p:nvSpPr>
        <p:spPr>
          <a:xfrm>
            <a:off x="5606618" y="253121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1BB3E14-4911-442D-A380-3C8C9118D03E}"/>
              </a:ext>
            </a:extLst>
          </p:cNvPr>
          <p:cNvSpPr/>
          <p:nvPr/>
        </p:nvSpPr>
        <p:spPr>
          <a:xfrm>
            <a:off x="5606618" y="742948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80AF8A0-C044-4D58-B4FD-E521C8EE185F}"/>
              </a:ext>
            </a:extLst>
          </p:cNvPr>
          <p:cNvSpPr/>
          <p:nvPr/>
        </p:nvSpPr>
        <p:spPr>
          <a:xfrm>
            <a:off x="3031660" y="172859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9BE5D18-49A3-478F-857B-47FA2CA0F85E}"/>
              </a:ext>
            </a:extLst>
          </p:cNvPr>
          <p:cNvSpPr/>
          <p:nvPr/>
        </p:nvSpPr>
        <p:spPr>
          <a:xfrm>
            <a:off x="3386207" y="1704292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5251B38-D6AE-4495-AEA3-A372E186A6EB}"/>
              </a:ext>
            </a:extLst>
          </p:cNvPr>
          <p:cNvSpPr/>
          <p:nvPr/>
        </p:nvSpPr>
        <p:spPr>
          <a:xfrm>
            <a:off x="3253685" y="153135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30578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551243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7" y="106431"/>
            <a:ext cx="5634228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634CB4-0C2C-4264-A182-31172411CEBA}"/>
              </a:ext>
            </a:extLst>
          </p:cNvPr>
          <p:cNvSpPr txBox="1"/>
          <p:nvPr/>
        </p:nvSpPr>
        <p:spPr>
          <a:xfrm>
            <a:off x="21419" y="4002631"/>
            <a:ext cx="8231931" cy="227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9 - 10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8 - 11 = 8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11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11 -13 y 5 - 12 = medida de cruce 2 cm o según diseño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12 - 13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13 - 10 como lo indica el gráfico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9 - 4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3 - 14 =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Bóxer Bombay Azul Estampado Compra Online | Gef® Colombia">
            <a:extLst>
              <a:ext uri="{FF2B5EF4-FFF2-40B4-BE49-F238E27FC236}">
                <a16:creationId xmlns:a16="http://schemas.microsoft.com/office/drawing/2014/main" id="{4901FB0D-A615-487A-A904-1F8B921DD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3" t="48218" r="19734"/>
          <a:stretch/>
        </p:blipFill>
        <p:spPr bwMode="auto">
          <a:xfrm>
            <a:off x="4505739" y="262132"/>
            <a:ext cx="768627" cy="11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óxer Bombay Azul Estampado Compra Online | Gef® Colombia">
            <a:extLst>
              <a:ext uri="{FF2B5EF4-FFF2-40B4-BE49-F238E27FC236}">
                <a16:creationId xmlns:a16="http://schemas.microsoft.com/office/drawing/2014/main" id="{5E5284E9-E867-41A8-914A-F1F000779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3" t="48218" r="19734"/>
          <a:stretch/>
        </p:blipFill>
        <p:spPr bwMode="auto">
          <a:xfrm>
            <a:off x="8527774" y="1624899"/>
            <a:ext cx="768627" cy="11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óxer Bombay Azul Estampado Compra Online | Gef® Colombia">
            <a:extLst>
              <a:ext uri="{FF2B5EF4-FFF2-40B4-BE49-F238E27FC236}">
                <a16:creationId xmlns:a16="http://schemas.microsoft.com/office/drawing/2014/main" id="{A7D1F03A-28D4-4D5C-B959-9BE25006F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0" r="5210"/>
          <a:stretch/>
        </p:blipFill>
        <p:spPr bwMode="auto">
          <a:xfrm>
            <a:off x="5357752" y="813060"/>
            <a:ext cx="1164120" cy="10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óxer Bombay Azul Estampado Compra Online | Gef® Colombia">
            <a:extLst>
              <a:ext uri="{FF2B5EF4-FFF2-40B4-BE49-F238E27FC236}">
                <a16:creationId xmlns:a16="http://schemas.microsoft.com/office/drawing/2014/main" id="{260F3C73-E919-45F8-862C-AEA92C3DA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0" r="5210"/>
          <a:stretch/>
        </p:blipFill>
        <p:spPr bwMode="auto">
          <a:xfrm>
            <a:off x="8572193" y="3211433"/>
            <a:ext cx="820702" cy="7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949C2B-5570-49C7-9343-A9444065AFB8}"/>
              </a:ext>
            </a:extLst>
          </p:cNvPr>
          <p:cNvSpPr txBox="1"/>
          <p:nvPr/>
        </p:nvSpPr>
        <p:spPr>
          <a:xfrm>
            <a:off x="9531636" y="1712482"/>
            <a:ext cx="2527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hlinkClick r:id="rId6"/>
              </a:rPr>
              <a:t>https://www.gef.co/dx/api/dam/custom/2021/GEF/ES-CO/Imagenes/Hombres/ROPA_INTERIOR/Bombay/1000x1263/Boxer-Hombre-Bombay-Azul-estampado-39672-Frente-GEF.jpg</a:t>
            </a:r>
            <a:r>
              <a:rPr lang="es-CO" sz="1200" dirty="0"/>
              <a:t> </a:t>
            </a:r>
          </a:p>
        </p:txBody>
      </p:sp>
      <p:pic>
        <p:nvPicPr>
          <p:cNvPr id="4102" name="Picture 6" descr="Bóxer suelto Reymon para hombre | Reymon">
            <a:extLst>
              <a:ext uri="{FF2B5EF4-FFF2-40B4-BE49-F238E27FC236}">
                <a16:creationId xmlns:a16="http://schemas.microsoft.com/office/drawing/2014/main" id="{C70A1A08-55CD-4AB0-ADA6-A687D080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3212" y="1894699"/>
            <a:ext cx="960879" cy="10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Bóxer suelto Reymon para hombre | Reymon">
            <a:extLst>
              <a:ext uri="{FF2B5EF4-FFF2-40B4-BE49-F238E27FC236}">
                <a16:creationId xmlns:a16="http://schemas.microsoft.com/office/drawing/2014/main" id="{31CED138-AF53-4E05-8364-03A2E9FC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39103" y="4464409"/>
            <a:ext cx="686881" cy="76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4CA341E-DAC3-4F26-A71C-71906ED0A007}"/>
              </a:ext>
            </a:extLst>
          </p:cNvPr>
          <p:cNvSpPr txBox="1"/>
          <p:nvPr/>
        </p:nvSpPr>
        <p:spPr>
          <a:xfrm>
            <a:off x="9315487" y="4299940"/>
            <a:ext cx="2612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8"/>
              </a:rPr>
              <a:t>https://reymon.com.co/wp-content/uploads/2020/11/3052-animada.gif</a:t>
            </a:r>
            <a:r>
              <a:rPr lang="es-CO" dirty="0"/>
              <a:t> </a:t>
            </a:r>
          </a:p>
        </p:txBody>
      </p:sp>
      <p:pic>
        <p:nvPicPr>
          <p:cNvPr id="20" name="image79.png">
            <a:extLst>
              <a:ext uri="{FF2B5EF4-FFF2-40B4-BE49-F238E27FC236}">
                <a16:creationId xmlns:a16="http://schemas.microsoft.com/office/drawing/2014/main" id="{77FB0484-1DF5-43A0-952A-95AB8DB01994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1277455" y="181239"/>
            <a:ext cx="3190522" cy="2788783"/>
          </a:xfrm>
          <a:prstGeom prst="rect">
            <a:avLst/>
          </a:prstGeom>
          <a:ln/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4EA2CC21-37E5-4B9E-B1AE-6E305E14C843}"/>
              </a:ext>
            </a:extLst>
          </p:cNvPr>
          <p:cNvSpPr/>
          <p:nvPr/>
        </p:nvSpPr>
        <p:spPr>
          <a:xfrm>
            <a:off x="1277455" y="162489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B8DC8DD-F845-44AB-B480-173011E2B72F}"/>
              </a:ext>
            </a:extLst>
          </p:cNvPr>
          <p:cNvSpPr/>
          <p:nvPr/>
        </p:nvSpPr>
        <p:spPr>
          <a:xfrm>
            <a:off x="1505345" y="256135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184CA72-A877-46A5-AD63-75C7AE640FCA}"/>
              </a:ext>
            </a:extLst>
          </p:cNvPr>
          <p:cNvSpPr/>
          <p:nvPr/>
        </p:nvSpPr>
        <p:spPr>
          <a:xfrm>
            <a:off x="1359243" y="126923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217F166-DB25-40A0-BD3F-3627243D3D2E}"/>
              </a:ext>
            </a:extLst>
          </p:cNvPr>
          <p:cNvSpPr/>
          <p:nvPr/>
        </p:nvSpPr>
        <p:spPr>
          <a:xfrm>
            <a:off x="1359778" y="60474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7A3DEE2-9294-49DF-97B2-40E5B6AC5317}"/>
              </a:ext>
            </a:extLst>
          </p:cNvPr>
          <p:cNvSpPr/>
          <p:nvPr/>
        </p:nvSpPr>
        <p:spPr>
          <a:xfrm>
            <a:off x="1523682" y="53260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237D490-6DF6-4D9A-9A74-478091CAE144}"/>
              </a:ext>
            </a:extLst>
          </p:cNvPr>
          <p:cNvSpPr/>
          <p:nvPr/>
        </p:nvSpPr>
        <p:spPr>
          <a:xfrm>
            <a:off x="1576342" y="163787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7B85DB6-41EA-4102-A8B6-331988FBB3B7}"/>
              </a:ext>
            </a:extLst>
          </p:cNvPr>
          <p:cNvSpPr/>
          <p:nvPr/>
        </p:nvSpPr>
        <p:spPr>
          <a:xfrm>
            <a:off x="1589347" y="126640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46B4E22-7BF6-4AF6-BF87-F9FE0A416570}"/>
              </a:ext>
            </a:extLst>
          </p:cNvPr>
          <p:cNvSpPr/>
          <p:nvPr/>
        </p:nvSpPr>
        <p:spPr>
          <a:xfrm>
            <a:off x="1429575" y="143906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E1DEF99-4292-47E5-A069-48D3B414B740}"/>
              </a:ext>
            </a:extLst>
          </p:cNvPr>
          <p:cNvSpPr/>
          <p:nvPr/>
        </p:nvSpPr>
        <p:spPr>
          <a:xfrm>
            <a:off x="2617255" y="178981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68586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551243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6" y="106431"/>
            <a:ext cx="6332021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634CB4-0C2C-4264-A182-31172411CEBA}"/>
              </a:ext>
            </a:extLst>
          </p:cNvPr>
          <p:cNvSpPr txBox="1"/>
          <p:nvPr/>
        </p:nvSpPr>
        <p:spPr>
          <a:xfrm>
            <a:off x="21419" y="4002631"/>
            <a:ext cx="8231931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Escuadrar el punto 14 encontrando el punto 15 y prolongando hasta el punto 16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15 -16 = a la distancia 8 - 9 en el delantero más 10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16 -17 = 1/3 de la distancia 15 - 14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17 - 6 prolongando hasta los puntos 18 y 19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6 -18 = 3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18 - 1 suavizando el ángulo formado en el punto 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17 - 19 = a la distancia 9 - 4 en el delantero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122" name="Picture 2" descr="Modista hace una plantilla y trabaja en una fábrica de ropa. | Foto Premium">
            <a:extLst>
              <a:ext uri="{FF2B5EF4-FFF2-40B4-BE49-F238E27FC236}">
                <a16:creationId xmlns:a16="http://schemas.microsoft.com/office/drawing/2014/main" id="{7D042C93-6741-434B-A6E2-1DFEC855E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36" y="210810"/>
            <a:ext cx="2289665" cy="152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dista hace una plantilla y trabaja en una fábrica de ropa. | Foto Premium">
            <a:extLst>
              <a:ext uri="{FF2B5EF4-FFF2-40B4-BE49-F238E27FC236}">
                <a16:creationId xmlns:a16="http://schemas.microsoft.com/office/drawing/2014/main" id="{71A1B9DB-D489-4E8C-A0A8-B3951773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88" y="2030062"/>
            <a:ext cx="727769" cy="48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9CEFCD8-6BC6-4CA7-9274-0882090B874C}"/>
              </a:ext>
            </a:extLst>
          </p:cNvPr>
          <p:cNvSpPr txBox="1"/>
          <p:nvPr/>
        </p:nvSpPr>
        <p:spPr>
          <a:xfrm>
            <a:off x="9160387" y="1772625"/>
            <a:ext cx="29996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https://image.freepik.com/foto-gratis/modista-hace-plantilla-trabaja-fabrica-ropa_332001-93.jpg</a:t>
            </a:r>
            <a:r>
              <a:rPr lang="es-CO" dirty="0"/>
              <a:t> </a:t>
            </a:r>
          </a:p>
        </p:txBody>
      </p:sp>
      <p:pic>
        <p:nvPicPr>
          <p:cNvPr id="5124" name="Picture 4" descr="La ropa interior masculina puede decir mucho sobre la personalidad de un  hombre - Para Los Curiosos">
            <a:extLst>
              <a:ext uri="{FF2B5EF4-FFF2-40B4-BE49-F238E27FC236}">
                <a16:creationId xmlns:a16="http://schemas.microsoft.com/office/drawing/2014/main" id="{D958DA68-CC2F-4A65-A0DC-10816AC8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32" y="1736033"/>
            <a:ext cx="2356037" cy="135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7DB3437-FFE1-4560-8501-40E4C56C3B8B}"/>
              </a:ext>
            </a:extLst>
          </p:cNvPr>
          <p:cNvSpPr/>
          <p:nvPr/>
        </p:nvSpPr>
        <p:spPr>
          <a:xfrm>
            <a:off x="2835966" y="2332383"/>
            <a:ext cx="795130" cy="743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4" descr="La ropa interior masculina puede decir mucho sobre la personalidad de un  hombre - Para Los Curiosos">
            <a:extLst>
              <a:ext uri="{FF2B5EF4-FFF2-40B4-BE49-F238E27FC236}">
                <a16:creationId xmlns:a16="http://schemas.microsoft.com/office/drawing/2014/main" id="{318927E5-C202-43D0-9738-B37F3972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88" y="3420215"/>
            <a:ext cx="957655" cy="5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0DA0570-4EC9-4B7B-B968-FD03FD589E9E}"/>
              </a:ext>
            </a:extLst>
          </p:cNvPr>
          <p:cNvSpPr txBox="1"/>
          <p:nvPr/>
        </p:nvSpPr>
        <p:spPr>
          <a:xfrm>
            <a:off x="9345351" y="3133425"/>
            <a:ext cx="24914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hlinkClick r:id="rId7"/>
              </a:rPr>
              <a:t>http://www.paraloscuriosos.com/img/articles/21792/1200x630/5a9e9bf4f1ba1_que-nos-dice-la-ropa-interior-sobre-la-personalidad-de-un-hombre.jpg</a:t>
            </a:r>
            <a:r>
              <a:rPr lang="es-CO" sz="1200" dirty="0"/>
              <a:t> </a:t>
            </a:r>
          </a:p>
        </p:txBody>
      </p:sp>
      <p:pic>
        <p:nvPicPr>
          <p:cNvPr id="20" name="image79.png">
            <a:extLst>
              <a:ext uri="{FF2B5EF4-FFF2-40B4-BE49-F238E27FC236}">
                <a16:creationId xmlns:a16="http://schemas.microsoft.com/office/drawing/2014/main" id="{31199DA4-CF7D-4250-A2DE-9BE2B7DA40A5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3561627" y="210811"/>
            <a:ext cx="3775978" cy="2865140"/>
          </a:xfrm>
          <a:prstGeom prst="rect">
            <a:avLst/>
          </a:prstGeom>
          <a:ln/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BD9042F-AAF0-4725-9CA1-D0A56095C9EE}"/>
              </a:ext>
            </a:extLst>
          </p:cNvPr>
          <p:cNvSpPr/>
          <p:nvPr/>
        </p:nvSpPr>
        <p:spPr>
          <a:xfrm>
            <a:off x="6827856" y="283417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A6008F8-DFC7-4680-8C4B-BC33F505070D}"/>
              </a:ext>
            </a:extLst>
          </p:cNvPr>
          <p:cNvSpPr/>
          <p:nvPr/>
        </p:nvSpPr>
        <p:spPr>
          <a:xfrm>
            <a:off x="6321943" y="49630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5799939-5DA3-4588-B071-4AB933CB724F}"/>
              </a:ext>
            </a:extLst>
          </p:cNvPr>
          <p:cNvSpPr/>
          <p:nvPr/>
        </p:nvSpPr>
        <p:spPr>
          <a:xfrm>
            <a:off x="6227748" y="713422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FAE19C2-54CF-40CE-BF86-E0454BA03215}"/>
              </a:ext>
            </a:extLst>
          </p:cNvPr>
          <p:cNvSpPr/>
          <p:nvPr/>
        </p:nvSpPr>
        <p:spPr>
          <a:xfrm>
            <a:off x="6507473" y="175369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F62E619-513E-4C36-B8B4-3DA0C8034574}"/>
              </a:ext>
            </a:extLst>
          </p:cNvPr>
          <p:cNvSpPr/>
          <p:nvPr/>
        </p:nvSpPr>
        <p:spPr>
          <a:xfrm>
            <a:off x="3584239" y="1719546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2972CB7-47F3-458A-AA3C-A3A41DDDC8D3}"/>
              </a:ext>
            </a:extLst>
          </p:cNvPr>
          <p:cNvSpPr/>
          <p:nvPr/>
        </p:nvSpPr>
        <p:spPr>
          <a:xfrm>
            <a:off x="3944204" y="174601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F532145-DD0B-4746-AB5D-760384D74991}"/>
              </a:ext>
            </a:extLst>
          </p:cNvPr>
          <p:cNvSpPr/>
          <p:nvPr/>
        </p:nvSpPr>
        <p:spPr>
          <a:xfrm>
            <a:off x="7013386" y="183287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B29F261-8267-4EF4-AACB-6FC58363505C}"/>
              </a:ext>
            </a:extLst>
          </p:cNvPr>
          <p:cNvSpPr/>
          <p:nvPr/>
        </p:nvSpPr>
        <p:spPr>
          <a:xfrm>
            <a:off x="5147500" y="188588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31134DE-010F-4D1C-8B81-1201010872DD}"/>
              </a:ext>
            </a:extLst>
          </p:cNvPr>
          <p:cNvSpPr/>
          <p:nvPr/>
        </p:nvSpPr>
        <p:spPr>
          <a:xfrm>
            <a:off x="6211443" y="187329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3B52CBE-62A5-4F51-AFF8-CC5C2D60334A}"/>
              </a:ext>
            </a:extLst>
          </p:cNvPr>
          <p:cNvSpPr/>
          <p:nvPr/>
        </p:nvSpPr>
        <p:spPr>
          <a:xfrm>
            <a:off x="5059529" y="69581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005CC84-61DE-4AFA-9A26-C8F8CEF4972C}"/>
              </a:ext>
            </a:extLst>
          </p:cNvPr>
          <p:cNvSpPr/>
          <p:nvPr/>
        </p:nvSpPr>
        <p:spPr>
          <a:xfrm>
            <a:off x="3875229" y="266652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91568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551243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7" y="106431"/>
            <a:ext cx="5634228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634CB4-0C2C-4264-A182-31172411CEBA}"/>
              </a:ext>
            </a:extLst>
          </p:cNvPr>
          <p:cNvSpPr txBox="1"/>
          <p:nvPr/>
        </p:nvSpPr>
        <p:spPr>
          <a:xfrm>
            <a:off x="21419" y="4002631"/>
            <a:ext cx="8231931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suave 19 - 2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recta 19 - 16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17 - 20 = a la distancia 17 - 16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Trazar curva de tiro uniendo los puntos 16 - 20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12 -26, 1 - 27 y 18 - 29 = ancho de pretina más 1 cm (ancho del elástico 3 cm o según diseño).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muy suave los puntos 29 - 26 pasando por el punto 27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6" name="Picture 2" descr="Calzoncillos de punto Abanderdo">
            <a:extLst>
              <a:ext uri="{FF2B5EF4-FFF2-40B4-BE49-F238E27FC236}">
                <a16:creationId xmlns:a16="http://schemas.microsoft.com/office/drawing/2014/main" id="{13F1DFC5-4753-4173-8B2A-D2E0B3E76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t="22416" r="20870" b="23285"/>
          <a:stretch/>
        </p:blipFill>
        <p:spPr bwMode="auto">
          <a:xfrm>
            <a:off x="5814906" y="255259"/>
            <a:ext cx="718224" cy="7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2,125 Modisto Imágenes y Fotos - 123RF">
            <a:extLst>
              <a:ext uri="{FF2B5EF4-FFF2-40B4-BE49-F238E27FC236}">
                <a16:creationId xmlns:a16="http://schemas.microsoft.com/office/drawing/2014/main" id="{DB8C69EF-5069-4D5D-885F-B1A88418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63454" y="1135218"/>
            <a:ext cx="1702904" cy="19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alzoncillos de punto Abanderdo">
            <a:extLst>
              <a:ext uri="{FF2B5EF4-FFF2-40B4-BE49-F238E27FC236}">
                <a16:creationId xmlns:a16="http://schemas.microsoft.com/office/drawing/2014/main" id="{4293B3AD-09B4-4827-902A-AE22AD329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t="22416" r="20870" b="23285"/>
          <a:stretch/>
        </p:blipFill>
        <p:spPr bwMode="auto">
          <a:xfrm flipH="1">
            <a:off x="4963454" y="255258"/>
            <a:ext cx="718224" cy="7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lzoncillos de punto Abanderdo">
            <a:extLst>
              <a:ext uri="{FF2B5EF4-FFF2-40B4-BE49-F238E27FC236}">
                <a16:creationId xmlns:a16="http://schemas.microsoft.com/office/drawing/2014/main" id="{AAEE0886-0239-45BF-9AC2-0F0DD284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t="22416" r="20870" b="23285"/>
          <a:stretch/>
        </p:blipFill>
        <p:spPr bwMode="auto">
          <a:xfrm>
            <a:off x="8554965" y="1810783"/>
            <a:ext cx="718224" cy="78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4603BC7-C327-4CDD-A7E1-62A6B6EBBE65}"/>
              </a:ext>
            </a:extLst>
          </p:cNvPr>
          <p:cNvSpPr txBox="1"/>
          <p:nvPr/>
        </p:nvSpPr>
        <p:spPr>
          <a:xfrm>
            <a:off x="9700406" y="4126677"/>
            <a:ext cx="2470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6"/>
              </a:rPr>
              <a:t>https://us.123rf.com/450wm/pavlobaliukh/pavlobaliukh2002/pavlobaliukh200200023/139847054-joven-dise%C3%B1ador-de-moda-en-el-taller-sobre-un-nuevo-proyecto-con-patrones-de-modistos.jpg?ver=6</a:t>
            </a:r>
            <a:r>
              <a:rPr lang="es-CO" sz="1000" dirty="0"/>
              <a:t> </a:t>
            </a:r>
          </a:p>
        </p:txBody>
      </p:sp>
      <p:pic>
        <p:nvPicPr>
          <p:cNvPr id="20" name="Picture 4" descr="22,125 Modisto Imágenes y Fotos - 123RF">
            <a:extLst>
              <a:ext uri="{FF2B5EF4-FFF2-40B4-BE49-F238E27FC236}">
                <a16:creationId xmlns:a16="http://schemas.microsoft.com/office/drawing/2014/main" id="{AE41591C-C1AA-4A9E-9A61-D5876A24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60259" y="4204243"/>
            <a:ext cx="1018729" cy="116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368352-2885-4818-83B2-3C2133B218C9}"/>
              </a:ext>
            </a:extLst>
          </p:cNvPr>
          <p:cNvSpPr txBox="1"/>
          <p:nvPr/>
        </p:nvSpPr>
        <p:spPr>
          <a:xfrm>
            <a:off x="9372749" y="1880815"/>
            <a:ext cx="22302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hlinkClick r:id="rId7"/>
              </a:rPr>
              <a:t>https://marchuet.com/196-large_default/boxer-de-punto-abanderado-blanco-con-abertura.jpg</a:t>
            </a:r>
            <a:r>
              <a:rPr lang="es-CO" sz="1000" dirty="0"/>
              <a:t> </a:t>
            </a:r>
          </a:p>
        </p:txBody>
      </p:sp>
      <p:pic>
        <p:nvPicPr>
          <p:cNvPr id="25" name="image79.png">
            <a:extLst>
              <a:ext uri="{FF2B5EF4-FFF2-40B4-BE49-F238E27FC236}">
                <a16:creationId xmlns:a16="http://schemas.microsoft.com/office/drawing/2014/main" id="{DA857AB1-DBEE-4956-B793-DBA9489BF133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257215" y="187099"/>
            <a:ext cx="3696422" cy="2887742"/>
          </a:xfrm>
          <a:prstGeom prst="rect">
            <a:avLst/>
          </a:prstGeom>
          <a:ln/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53580BB0-5327-42B1-8BA1-72F5BAAEBA11}"/>
              </a:ext>
            </a:extLst>
          </p:cNvPr>
          <p:cNvSpPr/>
          <p:nvPr/>
        </p:nvSpPr>
        <p:spPr>
          <a:xfrm>
            <a:off x="2711755" y="35488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BC3870C-D31F-42D3-BEF3-045FF6A79B69}"/>
              </a:ext>
            </a:extLst>
          </p:cNvPr>
          <p:cNvSpPr/>
          <p:nvPr/>
        </p:nvSpPr>
        <p:spPr>
          <a:xfrm>
            <a:off x="1407394" y="61558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E6FF7DD-5EC4-4617-A4A7-C0FB066B3662}"/>
              </a:ext>
            </a:extLst>
          </p:cNvPr>
          <p:cNvSpPr/>
          <p:nvPr/>
        </p:nvSpPr>
        <p:spPr>
          <a:xfrm>
            <a:off x="4666321" y="181280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7C1F374-75DD-4015-B814-D15EC7329ACD}"/>
              </a:ext>
            </a:extLst>
          </p:cNvPr>
          <p:cNvSpPr/>
          <p:nvPr/>
        </p:nvSpPr>
        <p:spPr>
          <a:xfrm>
            <a:off x="4183400" y="1384633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3EBC883-126B-4C8F-A417-B052B316E347}"/>
              </a:ext>
            </a:extLst>
          </p:cNvPr>
          <p:cNvSpPr/>
          <p:nvPr/>
        </p:nvSpPr>
        <p:spPr>
          <a:xfrm>
            <a:off x="4156896" y="1775927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B585AC2-9BD4-4E98-AB99-305F27CEFFA6}"/>
              </a:ext>
            </a:extLst>
          </p:cNvPr>
          <p:cNvSpPr/>
          <p:nvPr/>
        </p:nvSpPr>
        <p:spPr>
          <a:xfrm>
            <a:off x="3884476" y="69396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B689BD3-A1CE-400D-B041-AF7B38A555F7}"/>
              </a:ext>
            </a:extLst>
          </p:cNvPr>
          <p:cNvSpPr/>
          <p:nvPr/>
        </p:nvSpPr>
        <p:spPr>
          <a:xfrm>
            <a:off x="4452104" y="283665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8ABB133-1C4C-48C6-B8C5-DB775D6C7CBE}"/>
              </a:ext>
            </a:extLst>
          </p:cNvPr>
          <p:cNvSpPr/>
          <p:nvPr/>
        </p:nvSpPr>
        <p:spPr>
          <a:xfrm>
            <a:off x="2711755" y="265642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9450813-2C30-47A1-B309-2316B8204020}"/>
              </a:ext>
            </a:extLst>
          </p:cNvPr>
          <p:cNvSpPr/>
          <p:nvPr/>
        </p:nvSpPr>
        <p:spPr>
          <a:xfrm>
            <a:off x="2711755" y="66746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ADE8876-336A-4B5B-8C9C-E248C2865CA2}"/>
              </a:ext>
            </a:extLst>
          </p:cNvPr>
          <p:cNvSpPr/>
          <p:nvPr/>
        </p:nvSpPr>
        <p:spPr>
          <a:xfrm>
            <a:off x="1447504" y="40581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739047D-624F-40FD-9A7B-D02BA79ABE4B}"/>
              </a:ext>
            </a:extLst>
          </p:cNvPr>
          <p:cNvSpPr/>
          <p:nvPr/>
        </p:nvSpPr>
        <p:spPr>
          <a:xfrm>
            <a:off x="3938651" y="48419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888167F-4661-469C-BF7D-187E4FF6BA23}"/>
              </a:ext>
            </a:extLst>
          </p:cNvPr>
          <p:cNvSpPr/>
          <p:nvPr/>
        </p:nvSpPr>
        <p:spPr>
          <a:xfrm>
            <a:off x="3912098" y="254850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50383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551243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723971" y="106431"/>
            <a:ext cx="6644237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634CB4-0C2C-4264-A182-31172411CEBA}"/>
              </a:ext>
            </a:extLst>
          </p:cNvPr>
          <p:cNvSpPr txBox="1"/>
          <p:nvPr/>
        </p:nvSpPr>
        <p:spPr>
          <a:xfrm>
            <a:off x="0" y="3972479"/>
            <a:ext cx="823193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¡Importante!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 se desea, pude llevar un refuerzo en la entrepierna, tanto en la parte dentera como en la trasera y se traza así: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5 - 21 = 2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9 - 22 y 16 - 23 = 8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6 - 24 = 9.5 cm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Unir con curva 21 - 22 y 24 - 23 como se muestra en pantalla.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pretina pude llevar falso y sería igual a la distancia12 -. 26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Terminar trazado como lo indica la imagen en pantalla.</a:t>
            </a:r>
            <a:endParaRPr lang="es-CO" sz="1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image79.png">
            <a:extLst>
              <a:ext uri="{FF2B5EF4-FFF2-40B4-BE49-F238E27FC236}">
                <a16:creationId xmlns:a16="http://schemas.microsoft.com/office/drawing/2014/main" id="{82C293D6-4CB2-496A-BC7F-A59B8B06D16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93227" y="349770"/>
            <a:ext cx="3191967" cy="2712928"/>
          </a:xfrm>
          <a:prstGeom prst="rect">
            <a:avLst/>
          </a:prstGeom>
          <a:ln/>
        </p:spPr>
      </p:pic>
      <p:pic>
        <p:nvPicPr>
          <p:cNvPr id="12" name="image89.png">
            <a:extLst>
              <a:ext uri="{FF2B5EF4-FFF2-40B4-BE49-F238E27FC236}">
                <a16:creationId xmlns:a16="http://schemas.microsoft.com/office/drawing/2014/main" id="{B0D7A0E3-6D82-4732-B77E-2E7BF948E646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04464" y="218351"/>
            <a:ext cx="1705458" cy="1455119"/>
          </a:xfrm>
          <a:prstGeom prst="rect">
            <a:avLst/>
          </a:prstGeom>
          <a:ln/>
        </p:spPr>
      </p:pic>
      <p:pic>
        <p:nvPicPr>
          <p:cNvPr id="13" name="image101.png">
            <a:extLst>
              <a:ext uri="{FF2B5EF4-FFF2-40B4-BE49-F238E27FC236}">
                <a16:creationId xmlns:a16="http://schemas.microsoft.com/office/drawing/2014/main" id="{7CCD556C-947A-493A-9711-CBA9CDB521FA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085195" y="1726139"/>
            <a:ext cx="3163743" cy="1336559"/>
          </a:xfrm>
          <a:prstGeom prst="rect">
            <a:avLst/>
          </a:prstGeom>
          <a:ln/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BA64F30-383F-4793-A8A9-4B6EBF7C74BA}"/>
              </a:ext>
            </a:extLst>
          </p:cNvPr>
          <p:cNvSpPr/>
          <p:nvPr/>
        </p:nvSpPr>
        <p:spPr>
          <a:xfrm>
            <a:off x="3319322" y="108430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715CF7C-764B-45C9-BD87-2525166862F5}"/>
              </a:ext>
            </a:extLst>
          </p:cNvPr>
          <p:cNvSpPr/>
          <p:nvPr/>
        </p:nvSpPr>
        <p:spPr>
          <a:xfrm>
            <a:off x="3767144" y="222337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8744103-8A67-4A2F-9395-3F30D70D049F}"/>
              </a:ext>
            </a:extLst>
          </p:cNvPr>
          <p:cNvSpPr/>
          <p:nvPr/>
        </p:nvSpPr>
        <p:spPr>
          <a:xfrm>
            <a:off x="3812524" y="1831026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B1781C4-A4DC-484A-8B62-43AA33E46DA9}"/>
              </a:ext>
            </a:extLst>
          </p:cNvPr>
          <p:cNvSpPr/>
          <p:nvPr/>
        </p:nvSpPr>
        <p:spPr>
          <a:xfrm>
            <a:off x="903724" y="2103271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AA9556A-DBC2-4C4A-B5A4-0051F8588673}"/>
              </a:ext>
            </a:extLst>
          </p:cNvPr>
          <p:cNvSpPr/>
          <p:nvPr/>
        </p:nvSpPr>
        <p:spPr>
          <a:xfrm>
            <a:off x="894523" y="1726139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28A480-12CB-4C17-8829-C45C6CB65462}"/>
              </a:ext>
            </a:extLst>
          </p:cNvPr>
          <p:cNvSpPr/>
          <p:nvPr/>
        </p:nvSpPr>
        <p:spPr>
          <a:xfrm>
            <a:off x="1106557" y="686704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A313977-195D-455B-969D-66744E72A61A}"/>
              </a:ext>
            </a:extLst>
          </p:cNvPr>
          <p:cNvSpPr/>
          <p:nvPr/>
        </p:nvSpPr>
        <p:spPr>
          <a:xfrm>
            <a:off x="1272209" y="699955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271ECBE-0D1F-4275-8DF0-64B5654F47D6}"/>
              </a:ext>
            </a:extLst>
          </p:cNvPr>
          <p:cNvSpPr/>
          <p:nvPr/>
        </p:nvSpPr>
        <p:spPr>
          <a:xfrm>
            <a:off x="3173549" y="811922"/>
            <a:ext cx="212034" cy="209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11226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95558" y="3551243"/>
            <a:ext cx="6858000" cy="3851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Texto en subtítulos o en puntos clave de la pantalla.</a:t>
            </a:r>
            <a:endParaRPr sz="1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98;p3">
            <a:extLst>
              <a:ext uri="{FF2B5EF4-FFF2-40B4-BE49-F238E27FC236}">
                <a16:creationId xmlns:a16="http://schemas.microsoft.com/office/drawing/2014/main" id="{B6A9BC34-696E-44E3-8D57-DA7829409631}"/>
              </a:ext>
            </a:extLst>
          </p:cNvPr>
          <p:cNvGrpSpPr/>
          <p:nvPr/>
        </p:nvGrpSpPr>
        <p:grpSpPr>
          <a:xfrm>
            <a:off x="1121537" y="106431"/>
            <a:ext cx="5634228" cy="3408704"/>
            <a:chOff x="-42401" y="-24097"/>
            <a:chExt cx="6909926" cy="3859056"/>
          </a:xfrm>
        </p:grpSpPr>
        <p:pic>
          <p:nvPicPr>
            <p:cNvPr id="22" name="Google Shape;99;p3">
              <a:extLst>
                <a:ext uri="{FF2B5EF4-FFF2-40B4-BE49-F238E27FC236}">
                  <a16:creationId xmlns:a16="http://schemas.microsoft.com/office/drawing/2014/main" id="{FE860A5F-EDCD-42A7-AAB7-B3CB2B1CC2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0;p3">
              <a:extLst>
                <a:ext uri="{FF2B5EF4-FFF2-40B4-BE49-F238E27FC236}">
                  <a16:creationId xmlns:a16="http://schemas.microsoft.com/office/drawing/2014/main" id="{0590C2D0-F94D-4039-A197-B2FBCE43ABF4}"/>
                </a:ext>
              </a:extLst>
            </p:cNvPr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634CB4-0C2C-4264-A182-31172411CEBA}"/>
              </a:ext>
            </a:extLst>
          </p:cNvPr>
          <p:cNvSpPr txBox="1"/>
          <p:nvPr/>
        </p:nvSpPr>
        <p:spPr>
          <a:xfrm>
            <a:off x="21419" y="4002631"/>
            <a:ext cx="8231931" cy="103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 err="1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Boxer</a:t>
            </a: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ajustado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CO" sz="1200" dirty="0"/>
              <a:t>Esta prenda aporta mayor protección y menor probabilidad de movimientos bruscos para las partes íntimas de quien la usa. Para su desarrollo,  también es clave establecer y tener claras las medidas sobre las cuales se hará la base.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5" name="Picture 4" descr="Bóxer de canzoncillos 3 Piezas para Hombre Algodón Transpirable Seda de  Hielo Encaje Elástico Sexy Slips U Convexa Pack de 3 Ropa Interior:  Amazon.es: Ropa">
            <a:extLst>
              <a:ext uri="{FF2B5EF4-FFF2-40B4-BE49-F238E27FC236}">
                <a16:creationId xmlns:a16="http://schemas.microsoft.com/office/drawing/2014/main" id="{88309476-E521-439D-98E9-D353BF81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6174" y="1841586"/>
            <a:ext cx="926609" cy="12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35265A7-E380-4236-9952-EB065F73F61E}"/>
              </a:ext>
            </a:extLst>
          </p:cNvPr>
          <p:cNvSpPr txBox="1"/>
          <p:nvPr/>
        </p:nvSpPr>
        <p:spPr>
          <a:xfrm>
            <a:off x="9332809" y="2030062"/>
            <a:ext cx="2827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hlinkClick r:id="rId5"/>
              </a:rPr>
              <a:t>https://m.media-amazon.com/images/I/714PiQc5lJL._AC_UX679_.jpg</a:t>
            </a:r>
            <a:r>
              <a:rPr lang="es-CO" sz="1200" dirty="0"/>
              <a:t> </a:t>
            </a:r>
          </a:p>
        </p:txBody>
      </p:sp>
      <p:pic>
        <p:nvPicPr>
          <p:cNvPr id="7174" name="Picture 6" descr="Técnico en Control de Calidad en Confección">
            <a:extLst>
              <a:ext uri="{FF2B5EF4-FFF2-40B4-BE49-F238E27FC236}">
                <a16:creationId xmlns:a16="http://schemas.microsoft.com/office/drawing/2014/main" id="{9BD608B3-8133-4CA1-99CF-28858C91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50" y="1126435"/>
            <a:ext cx="3338535" cy="19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óxer de canzoncillos 3 Piezas para Hombre Algodón Transpirable Seda de  Hielo Encaje Elástico Sexy Slips U Convexa Pack de 3 Ropa Interior:  Amazon.es: Ropa">
            <a:extLst>
              <a:ext uri="{FF2B5EF4-FFF2-40B4-BE49-F238E27FC236}">
                <a16:creationId xmlns:a16="http://schemas.microsoft.com/office/drawing/2014/main" id="{A8C2DFA9-04ED-429D-A667-64B12857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2973" y="280858"/>
            <a:ext cx="2202319" cy="27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Técnico en Control de Calidad en Confección">
            <a:extLst>
              <a:ext uri="{FF2B5EF4-FFF2-40B4-BE49-F238E27FC236}">
                <a16:creationId xmlns:a16="http://schemas.microsoft.com/office/drawing/2014/main" id="{D7753FC5-B2BC-4A63-B10C-82F29E85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235" y="3662286"/>
            <a:ext cx="983816" cy="5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675B259-3B99-4969-9C36-B95E77124EA4}"/>
              </a:ext>
            </a:extLst>
          </p:cNvPr>
          <p:cNvSpPr txBox="1"/>
          <p:nvPr/>
        </p:nvSpPr>
        <p:spPr>
          <a:xfrm>
            <a:off x="8416174" y="4235355"/>
            <a:ext cx="2826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7"/>
              </a:rPr>
              <a:t>http://www.cdtisena.com/img/vestuario_inteligente/calidad_confeccion/slide_1.jpg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28194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1469</Words>
  <Application>Microsoft Office PowerPoint</Application>
  <PresentationFormat>Panorámica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32</cp:revision>
  <dcterms:created xsi:type="dcterms:W3CDTF">2021-11-15T17:31:12Z</dcterms:created>
  <dcterms:modified xsi:type="dcterms:W3CDTF">2021-11-22T17:18:16Z</dcterms:modified>
</cp:coreProperties>
</file>