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2B8E1-F234-4847-8C0B-CE3A9DBF4450}" type="datetimeFigureOut">
              <a:rPr lang="es-CO" smtClean="0"/>
              <a:t>22/11/2021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FAF3C6-5457-4000-A8B5-1811C3016709}" type="slidenum">
              <a:rPr lang="es-CO" smtClean="0"/>
              <a:t>‹Nº›</a:t>
            </a:fld>
            <a:endParaRPr lang="es-CO"/>
          </a:p>
        </p:txBody>
      </p:sp>
    </p:spTree>
    <p:extLst>
      <p:ext uri="{BB962C8B-B14F-4D97-AF65-F5344CB8AC3E}">
        <p14:creationId xmlns:p14="http://schemas.microsoft.com/office/powerpoint/2010/main" val="1419078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51041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85982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48509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25600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2082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50594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97339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78569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96128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64C185-A72C-4AE1-AE05-14CD69D6129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7C0B98A1-B198-4A78-A7E4-CCDF8F0C4B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9C13F0EC-6C65-41B3-A9A1-F46295528E10}"/>
              </a:ext>
            </a:extLst>
          </p:cNvPr>
          <p:cNvSpPr>
            <a:spLocks noGrp="1"/>
          </p:cNvSpPr>
          <p:nvPr>
            <p:ph type="dt" sz="half" idx="10"/>
          </p:nvPr>
        </p:nvSpPr>
        <p:spPr/>
        <p:txBody>
          <a:bodyPr/>
          <a:lstStyle/>
          <a:p>
            <a:fld id="{671A5544-58D7-4332-9AE9-5496C6337C4D}" type="datetimeFigureOut">
              <a:rPr lang="es-CO" smtClean="0"/>
              <a:t>22/11/2021</a:t>
            </a:fld>
            <a:endParaRPr lang="es-CO"/>
          </a:p>
        </p:txBody>
      </p:sp>
      <p:sp>
        <p:nvSpPr>
          <p:cNvPr id="5" name="Marcador de pie de página 4">
            <a:extLst>
              <a:ext uri="{FF2B5EF4-FFF2-40B4-BE49-F238E27FC236}">
                <a16:creationId xmlns:a16="http://schemas.microsoft.com/office/drawing/2014/main" id="{23A3E086-E7A5-45DD-90DA-82CE6436217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3399F14-DC27-4152-A88E-B5D227E674E4}"/>
              </a:ext>
            </a:extLst>
          </p:cNvPr>
          <p:cNvSpPr>
            <a:spLocks noGrp="1"/>
          </p:cNvSpPr>
          <p:nvPr>
            <p:ph type="sldNum" sz="quarter" idx="12"/>
          </p:nvPr>
        </p:nvSpPr>
        <p:spPr/>
        <p:txBody>
          <a:bodyPr/>
          <a:lstStyle/>
          <a:p>
            <a:fld id="{9FF7B153-0D03-40B4-B2BE-A43C955FA2FF}" type="slidenum">
              <a:rPr lang="es-CO" smtClean="0"/>
              <a:t>‹Nº›</a:t>
            </a:fld>
            <a:endParaRPr lang="es-CO"/>
          </a:p>
        </p:txBody>
      </p:sp>
    </p:spTree>
    <p:extLst>
      <p:ext uri="{BB962C8B-B14F-4D97-AF65-F5344CB8AC3E}">
        <p14:creationId xmlns:p14="http://schemas.microsoft.com/office/powerpoint/2010/main" val="293403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F3EDC8-542B-4840-9E65-1383C0FF5E4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4788D78A-15F1-42F5-951B-6F75F759BE5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1520C835-D316-4DC8-820D-659F68150ECE}"/>
              </a:ext>
            </a:extLst>
          </p:cNvPr>
          <p:cNvSpPr>
            <a:spLocks noGrp="1"/>
          </p:cNvSpPr>
          <p:nvPr>
            <p:ph type="dt" sz="half" idx="10"/>
          </p:nvPr>
        </p:nvSpPr>
        <p:spPr/>
        <p:txBody>
          <a:bodyPr/>
          <a:lstStyle/>
          <a:p>
            <a:fld id="{671A5544-58D7-4332-9AE9-5496C6337C4D}" type="datetimeFigureOut">
              <a:rPr lang="es-CO" smtClean="0"/>
              <a:t>22/11/2021</a:t>
            </a:fld>
            <a:endParaRPr lang="es-CO"/>
          </a:p>
        </p:txBody>
      </p:sp>
      <p:sp>
        <p:nvSpPr>
          <p:cNvPr id="5" name="Marcador de pie de página 4">
            <a:extLst>
              <a:ext uri="{FF2B5EF4-FFF2-40B4-BE49-F238E27FC236}">
                <a16:creationId xmlns:a16="http://schemas.microsoft.com/office/drawing/2014/main" id="{60758063-420D-46EA-9F69-2FDB248AA4A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B042D0E-D962-4250-B330-19B6E37F10B1}"/>
              </a:ext>
            </a:extLst>
          </p:cNvPr>
          <p:cNvSpPr>
            <a:spLocks noGrp="1"/>
          </p:cNvSpPr>
          <p:nvPr>
            <p:ph type="sldNum" sz="quarter" idx="12"/>
          </p:nvPr>
        </p:nvSpPr>
        <p:spPr/>
        <p:txBody>
          <a:bodyPr/>
          <a:lstStyle/>
          <a:p>
            <a:fld id="{9FF7B153-0D03-40B4-B2BE-A43C955FA2FF}" type="slidenum">
              <a:rPr lang="es-CO" smtClean="0"/>
              <a:t>‹Nº›</a:t>
            </a:fld>
            <a:endParaRPr lang="es-CO"/>
          </a:p>
        </p:txBody>
      </p:sp>
    </p:spTree>
    <p:extLst>
      <p:ext uri="{BB962C8B-B14F-4D97-AF65-F5344CB8AC3E}">
        <p14:creationId xmlns:p14="http://schemas.microsoft.com/office/powerpoint/2010/main" val="852980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9C89703-EB0C-4902-BA79-42C2EFAD360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0137D1A0-8664-4B32-BC8B-D397BC55377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85B03E4-706A-4FE5-8755-DC5665825EDE}"/>
              </a:ext>
            </a:extLst>
          </p:cNvPr>
          <p:cNvSpPr>
            <a:spLocks noGrp="1"/>
          </p:cNvSpPr>
          <p:nvPr>
            <p:ph type="dt" sz="half" idx="10"/>
          </p:nvPr>
        </p:nvSpPr>
        <p:spPr/>
        <p:txBody>
          <a:bodyPr/>
          <a:lstStyle/>
          <a:p>
            <a:fld id="{671A5544-58D7-4332-9AE9-5496C6337C4D}" type="datetimeFigureOut">
              <a:rPr lang="es-CO" smtClean="0"/>
              <a:t>22/11/2021</a:t>
            </a:fld>
            <a:endParaRPr lang="es-CO"/>
          </a:p>
        </p:txBody>
      </p:sp>
      <p:sp>
        <p:nvSpPr>
          <p:cNvPr id="5" name="Marcador de pie de página 4">
            <a:extLst>
              <a:ext uri="{FF2B5EF4-FFF2-40B4-BE49-F238E27FC236}">
                <a16:creationId xmlns:a16="http://schemas.microsoft.com/office/drawing/2014/main" id="{665752CB-C16C-4949-9714-310BC29E76A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36256BB-C02A-4A21-9956-39C984DDE99C}"/>
              </a:ext>
            </a:extLst>
          </p:cNvPr>
          <p:cNvSpPr>
            <a:spLocks noGrp="1"/>
          </p:cNvSpPr>
          <p:nvPr>
            <p:ph type="sldNum" sz="quarter" idx="12"/>
          </p:nvPr>
        </p:nvSpPr>
        <p:spPr/>
        <p:txBody>
          <a:bodyPr/>
          <a:lstStyle/>
          <a:p>
            <a:fld id="{9FF7B153-0D03-40B4-B2BE-A43C955FA2FF}" type="slidenum">
              <a:rPr lang="es-CO" smtClean="0"/>
              <a:t>‹Nº›</a:t>
            </a:fld>
            <a:endParaRPr lang="es-CO"/>
          </a:p>
        </p:txBody>
      </p:sp>
    </p:spTree>
    <p:extLst>
      <p:ext uri="{BB962C8B-B14F-4D97-AF65-F5344CB8AC3E}">
        <p14:creationId xmlns:p14="http://schemas.microsoft.com/office/powerpoint/2010/main" val="392945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CDAEC1-156A-46ED-AB25-2ECD13DCA43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54F3FA8-6DAD-4951-B7D3-72CA0AA9237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83EED1A2-4239-4BC8-96B4-B7F54FB958C2}"/>
              </a:ext>
            </a:extLst>
          </p:cNvPr>
          <p:cNvSpPr>
            <a:spLocks noGrp="1"/>
          </p:cNvSpPr>
          <p:nvPr>
            <p:ph type="dt" sz="half" idx="10"/>
          </p:nvPr>
        </p:nvSpPr>
        <p:spPr/>
        <p:txBody>
          <a:bodyPr/>
          <a:lstStyle/>
          <a:p>
            <a:fld id="{671A5544-58D7-4332-9AE9-5496C6337C4D}" type="datetimeFigureOut">
              <a:rPr lang="es-CO" smtClean="0"/>
              <a:t>22/11/2021</a:t>
            </a:fld>
            <a:endParaRPr lang="es-CO"/>
          </a:p>
        </p:txBody>
      </p:sp>
      <p:sp>
        <p:nvSpPr>
          <p:cNvPr id="5" name="Marcador de pie de página 4">
            <a:extLst>
              <a:ext uri="{FF2B5EF4-FFF2-40B4-BE49-F238E27FC236}">
                <a16:creationId xmlns:a16="http://schemas.microsoft.com/office/drawing/2014/main" id="{5F8DF1E4-9418-46FB-B523-5DC1B341B93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E9FDEB8-93A5-4E9B-9881-812232B9015E}"/>
              </a:ext>
            </a:extLst>
          </p:cNvPr>
          <p:cNvSpPr>
            <a:spLocks noGrp="1"/>
          </p:cNvSpPr>
          <p:nvPr>
            <p:ph type="sldNum" sz="quarter" idx="12"/>
          </p:nvPr>
        </p:nvSpPr>
        <p:spPr/>
        <p:txBody>
          <a:bodyPr/>
          <a:lstStyle/>
          <a:p>
            <a:fld id="{9FF7B153-0D03-40B4-B2BE-A43C955FA2FF}" type="slidenum">
              <a:rPr lang="es-CO" smtClean="0"/>
              <a:t>‹Nº›</a:t>
            </a:fld>
            <a:endParaRPr lang="es-CO"/>
          </a:p>
        </p:txBody>
      </p:sp>
    </p:spTree>
    <p:extLst>
      <p:ext uri="{BB962C8B-B14F-4D97-AF65-F5344CB8AC3E}">
        <p14:creationId xmlns:p14="http://schemas.microsoft.com/office/powerpoint/2010/main" val="170026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54C189-1FC5-40FF-A052-339D0180344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A9950E6C-4F83-4D2D-9013-B6054A5DB3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97AEF75-75EA-4EC8-9453-B598D6A29E2E}"/>
              </a:ext>
            </a:extLst>
          </p:cNvPr>
          <p:cNvSpPr>
            <a:spLocks noGrp="1"/>
          </p:cNvSpPr>
          <p:nvPr>
            <p:ph type="dt" sz="half" idx="10"/>
          </p:nvPr>
        </p:nvSpPr>
        <p:spPr/>
        <p:txBody>
          <a:bodyPr/>
          <a:lstStyle/>
          <a:p>
            <a:fld id="{671A5544-58D7-4332-9AE9-5496C6337C4D}" type="datetimeFigureOut">
              <a:rPr lang="es-CO" smtClean="0"/>
              <a:t>22/11/2021</a:t>
            </a:fld>
            <a:endParaRPr lang="es-CO"/>
          </a:p>
        </p:txBody>
      </p:sp>
      <p:sp>
        <p:nvSpPr>
          <p:cNvPr id="5" name="Marcador de pie de página 4">
            <a:extLst>
              <a:ext uri="{FF2B5EF4-FFF2-40B4-BE49-F238E27FC236}">
                <a16:creationId xmlns:a16="http://schemas.microsoft.com/office/drawing/2014/main" id="{893E7D69-BF22-4D3B-9E36-9BE207CE455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5B0CA26-7F02-4378-9F2E-5BAE2168C811}"/>
              </a:ext>
            </a:extLst>
          </p:cNvPr>
          <p:cNvSpPr>
            <a:spLocks noGrp="1"/>
          </p:cNvSpPr>
          <p:nvPr>
            <p:ph type="sldNum" sz="quarter" idx="12"/>
          </p:nvPr>
        </p:nvSpPr>
        <p:spPr/>
        <p:txBody>
          <a:bodyPr/>
          <a:lstStyle/>
          <a:p>
            <a:fld id="{9FF7B153-0D03-40B4-B2BE-A43C955FA2FF}" type="slidenum">
              <a:rPr lang="es-CO" smtClean="0"/>
              <a:t>‹Nº›</a:t>
            </a:fld>
            <a:endParaRPr lang="es-CO"/>
          </a:p>
        </p:txBody>
      </p:sp>
    </p:spTree>
    <p:extLst>
      <p:ext uri="{BB962C8B-B14F-4D97-AF65-F5344CB8AC3E}">
        <p14:creationId xmlns:p14="http://schemas.microsoft.com/office/powerpoint/2010/main" val="4050907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3A0817-8A7A-481E-B208-D5CBAE99E27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C238762A-BB2B-4AE1-8343-A6FB82315AF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EDA8C7DA-03B8-41A0-9F11-233AD8B334B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C5A7D367-5D74-45D8-AD11-6C105581B103}"/>
              </a:ext>
            </a:extLst>
          </p:cNvPr>
          <p:cNvSpPr>
            <a:spLocks noGrp="1"/>
          </p:cNvSpPr>
          <p:nvPr>
            <p:ph type="dt" sz="half" idx="10"/>
          </p:nvPr>
        </p:nvSpPr>
        <p:spPr/>
        <p:txBody>
          <a:bodyPr/>
          <a:lstStyle/>
          <a:p>
            <a:fld id="{671A5544-58D7-4332-9AE9-5496C6337C4D}" type="datetimeFigureOut">
              <a:rPr lang="es-CO" smtClean="0"/>
              <a:t>22/11/2021</a:t>
            </a:fld>
            <a:endParaRPr lang="es-CO"/>
          </a:p>
        </p:txBody>
      </p:sp>
      <p:sp>
        <p:nvSpPr>
          <p:cNvPr id="6" name="Marcador de pie de página 5">
            <a:extLst>
              <a:ext uri="{FF2B5EF4-FFF2-40B4-BE49-F238E27FC236}">
                <a16:creationId xmlns:a16="http://schemas.microsoft.com/office/drawing/2014/main" id="{1091242D-7870-4C69-A8FA-07CE2ABB5AB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D3829FD-44FC-469B-981A-6D93C1E91686}"/>
              </a:ext>
            </a:extLst>
          </p:cNvPr>
          <p:cNvSpPr>
            <a:spLocks noGrp="1"/>
          </p:cNvSpPr>
          <p:nvPr>
            <p:ph type="sldNum" sz="quarter" idx="12"/>
          </p:nvPr>
        </p:nvSpPr>
        <p:spPr/>
        <p:txBody>
          <a:bodyPr/>
          <a:lstStyle/>
          <a:p>
            <a:fld id="{9FF7B153-0D03-40B4-B2BE-A43C955FA2FF}" type="slidenum">
              <a:rPr lang="es-CO" smtClean="0"/>
              <a:t>‹Nº›</a:t>
            </a:fld>
            <a:endParaRPr lang="es-CO"/>
          </a:p>
        </p:txBody>
      </p:sp>
    </p:spTree>
    <p:extLst>
      <p:ext uri="{BB962C8B-B14F-4D97-AF65-F5344CB8AC3E}">
        <p14:creationId xmlns:p14="http://schemas.microsoft.com/office/powerpoint/2010/main" val="2786542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94BDBA-B771-4831-8CBE-19C4A4E546C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B6BD337-45AB-45ED-AA55-F60BE392E6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501A479-1884-4F65-98D2-3F50C0F85A8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8C83AB29-B673-4B8B-9E4D-D7E8ABA015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3242F3B-47A6-40F2-A204-9F82C19ACF0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494705B8-E170-4CF7-B6FA-4358D68B13DA}"/>
              </a:ext>
            </a:extLst>
          </p:cNvPr>
          <p:cNvSpPr>
            <a:spLocks noGrp="1"/>
          </p:cNvSpPr>
          <p:nvPr>
            <p:ph type="dt" sz="half" idx="10"/>
          </p:nvPr>
        </p:nvSpPr>
        <p:spPr/>
        <p:txBody>
          <a:bodyPr/>
          <a:lstStyle/>
          <a:p>
            <a:fld id="{671A5544-58D7-4332-9AE9-5496C6337C4D}" type="datetimeFigureOut">
              <a:rPr lang="es-CO" smtClean="0"/>
              <a:t>22/11/2021</a:t>
            </a:fld>
            <a:endParaRPr lang="es-CO"/>
          </a:p>
        </p:txBody>
      </p:sp>
      <p:sp>
        <p:nvSpPr>
          <p:cNvPr id="8" name="Marcador de pie de página 7">
            <a:extLst>
              <a:ext uri="{FF2B5EF4-FFF2-40B4-BE49-F238E27FC236}">
                <a16:creationId xmlns:a16="http://schemas.microsoft.com/office/drawing/2014/main" id="{2F1BB210-2E0D-44A7-AFC6-B1ED1A8F526D}"/>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ACEBB92E-31F0-48FB-AE4E-35B26BE8FBB8}"/>
              </a:ext>
            </a:extLst>
          </p:cNvPr>
          <p:cNvSpPr>
            <a:spLocks noGrp="1"/>
          </p:cNvSpPr>
          <p:nvPr>
            <p:ph type="sldNum" sz="quarter" idx="12"/>
          </p:nvPr>
        </p:nvSpPr>
        <p:spPr/>
        <p:txBody>
          <a:bodyPr/>
          <a:lstStyle/>
          <a:p>
            <a:fld id="{9FF7B153-0D03-40B4-B2BE-A43C955FA2FF}" type="slidenum">
              <a:rPr lang="es-CO" smtClean="0"/>
              <a:t>‹Nº›</a:t>
            </a:fld>
            <a:endParaRPr lang="es-CO"/>
          </a:p>
        </p:txBody>
      </p:sp>
    </p:spTree>
    <p:extLst>
      <p:ext uri="{BB962C8B-B14F-4D97-AF65-F5344CB8AC3E}">
        <p14:creationId xmlns:p14="http://schemas.microsoft.com/office/powerpoint/2010/main" val="1361998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5B91A8-0650-4898-81A5-4E65E886B03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7AC86FA2-17D9-4604-8E7A-C7E6985FE01E}"/>
              </a:ext>
            </a:extLst>
          </p:cNvPr>
          <p:cNvSpPr>
            <a:spLocks noGrp="1"/>
          </p:cNvSpPr>
          <p:nvPr>
            <p:ph type="dt" sz="half" idx="10"/>
          </p:nvPr>
        </p:nvSpPr>
        <p:spPr/>
        <p:txBody>
          <a:bodyPr/>
          <a:lstStyle/>
          <a:p>
            <a:fld id="{671A5544-58D7-4332-9AE9-5496C6337C4D}" type="datetimeFigureOut">
              <a:rPr lang="es-CO" smtClean="0"/>
              <a:t>22/11/2021</a:t>
            </a:fld>
            <a:endParaRPr lang="es-CO"/>
          </a:p>
        </p:txBody>
      </p:sp>
      <p:sp>
        <p:nvSpPr>
          <p:cNvPr id="4" name="Marcador de pie de página 3">
            <a:extLst>
              <a:ext uri="{FF2B5EF4-FFF2-40B4-BE49-F238E27FC236}">
                <a16:creationId xmlns:a16="http://schemas.microsoft.com/office/drawing/2014/main" id="{D1E988EB-C947-40F3-86EA-D2375FE957B2}"/>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4B7BEE4D-A2A9-405A-8C59-BEABE4901C68}"/>
              </a:ext>
            </a:extLst>
          </p:cNvPr>
          <p:cNvSpPr>
            <a:spLocks noGrp="1"/>
          </p:cNvSpPr>
          <p:nvPr>
            <p:ph type="sldNum" sz="quarter" idx="12"/>
          </p:nvPr>
        </p:nvSpPr>
        <p:spPr/>
        <p:txBody>
          <a:bodyPr/>
          <a:lstStyle/>
          <a:p>
            <a:fld id="{9FF7B153-0D03-40B4-B2BE-A43C955FA2FF}" type="slidenum">
              <a:rPr lang="es-CO" smtClean="0"/>
              <a:t>‹Nº›</a:t>
            </a:fld>
            <a:endParaRPr lang="es-CO"/>
          </a:p>
        </p:txBody>
      </p:sp>
    </p:spTree>
    <p:extLst>
      <p:ext uri="{BB962C8B-B14F-4D97-AF65-F5344CB8AC3E}">
        <p14:creationId xmlns:p14="http://schemas.microsoft.com/office/powerpoint/2010/main" val="1959312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F09497C-3A43-46B4-9222-4CB59E52310A}"/>
              </a:ext>
            </a:extLst>
          </p:cNvPr>
          <p:cNvSpPr>
            <a:spLocks noGrp="1"/>
          </p:cNvSpPr>
          <p:nvPr>
            <p:ph type="dt" sz="half" idx="10"/>
          </p:nvPr>
        </p:nvSpPr>
        <p:spPr/>
        <p:txBody>
          <a:bodyPr/>
          <a:lstStyle/>
          <a:p>
            <a:fld id="{671A5544-58D7-4332-9AE9-5496C6337C4D}" type="datetimeFigureOut">
              <a:rPr lang="es-CO" smtClean="0"/>
              <a:t>22/11/2021</a:t>
            </a:fld>
            <a:endParaRPr lang="es-CO"/>
          </a:p>
        </p:txBody>
      </p:sp>
      <p:sp>
        <p:nvSpPr>
          <p:cNvPr id="3" name="Marcador de pie de página 2">
            <a:extLst>
              <a:ext uri="{FF2B5EF4-FFF2-40B4-BE49-F238E27FC236}">
                <a16:creationId xmlns:a16="http://schemas.microsoft.com/office/drawing/2014/main" id="{95244965-4A62-4DC3-A6F4-7547F4C70044}"/>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E2FE56D5-7853-4F6C-A3C6-47D836ACAA92}"/>
              </a:ext>
            </a:extLst>
          </p:cNvPr>
          <p:cNvSpPr>
            <a:spLocks noGrp="1"/>
          </p:cNvSpPr>
          <p:nvPr>
            <p:ph type="sldNum" sz="quarter" idx="12"/>
          </p:nvPr>
        </p:nvSpPr>
        <p:spPr/>
        <p:txBody>
          <a:bodyPr/>
          <a:lstStyle/>
          <a:p>
            <a:fld id="{9FF7B153-0D03-40B4-B2BE-A43C955FA2FF}" type="slidenum">
              <a:rPr lang="es-CO" smtClean="0"/>
              <a:t>‹Nº›</a:t>
            </a:fld>
            <a:endParaRPr lang="es-CO"/>
          </a:p>
        </p:txBody>
      </p:sp>
    </p:spTree>
    <p:extLst>
      <p:ext uri="{BB962C8B-B14F-4D97-AF65-F5344CB8AC3E}">
        <p14:creationId xmlns:p14="http://schemas.microsoft.com/office/powerpoint/2010/main" val="260706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33B287-B107-4492-9006-0AE268FA1F3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3881C3C9-26F7-4786-9964-3132E12051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15FF13D3-219A-470D-87EE-73865B6B6A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3232CFF-8988-4482-B6C2-0ED68F14A4C1}"/>
              </a:ext>
            </a:extLst>
          </p:cNvPr>
          <p:cNvSpPr>
            <a:spLocks noGrp="1"/>
          </p:cNvSpPr>
          <p:nvPr>
            <p:ph type="dt" sz="half" idx="10"/>
          </p:nvPr>
        </p:nvSpPr>
        <p:spPr/>
        <p:txBody>
          <a:bodyPr/>
          <a:lstStyle/>
          <a:p>
            <a:fld id="{671A5544-58D7-4332-9AE9-5496C6337C4D}" type="datetimeFigureOut">
              <a:rPr lang="es-CO" smtClean="0"/>
              <a:t>22/11/2021</a:t>
            </a:fld>
            <a:endParaRPr lang="es-CO"/>
          </a:p>
        </p:txBody>
      </p:sp>
      <p:sp>
        <p:nvSpPr>
          <p:cNvPr id="6" name="Marcador de pie de página 5">
            <a:extLst>
              <a:ext uri="{FF2B5EF4-FFF2-40B4-BE49-F238E27FC236}">
                <a16:creationId xmlns:a16="http://schemas.microsoft.com/office/drawing/2014/main" id="{1C4BB13A-C1E2-4743-8096-6C5CE0F2874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73F7782-1274-4513-A880-16F127B5CD0B}"/>
              </a:ext>
            </a:extLst>
          </p:cNvPr>
          <p:cNvSpPr>
            <a:spLocks noGrp="1"/>
          </p:cNvSpPr>
          <p:nvPr>
            <p:ph type="sldNum" sz="quarter" idx="12"/>
          </p:nvPr>
        </p:nvSpPr>
        <p:spPr/>
        <p:txBody>
          <a:bodyPr/>
          <a:lstStyle/>
          <a:p>
            <a:fld id="{9FF7B153-0D03-40B4-B2BE-A43C955FA2FF}" type="slidenum">
              <a:rPr lang="es-CO" smtClean="0"/>
              <a:t>‹Nº›</a:t>
            </a:fld>
            <a:endParaRPr lang="es-CO"/>
          </a:p>
        </p:txBody>
      </p:sp>
    </p:spTree>
    <p:extLst>
      <p:ext uri="{BB962C8B-B14F-4D97-AF65-F5344CB8AC3E}">
        <p14:creationId xmlns:p14="http://schemas.microsoft.com/office/powerpoint/2010/main" val="233447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85DCB6-44F4-465D-AB6C-3367AAD8FEA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7EB93044-E515-4B86-9688-D11F2DFCEA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E1286E13-8E42-476D-AEC6-1E445E4D58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21CF108-098B-4D4B-BE10-CA01236EE77B}"/>
              </a:ext>
            </a:extLst>
          </p:cNvPr>
          <p:cNvSpPr>
            <a:spLocks noGrp="1"/>
          </p:cNvSpPr>
          <p:nvPr>
            <p:ph type="dt" sz="half" idx="10"/>
          </p:nvPr>
        </p:nvSpPr>
        <p:spPr/>
        <p:txBody>
          <a:bodyPr/>
          <a:lstStyle/>
          <a:p>
            <a:fld id="{671A5544-58D7-4332-9AE9-5496C6337C4D}" type="datetimeFigureOut">
              <a:rPr lang="es-CO" smtClean="0"/>
              <a:t>22/11/2021</a:t>
            </a:fld>
            <a:endParaRPr lang="es-CO"/>
          </a:p>
        </p:txBody>
      </p:sp>
      <p:sp>
        <p:nvSpPr>
          <p:cNvPr id="6" name="Marcador de pie de página 5">
            <a:extLst>
              <a:ext uri="{FF2B5EF4-FFF2-40B4-BE49-F238E27FC236}">
                <a16:creationId xmlns:a16="http://schemas.microsoft.com/office/drawing/2014/main" id="{B2584680-24E4-45BB-9DDA-61EE3B6304C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A076D0F3-8118-4F6B-8337-60739C647C27}"/>
              </a:ext>
            </a:extLst>
          </p:cNvPr>
          <p:cNvSpPr>
            <a:spLocks noGrp="1"/>
          </p:cNvSpPr>
          <p:nvPr>
            <p:ph type="sldNum" sz="quarter" idx="12"/>
          </p:nvPr>
        </p:nvSpPr>
        <p:spPr/>
        <p:txBody>
          <a:bodyPr/>
          <a:lstStyle/>
          <a:p>
            <a:fld id="{9FF7B153-0D03-40B4-B2BE-A43C955FA2FF}" type="slidenum">
              <a:rPr lang="es-CO" smtClean="0"/>
              <a:t>‹Nº›</a:t>
            </a:fld>
            <a:endParaRPr lang="es-CO"/>
          </a:p>
        </p:txBody>
      </p:sp>
    </p:spTree>
    <p:extLst>
      <p:ext uri="{BB962C8B-B14F-4D97-AF65-F5344CB8AC3E}">
        <p14:creationId xmlns:p14="http://schemas.microsoft.com/office/powerpoint/2010/main" val="92296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3B2BE2B-1DAE-43C6-BD3B-B71CE1A329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C428703-CF95-4097-BCFF-E449502964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EC61297-0B21-4B52-9C7D-8AE5925BBB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1A5544-58D7-4332-9AE9-5496C6337C4D}" type="datetimeFigureOut">
              <a:rPr lang="es-CO" smtClean="0"/>
              <a:t>22/11/2021</a:t>
            </a:fld>
            <a:endParaRPr lang="es-CO"/>
          </a:p>
        </p:txBody>
      </p:sp>
      <p:sp>
        <p:nvSpPr>
          <p:cNvPr id="5" name="Marcador de pie de página 4">
            <a:extLst>
              <a:ext uri="{FF2B5EF4-FFF2-40B4-BE49-F238E27FC236}">
                <a16:creationId xmlns:a16="http://schemas.microsoft.com/office/drawing/2014/main" id="{9B135D39-D515-4448-860C-6AEDDD816C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B45848FF-9DFC-47C6-B85C-851FBFDC0F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F7B153-0D03-40B4-B2BE-A43C955FA2FF}" type="slidenum">
              <a:rPr lang="es-CO" smtClean="0"/>
              <a:t>‹Nº›</a:t>
            </a:fld>
            <a:endParaRPr lang="es-CO"/>
          </a:p>
        </p:txBody>
      </p:sp>
    </p:spTree>
    <p:extLst>
      <p:ext uri="{BB962C8B-B14F-4D97-AF65-F5344CB8AC3E}">
        <p14:creationId xmlns:p14="http://schemas.microsoft.com/office/powerpoint/2010/main" val="2108003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4" name="Google Shape;84;p2"/>
          <p:cNvSpPr txBox="1"/>
          <p:nvPr/>
        </p:nvSpPr>
        <p:spPr>
          <a:xfrm>
            <a:off x="8253350" y="1257300"/>
            <a:ext cx="3957549"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endParaRPr sz="1400" b="0" i="0" u="none" strike="noStrike" cap="none" dirty="0">
              <a:solidFill>
                <a:schemeClr val="dk1"/>
              </a:solidFill>
              <a:latin typeface="Arial"/>
              <a:ea typeface="Arial"/>
              <a:cs typeface="Arial"/>
              <a:sym typeface="Arial"/>
            </a:endParaRPr>
          </a:p>
        </p:txBody>
      </p:sp>
      <p:sp>
        <p:nvSpPr>
          <p:cNvPr id="85" name="Google Shape;85;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8" name="Google Shape;85;p2"/>
          <p:cNvSpPr/>
          <p:nvPr/>
        </p:nvSpPr>
        <p:spPr>
          <a:xfrm>
            <a:off x="1433741" y="191101"/>
            <a:ext cx="5009820" cy="426175"/>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algn="ctr">
              <a:buClr>
                <a:schemeClr val="lt1"/>
              </a:buClr>
              <a:buSzPts val="450"/>
            </a:pPr>
            <a:r>
              <a:rPr lang="es-MX" sz="1400" dirty="0">
                <a:solidFill>
                  <a:srgbClr val="000000"/>
                </a:solidFill>
                <a:latin typeface="Arial" panose="020B0604020202020204" pitchFamily="34" charset="0"/>
                <a:ea typeface="Times New Roman" panose="02020603050405020304" pitchFamily="18" charset="0"/>
              </a:rPr>
              <a:t>D</a:t>
            </a:r>
            <a:r>
              <a:rPr lang="es-CO" sz="1400" dirty="0">
                <a:solidFill>
                  <a:srgbClr val="000000"/>
                </a:solidFill>
                <a:latin typeface="Arial" panose="020B0604020202020204" pitchFamily="34" charset="0"/>
                <a:ea typeface="Times New Roman" panose="02020603050405020304" pitchFamily="18" charset="0"/>
              </a:rPr>
              <a:t>I_CF09B_18</a:t>
            </a:r>
            <a:r>
              <a:rPr lang="es-CO" sz="1400">
                <a:solidFill>
                  <a:srgbClr val="000000"/>
                </a:solidFill>
                <a:latin typeface="Arial" panose="020B0604020202020204" pitchFamily="34" charset="0"/>
                <a:ea typeface="Times New Roman" panose="02020603050405020304" pitchFamily="18" charset="0"/>
              </a:rPr>
              <a:t>_ActividadDeProfundizacion</a:t>
            </a:r>
            <a:endParaRPr lang="es-CO" sz="1400" dirty="0">
              <a:latin typeface="Times New Roman" panose="02020603050405020304" pitchFamily="18" charset="0"/>
              <a:ea typeface="Times New Roman" panose="02020603050405020304" pitchFamily="18" charset="0"/>
            </a:endParaRPr>
          </a:p>
        </p:txBody>
      </p:sp>
      <p:sp>
        <p:nvSpPr>
          <p:cNvPr id="2" name="Rectángulo 1"/>
          <p:cNvSpPr/>
          <p:nvPr/>
        </p:nvSpPr>
        <p:spPr>
          <a:xfrm>
            <a:off x="0" y="1654869"/>
            <a:ext cx="8234450" cy="304699"/>
          </a:xfrm>
          <a:prstGeom prst="rect">
            <a:avLst/>
          </a:prstGeom>
        </p:spPr>
        <p:txBody>
          <a:bodyPr wrap="square">
            <a:spAutoFit/>
          </a:bodyPr>
          <a:lstStyle/>
          <a:p>
            <a:pPr algn="just">
              <a:lnSpc>
                <a:spcPct val="115000"/>
              </a:lnSpc>
              <a:spcAft>
                <a:spcPts val="0"/>
              </a:spcAft>
            </a:pPr>
            <a:r>
              <a:rPr lang="es-CO" sz="1200" dirty="0">
                <a:latin typeface="Arial" panose="020B0604020202020204" pitchFamily="34" charset="0"/>
                <a:ea typeface="Arial" panose="020B0604020202020204" pitchFamily="34" charset="0"/>
              </a:rPr>
              <a:t> </a:t>
            </a:r>
            <a:endParaRPr lang="es-CO" sz="1200" dirty="0">
              <a:effectLst/>
              <a:latin typeface="Arial" panose="020B0604020202020204" pitchFamily="34" charset="0"/>
              <a:ea typeface="Arial" panose="020B0604020202020204" pitchFamily="34" charset="0"/>
            </a:endParaRPr>
          </a:p>
        </p:txBody>
      </p:sp>
      <p:sp>
        <p:nvSpPr>
          <p:cNvPr id="3" name="CuadroTexto 2"/>
          <p:cNvSpPr txBox="1"/>
          <p:nvPr/>
        </p:nvSpPr>
        <p:spPr>
          <a:xfrm>
            <a:off x="8253350" y="803033"/>
            <a:ext cx="3938649" cy="2031325"/>
          </a:xfrm>
          <a:prstGeom prst="rect">
            <a:avLst/>
          </a:prstGeom>
          <a:noFill/>
        </p:spPr>
        <p:txBody>
          <a:bodyPr wrap="square" rtlCol="0">
            <a:spAutoFit/>
          </a:bodyPr>
          <a:lstStyle/>
          <a:p>
            <a:r>
              <a:rPr lang="es-CO" sz="1400" dirty="0">
                <a:solidFill>
                  <a:srgbClr val="FF0000"/>
                </a:solidFill>
              </a:rPr>
              <a:t>Actividad didáctica.</a:t>
            </a:r>
          </a:p>
          <a:p>
            <a:endParaRPr lang="es-CO" sz="1400" dirty="0">
              <a:solidFill>
                <a:srgbClr val="FF0000"/>
              </a:solidFill>
            </a:endParaRPr>
          </a:p>
          <a:p>
            <a:r>
              <a:rPr lang="es-CO" sz="1400" dirty="0">
                <a:solidFill>
                  <a:srgbClr val="FF0000"/>
                </a:solidFill>
              </a:rPr>
              <a:t>Producción: se trata de un juego tipo FALSO O VERDADERO, donde aparece una afirmación y el aprendiz deberá seleccionar Verde o Rojo, según considere (ver instrucciones).</a:t>
            </a:r>
          </a:p>
          <a:p>
            <a:endParaRPr lang="es-CO" sz="1400" dirty="0">
              <a:solidFill>
                <a:srgbClr val="FF0000"/>
              </a:solidFill>
            </a:endParaRPr>
          </a:p>
          <a:p>
            <a:r>
              <a:rPr lang="es-CO" sz="1400" dirty="0">
                <a:solidFill>
                  <a:srgbClr val="FF0000"/>
                </a:solidFill>
              </a:rPr>
              <a:t>Cada intento tiene su propia realimentación. Ver diapositivas siguientes.</a:t>
            </a:r>
          </a:p>
        </p:txBody>
      </p:sp>
      <p:sp>
        <p:nvSpPr>
          <p:cNvPr id="23" name="Rectángulo redondeado 2">
            <a:extLst>
              <a:ext uri="{FF2B5EF4-FFF2-40B4-BE49-F238E27FC236}">
                <a16:creationId xmlns:a16="http://schemas.microsoft.com/office/drawing/2014/main" id="{6FD6913D-9406-4F03-87E7-94A182230079}"/>
              </a:ext>
            </a:extLst>
          </p:cNvPr>
          <p:cNvSpPr/>
          <p:nvPr/>
        </p:nvSpPr>
        <p:spPr>
          <a:xfrm>
            <a:off x="821635" y="1296543"/>
            <a:ext cx="1436967" cy="501876"/>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b="1" u="sng" dirty="0">
                <a:solidFill>
                  <a:schemeClr val="accent5"/>
                </a:solidFill>
              </a:rPr>
              <a:t>Instrucciones</a:t>
            </a:r>
          </a:p>
        </p:txBody>
      </p:sp>
      <p:sp>
        <p:nvSpPr>
          <p:cNvPr id="5" name="Rectángulo 4">
            <a:extLst>
              <a:ext uri="{FF2B5EF4-FFF2-40B4-BE49-F238E27FC236}">
                <a16:creationId xmlns:a16="http://schemas.microsoft.com/office/drawing/2014/main" id="{1B6827A1-D6E3-465B-BB8E-179A84ACF6E5}"/>
              </a:ext>
            </a:extLst>
          </p:cNvPr>
          <p:cNvSpPr/>
          <p:nvPr/>
        </p:nvSpPr>
        <p:spPr>
          <a:xfrm>
            <a:off x="569843" y="1959568"/>
            <a:ext cx="7023653" cy="3595220"/>
          </a:xfrm>
          <a:prstGeom prst="rect">
            <a:avLst/>
          </a:prstGeom>
          <a:solidFill>
            <a:schemeClr val="bg2"/>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esquinas redondeadas 6">
            <a:extLst>
              <a:ext uri="{FF2B5EF4-FFF2-40B4-BE49-F238E27FC236}">
                <a16:creationId xmlns:a16="http://schemas.microsoft.com/office/drawing/2014/main" id="{74D858B2-1AC0-42D5-B30D-C0881686C4A3}"/>
              </a:ext>
            </a:extLst>
          </p:cNvPr>
          <p:cNvSpPr/>
          <p:nvPr/>
        </p:nvSpPr>
        <p:spPr>
          <a:xfrm>
            <a:off x="821635" y="4386473"/>
            <a:ext cx="3220278" cy="1007166"/>
          </a:xfrm>
          <a:prstGeom prst="roundRect">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Rectángulo: esquinas redondeadas 19">
            <a:extLst>
              <a:ext uri="{FF2B5EF4-FFF2-40B4-BE49-F238E27FC236}">
                <a16:creationId xmlns:a16="http://schemas.microsoft.com/office/drawing/2014/main" id="{E809EF57-226D-4807-8EB8-51ADA0733A5E}"/>
              </a:ext>
            </a:extLst>
          </p:cNvPr>
          <p:cNvSpPr/>
          <p:nvPr/>
        </p:nvSpPr>
        <p:spPr>
          <a:xfrm>
            <a:off x="4131365" y="4386473"/>
            <a:ext cx="3220278" cy="1007166"/>
          </a:xfrm>
          <a:prstGeom prst="roundRect">
            <a:avLst/>
          </a:prstGeom>
          <a:solidFill>
            <a:srgbClr val="F44414"/>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Botón de acción: ir al final 9">
            <a:hlinkClick r:id="" action="ppaction://hlinkshowjump?jump=lastslide" highlightClick="1"/>
            <a:extLst>
              <a:ext uri="{FF2B5EF4-FFF2-40B4-BE49-F238E27FC236}">
                <a16:creationId xmlns:a16="http://schemas.microsoft.com/office/drawing/2014/main" id="{1A6056CA-3EB4-4E20-8A80-07ED0B889532}"/>
              </a:ext>
            </a:extLst>
          </p:cNvPr>
          <p:cNvSpPr/>
          <p:nvPr/>
        </p:nvSpPr>
        <p:spPr>
          <a:xfrm>
            <a:off x="3419058" y="5711692"/>
            <a:ext cx="1364974" cy="584151"/>
          </a:xfrm>
          <a:prstGeom prst="actionButtonEnd">
            <a:avLst/>
          </a:prstGeom>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CuadroTexto 10">
            <a:extLst>
              <a:ext uri="{FF2B5EF4-FFF2-40B4-BE49-F238E27FC236}">
                <a16:creationId xmlns:a16="http://schemas.microsoft.com/office/drawing/2014/main" id="{B083E663-B738-4E68-8FF6-DA84BCB1E3A0}"/>
              </a:ext>
            </a:extLst>
          </p:cNvPr>
          <p:cNvSpPr txBox="1"/>
          <p:nvPr/>
        </p:nvSpPr>
        <p:spPr>
          <a:xfrm>
            <a:off x="3419058" y="6295843"/>
            <a:ext cx="1364974" cy="371056"/>
          </a:xfrm>
          <a:prstGeom prst="rect">
            <a:avLst/>
          </a:prstGeom>
          <a:solidFill>
            <a:schemeClr val="bg2">
              <a:lumMod val="90000"/>
            </a:schemeClr>
          </a:solidFill>
          <a:ln w="12700">
            <a:solidFill>
              <a:schemeClr val="tx1"/>
            </a:solidFill>
          </a:ln>
        </p:spPr>
        <p:txBody>
          <a:bodyPr wrap="square" rtlCol="0">
            <a:spAutoFit/>
          </a:bodyPr>
          <a:lstStyle/>
          <a:p>
            <a:pPr algn="ctr"/>
            <a:r>
              <a:rPr lang="es-MX" b="1" dirty="0"/>
              <a:t>Siguiente</a:t>
            </a:r>
            <a:endParaRPr lang="es-CO" b="1" dirty="0"/>
          </a:p>
        </p:txBody>
      </p:sp>
      <p:sp>
        <p:nvSpPr>
          <p:cNvPr id="12" name="CuadroTexto 11">
            <a:extLst>
              <a:ext uri="{FF2B5EF4-FFF2-40B4-BE49-F238E27FC236}">
                <a16:creationId xmlns:a16="http://schemas.microsoft.com/office/drawing/2014/main" id="{E50CB2FB-32B9-4EA7-901B-6A62901B9C3F}"/>
              </a:ext>
            </a:extLst>
          </p:cNvPr>
          <p:cNvSpPr txBox="1"/>
          <p:nvPr/>
        </p:nvSpPr>
        <p:spPr>
          <a:xfrm>
            <a:off x="1046922" y="2425148"/>
            <a:ext cx="5923721" cy="923330"/>
          </a:xfrm>
          <a:prstGeom prst="rect">
            <a:avLst/>
          </a:prstGeom>
          <a:noFill/>
        </p:spPr>
        <p:txBody>
          <a:bodyPr wrap="square" rtlCol="0">
            <a:spAutoFit/>
          </a:bodyPr>
          <a:lstStyle/>
          <a:p>
            <a:pPr algn="ctr"/>
            <a:r>
              <a:rPr lang="es-MX" dirty="0" err="1"/>
              <a:t>Xxxxxx</a:t>
            </a:r>
            <a:r>
              <a:rPr lang="es-MX" dirty="0"/>
              <a:t> </a:t>
            </a:r>
            <a:r>
              <a:rPr lang="es-MX" dirty="0" err="1"/>
              <a:t>xxxxxxx</a:t>
            </a:r>
            <a:r>
              <a:rPr lang="es-MX" dirty="0"/>
              <a:t> </a:t>
            </a:r>
            <a:r>
              <a:rPr lang="es-MX" dirty="0" err="1"/>
              <a:t>xxx</a:t>
            </a:r>
            <a:r>
              <a:rPr lang="es-MX" dirty="0"/>
              <a:t> </a:t>
            </a:r>
            <a:r>
              <a:rPr lang="es-MX" dirty="0" err="1"/>
              <a:t>xx</a:t>
            </a:r>
            <a:r>
              <a:rPr lang="es-MX" dirty="0"/>
              <a:t> x     </a:t>
            </a:r>
            <a:r>
              <a:rPr lang="es-MX" dirty="0" err="1"/>
              <a:t>xxxxxxxxxxxxxx</a:t>
            </a:r>
            <a:r>
              <a:rPr lang="es-MX" dirty="0"/>
              <a:t> </a:t>
            </a:r>
            <a:r>
              <a:rPr lang="es-MX" dirty="0" err="1"/>
              <a:t>xxxxxxxxx</a:t>
            </a:r>
            <a:r>
              <a:rPr lang="es-MX" dirty="0"/>
              <a:t> </a:t>
            </a:r>
            <a:r>
              <a:rPr lang="es-MX" dirty="0" err="1"/>
              <a:t>xxxxxxxxx</a:t>
            </a:r>
            <a:r>
              <a:rPr lang="es-MX" dirty="0"/>
              <a:t> </a:t>
            </a:r>
            <a:r>
              <a:rPr lang="es-MX" dirty="0" err="1"/>
              <a:t>xxxxxxxx</a:t>
            </a:r>
            <a:r>
              <a:rPr lang="es-MX" dirty="0"/>
              <a:t> </a:t>
            </a:r>
            <a:r>
              <a:rPr lang="es-MX" dirty="0" err="1"/>
              <a:t>xxxxxx</a:t>
            </a:r>
            <a:r>
              <a:rPr lang="es-MX" dirty="0"/>
              <a:t> </a:t>
            </a:r>
            <a:r>
              <a:rPr lang="es-MX" dirty="0" err="1"/>
              <a:t>xxxxxxxxxxxxxxxxx</a:t>
            </a:r>
            <a:r>
              <a:rPr lang="es-MX" dirty="0"/>
              <a:t> x </a:t>
            </a:r>
            <a:r>
              <a:rPr lang="es-MX" dirty="0" err="1"/>
              <a:t>xxxxx</a:t>
            </a:r>
            <a:r>
              <a:rPr lang="es-MX" dirty="0"/>
              <a:t> </a:t>
            </a:r>
            <a:r>
              <a:rPr lang="es-MX" dirty="0" err="1"/>
              <a:t>xxx</a:t>
            </a:r>
            <a:r>
              <a:rPr lang="es-MX" dirty="0"/>
              <a:t> x  </a:t>
            </a:r>
            <a:r>
              <a:rPr lang="es-MX" dirty="0" err="1"/>
              <a:t>xxxxxxxxxxxxxxxxxx</a:t>
            </a:r>
            <a:endParaRPr lang="es-CO" dirty="0"/>
          </a:p>
        </p:txBody>
      </p:sp>
    </p:spTree>
    <p:extLst>
      <p:ext uri="{BB962C8B-B14F-4D97-AF65-F5344CB8AC3E}">
        <p14:creationId xmlns:p14="http://schemas.microsoft.com/office/powerpoint/2010/main" val="3776374432"/>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4" name="Google Shape;94;p3"/>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8" name="Rectángulo redondeado 2">
            <a:extLst>
              <a:ext uri="{FF2B5EF4-FFF2-40B4-BE49-F238E27FC236}">
                <a16:creationId xmlns:a16="http://schemas.microsoft.com/office/drawing/2014/main" id="{B3121498-0518-4D0D-AAA9-6CB127F38306}"/>
              </a:ext>
            </a:extLst>
          </p:cNvPr>
          <p:cNvSpPr/>
          <p:nvPr/>
        </p:nvSpPr>
        <p:spPr>
          <a:xfrm>
            <a:off x="210357" y="241073"/>
            <a:ext cx="1436967" cy="501876"/>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600" b="1" u="sng" dirty="0">
                <a:solidFill>
                  <a:srgbClr val="FF0000"/>
                </a:solidFill>
              </a:rPr>
              <a:t>Instrucciones</a:t>
            </a:r>
          </a:p>
        </p:txBody>
      </p:sp>
      <p:sp>
        <p:nvSpPr>
          <p:cNvPr id="10" name="CuadroTexto 9">
            <a:extLst>
              <a:ext uri="{FF2B5EF4-FFF2-40B4-BE49-F238E27FC236}">
                <a16:creationId xmlns:a16="http://schemas.microsoft.com/office/drawing/2014/main" id="{5E68C213-B5C7-4FE0-A7D9-A043DE1DCBC9}"/>
              </a:ext>
            </a:extLst>
          </p:cNvPr>
          <p:cNvSpPr txBox="1"/>
          <p:nvPr/>
        </p:nvSpPr>
        <p:spPr>
          <a:xfrm>
            <a:off x="210357" y="924991"/>
            <a:ext cx="7886721" cy="2862322"/>
          </a:xfrm>
          <a:prstGeom prst="rect">
            <a:avLst/>
          </a:prstGeom>
          <a:noFill/>
        </p:spPr>
        <p:txBody>
          <a:bodyPr wrap="square">
            <a:spAutoFit/>
          </a:bodyPr>
          <a:lstStyle/>
          <a:p>
            <a:pPr algn="just"/>
            <a:r>
              <a:rPr lang="es-CO" dirty="0"/>
              <a:t>Lea atentamente las afirmaciones que aparecerán en pantalla; cada una de ellas arroja un concepto verdadero o falso, del contenido estudiado en este componente formativo. Cuando lo tenga claro, seleccione “Verde” para indicar que esa afirmación es correcta o seleccione “Rojo” si considera que el enunciado presenta alguna incorrección.</a:t>
            </a:r>
          </a:p>
          <a:p>
            <a:pPr algn="just"/>
            <a:endParaRPr lang="es-CO" dirty="0"/>
          </a:p>
          <a:p>
            <a:pPr algn="just"/>
            <a:r>
              <a:rPr lang="es-CO" dirty="0"/>
              <a:t>Para superar la prueba, usted debe acertar en todos los intentos (afirmaciones) que el juego le presente.</a:t>
            </a:r>
          </a:p>
          <a:p>
            <a:pPr algn="just"/>
            <a:endParaRPr lang="es-CO" dirty="0"/>
          </a:p>
          <a:p>
            <a:pPr algn="just"/>
            <a:r>
              <a:rPr lang="es-CO" dirty="0"/>
              <a:t>¡</a:t>
            </a:r>
            <a:r>
              <a:rPr lang="es-CO" b="1" dirty="0"/>
              <a:t>Adelante</a:t>
            </a:r>
            <a:r>
              <a:rPr lang="es-CO" dirty="0"/>
              <a:t>!</a:t>
            </a:r>
          </a:p>
        </p:txBody>
      </p:sp>
    </p:spTree>
    <p:extLst>
      <p:ext uri="{BB962C8B-B14F-4D97-AF65-F5344CB8AC3E}">
        <p14:creationId xmlns:p14="http://schemas.microsoft.com/office/powerpoint/2010/main" val="2312651628"/>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4" name="Google Shape;94;p3"/>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2" name="CuadroTexto 1">
            <a:extLst>
              <a:ext uri="{FF2B5EF4-FFF2-40B4-BE49-F238E27FC236}">
                <a16:creationId xmlns:a16="http://schemas.microsoft.com/office/drawing/2014/main" id="{8269E1FC-9018-4496-AD6C-0B9F98CD9BD4}"/>
              </a:ext>
            </a:extLst>
          </p:cNvPr>
          <p:cNvSpPr txBox="1"/>
          <p:nvPr/>
        </p:nvSpPr>
        <p:spPr>
          <a:xfrm>
            <a:off x="318052" y="185530"/>
            <a:ext cx="7620000" cy="369332"/>
          </a:xfrm>
          <a:prstGeom prst="rect">
            <a:avLst/>
          </a:prstGeom>
          <a:noFill/>
        </p:spPr>
        <p:txBody>
          <a:bodyPr wrap="square" rtlCol="0">
            <a:spAutoFit/>
          </a:bodyPr>
          <a:lstStyle/>
          <a:p>
            <a:r>
              <a:rPr lang="es-MX" b="1" dirty="0">
                <a:solidFill>
                  <a:srgbClr val="FF0000"/>
                </a:solidFill>
              </a:rPr>
              <a:t>Anunciado / afirmación 1</a:t>
            </a:r>
            <a:endParaRPr lang="es-CO" b="1" dirty="0">
              <a:solidFill>
                <a:srgbClr val="FF0000"/>
              </a:solidFill>
            </a:endParaRPr>
          </a:p>
        </p:txBody>
      </p:sp>
      <p:sp>
        <p:nvSpPr>
          <p:cNvPr id="31" name="CuadroTexto 30">
            <a:extLst>
              <a:ext uri="{FF2B5EF4-FFF2-40B4-BE49-F238E27FC236}">
                <a16:creationId xmlns:a16="http://schemas.microsoft.com/office/drawing/2014/main" id="{4CED58C5-455C-4C40-9A7F-0FA79E795950}"/>
              </a:ext>
            </a:extLst>
          </p:cNvPr>
          <p:cNvSpPr txBox="1"/>
          <p:nvPr/>
        </p:nvSpPr>
        <p:spPr>
          <a:xfrm>
            <a:off x="318052" y="939034"/>
            <a:ext cx="7726018" cy="3539430"/>
          </a:xfrm>
          <a:prstGeom prst="rect">
            <a:avLst/>
          </a:prstGeom>
          <a:noFill/>
        </p:spPr>
        <p:txBody>
          <a:bodyPr wrap="square">
            <a:spAutoFit/>
          </a:bodyPr>
          <a:lstStyle/>
          <a:p>
            <a:pPr algn="just"/>
            <a:r>
              <a:rPr lang="es-CO" sz="1400" dirty="0">
                <a:effectLst/>
                <a:latin typeface="Arial" panose="020B0604020202020204" pitchFamily="34" charset="0"/>
                <a:ea typeface="Arial" panose="020B0604020202020204" pitchFamily="34" charset="0"/>
              </a:rPr>
              <a:t>La toma de medidas es uno de los pasos más importantes en la confección de prendas; para ello, las medidas son tomadas directamente sobre el cuerpo o sobre un maniquí.</a:t>
            </a:r>
            <a:endParaRPr lang="es-CO" sz="1400" dirty="0">
              <a:latin typeface="Arial" panose="020B0604020202020204" pitchFamily="34" charset="0"/>
              <a:cs typeface="Arial" panose="020B0604020202020204" pitchFamily="34" charset="0"/>
            </a:endParaRPr>
          </a:p>
          <a:p>
            <a:pPr algn="just"/>
            <a:endParaRPr lang="es-CO" sz="1400" dirty="0">
              <a:latin typeface="Arial" panose="020B0604020202020204" pitchFamily="34" charset="0"/>
              <a:cs typeface="Arial" panose="020B0604020202020204" pitchFamily="34" charset="0"/>
            </a:endParaRPr>
          </a:p>
          <a:p>
            <a:pPr algn="just"/>
            <a:r>
              <a:rPr lang="es-CO" sz="1400" b="1" dirty="0">
                <a:solidFill>
                  <a:schemeClr val="accent2">
                    <a:lumMod val="75000"/>
                  </a:schemeClr>
                </a:solidFill>
                <a:latin typeface="Arial" panose="020B0604020202020204" pitchFamily="34" charset="0"/>
                <a:cs typeface="Arial" panose="020B0604020202020204" pitchFamily="34" charset="0"/>
              </a:rPr>
              <a:t>FALSA</a:t>
            </a:r>
          </a:p>
          <a:p>
            <a:pPr algn="just"/>
            <a:endParaRPr lang="es-CO" sz="1400" dirty="0">
              <a:solidFill>
                <a:srgbClr val="FF0000"/>
              </a:solidFill>
              <a:latin typeface="Arial" panose="020B0604020202020204" pitchFamily="34" charset="0"/>
              <a:cs typeface="Arial" panose="020B0604020202020204" pitchFamily="34" charset="0"/>
            </a:endParaRPr>
          </a:p>
          <a:p>
            <a:pPr algn="just"/>
            <a:endParaRPr lang="es-CO" sz="1400" dirty="0">
              <a:solidFill>
                <a:srgbClr val="FF0000"/>
              </a:solidFill>
              <a:latin typeface="Arial" panose="020B0604020202020204" pitchFamily="34" charset="0"/>
              <a:cs typeface="Arial" panose="020B0604020202020204" pitchFamily="34" charset="0"/>
            </a:endParaRPr>
          </a:p>
          <a:p>
            <a:pPr algn="just"/>
            <a:endParaRPr lang="es-CO" sz="1400" dirty="0">
              <a:solidFill>
                <a:srgbClr val="FF0000"/>
              </a:solidFill>
              <a:latin typeface="Arial" panose="020B0604020202020204" pitchFamily="34" charset="0"/>
              <a:cs typeface="Arial" panose="020B0604020202020204" pitchFamily="34" charset="0"/>
            </a:endParaRPr>
          </a:p>
          <a:p>
            <a:pPr algn="just"/>
            <a:r>
              <a:rPr lang="es-CO" sz="1400" dirty="0">
                <a:solidFill>
                  <a:srgbClr val="FF0000"/>
                </a:solidFill>
                <a:latin typeface="Arial" panose="020B0604020202020204" pitchFamily="34" charset="0"/>
                <a:cs typeface="Arial" panose="020B0604020202020204" pitchFamily="34" charset="0"/>
              </a:rPr>
              <a:t>Siempre que presione verde a esta afirmación :</a:t>
            </a:r>
          </a:p>
          <a:p>
            <a:pPr algn="just"/>
            <a:r>
              <a:rPr lang="es-CO" sz="1400" dirty="0">
                <a:latin typeface="Arial" panose="020B0604020202020204" pitchFamily="34" charset="0"/>
                <a:cs typeface="Arial" panose="020B0604020202020204" pitchFamily="34" charset="0"/>
              </a:rPr>
              <a:t>¡</a:t>
            </a:r>
            <a:r>
              <a:rPr lang="es-CO" sz="1400" b="1" dirty="0">
                <a:latin typeface="Arial" panose="020B0604020202020204" pitchFamily="34" charset="0"/>
                <a:cs typeface="Arial" panose="020B0604020202020204" pitchFamily="34" charset="0"/>
              </a:rPr>
              <a:t>Mala elección</a:t>
            </a:r>
            <a:r>
              <a:rPr lang="es-CO" sz="1400" dirty="0">
                <a:latin typeface="Arial" panose="020B0604020202020204" pitchFamily="34" charset="0"/>
                <a:cs typeface="Arial" panose="020B0604020202020204" pitchFamily="34" charset="0"/>
              </a:rPr>
              <a:t>! Lea de nuevo la afirmación y descubra por qué razón su respuesta no es acertada.</a:t>
            </a:r>
          </a:p>
          <a:p>
            <a:pPr algn="just"/>
            <a:endParaRPr lang="es-CO" sz="1400" dirty="0">
              <a:latin typeface="Arial" panose="020B0604020202020204" pitchFamily="34" charset="0"/>
              <a:ea typeface="Arial" panose="020B0604020202020204" pitchFamily="34" charset="0"/>
              <a:cs typeface="Arial" panose="020B0604020202020204" pitchFamily="34" charset="0"/>
            </a:endParaRPr>
          </a:p>
          <a:p>
            <a:pPr algn="just"/>
            <a:r>
              <a:rPr lang="es-CO" sz="1400" dirty="0">
                <a:solidFill>
                  <a:srgbClr val="FF0000"/>
                </a:solidFill>
                <a:latin typeface="Arial" panose="020B0604020202020204" pitchFamily="34" charset="0"/>
                <a:ea typeface="Arial" panose="020B0604020202020204" pitchFamily="34" charset="0"/>
                <a:cs typeface="Arial" panose="020B0604020202020204" pitchFamily="34" charset="0"/>
              </a:rPr>
              <a:t>Siempre que presione rojo a esta afirmación </a:t>
            </a:r>
            <a:r>
              <a:rPr lang="es-CO" sz="1400" dirty="0">
                <a:solidFill>
                  <a:srgbClr val="FF0000"/>
                </a:solidFill>
                <a:effectLst/>
                <a:latin typeface="Arial" panose="020B0604020202020204" pitchFamily="34" charset="0"/>
                <a:ea typeface="Arial" panose="020B0604020202020204" pitchFamily="34" charset="0"/>
                <a:cs typeface="Arial" panose="020B0604020202020204" pitchFamily="34" charset="0"/>
              </a:rPr>
              <a:t>:</a:t>
            </a:r>
          </a:p>
          <a:p>
            <a:pPr algn="just"/>
            <a:r>
              <a:rPr lang="es-CO" sz="1400" dirty="0">
                <a:latin typeface="Arial" panose="020B0604020202020204" pitchFamily="34" charset="0"/>
                <a:ea typeface="Arial" panose="020B0604020202020204" pitchFamily="34" charset="0"/>
                <a:cs typeface="Arial" panose="020B0604020202020204" pitchFamily="34" charset="0"/>
              </a:rPr>
              <a:t>¡</a:t>
            </a:r>
            <a:r>
              <a:rPr lang="es-CO" sz="1400" b="1" dirty="0">
                <a:latin typeface="Arial" panose="020B0604020202020204" pitchFamily="34" charset="0"/>
                <a:ea typeface="Arial" panose="020B0604020202020204" pitchFamily="34" charset="0"/>
                <a:cs typeface="Arial" panose="020B0604020202020204" pitchFamily="34" charset="0"/>
              </a:rPr>
              <a:t>Felicitaciones</a:t>
            </a:r>
            <a:r>
              <a:rPr lang="es-CO" sz="1400" dirty="0">
                <a:latin typeface="Arial" panose="020B0604020202020204" pitchFamily="34" charset="0"/>
                <a:ea typeface="Arial" panose="020B0604020202020204" pitchFamily="34" charset="0"/>
                <a:cs typeface="Arial" panose="020B0604020202020204" pitchFamily="34" charset="0"/>
              </a:rPr>
              <a:t>! </a:t>
            </a:r>
            <a:r>
              <a:rPr lang="es-CO" sz="1400" dirty="0">
                <a:effectLst/>
                <a:latin typeface="Arial" panose="020B0604020202020204" pitchFamily="34" charset="0"/>
                <a:ea typeface="Arial" panose="020B0604020202020204" pitchFamily="34" charset="0"/>
              </a:rPr>
              <a:t>La toma de medidas es uno de los pasos más importantes en la confección de prendas; por medio del mismo se obtienen las medidas más representativas del cuerpo humano, tomadas directamente sobre él, con el fin de establecer, posteriormente, unos estándares para construir cuadros de tallas y de medidas anatómicas.</a:t>
            </a:r>
          </a:p>
        </p:txBody>
      </p:sp>
    </p:spTree>
    <p:extLst>
      <p:ext uri="{BB962C8B-B14F-4D97-AF65-F5344CB8AC3E}">
        <p14:creationId xmlns:p14="http://schemas.microsoft.com/office/powerpoint/2010/main" val="460749750"/>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4" name="Google Shape;94;p3"/>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2" name="CuadroTexto 1">
            <a:extLst>
              <a:ext uri="{FF2B5EF4-FFF2-40B4-BE49-F238E27FC236}">
                <a16:creationId xmlns:a16="http://schemas.microsoft.com/office/drawing/2014/main" id="{8269E1FC-9018-4496-AD6C-0B9F98CD9BD4}"/>
              </a:ext>
            </a:extLst>
          </p:cNvPr>
          <p:cNvSpPr txBox="1"/>
          <p:nvPr/>
        </p:nvSpPr>
        <p:spPr>
          <a:xfrm>
            <a:off x="318052" y="185530"/>
            <a:ext cx="7620000" cy="369332"/>
          </a:xfrm>
          <a:prstGeom prst="rect">
            <a:avLst/>
          </a:prstGeom>
          <a:noFill/>
        </p:spPr>
        <p:txBody>
          <a:bodyPr wrap="square" rtlCol="0">
            <a:spAutoFit/>
          </a:bodyPr>
          <a:lstStyle/>
          <a:p>
            <a:r>
              <a:rPr lang="es-MX" b="1" dirty="0">
                <a:solidFill>
                  <a:srgbClr val="FF0000"/>
                </a:solidFill>
              </a:rPr>
              <a:t>Anunciado / afirmación 2</a:t>
            </a:r>
            <a:endParaRPr lang="es-CO" b="1" dirty="0">
              <a:solidFill>
                <a:srgbClr val="FF0000"/>
              </a:solidFill>
            </a:endParaRPr>
          </a:p>
        </p:txBody>
      </p:sp>
      <p:sp>
        <p:nvSpPr>
          <p:cNvPr id="31" name="CuadroTexto 30">
            <a:extLst>
              <a:ext uri="{FF2B5EF4-FFF2-40B4-BE49-F238E27FC236}">
                <a16:creationId xmlns:a16="http://schemas.microsoft.com/office/drawing/2014/main" id="{4CED58C5-455C-4C40-9A7F-0FA79E795950}"/>
              </a:ext>
            </a:extLst>
          </p:cNvPr>
          <p:cNvSpPr txBox="1"/>
          <p:nvPr/>
        </p:nvSpPr>
        <p:spPr>
          <a:xfrm>
            <a:off x="318052" y="939034"/>
            <a:ext cx="7726018" cy="3662541"/>
          </a:xfrm>
          <a:prstGeom prst="rect">
            <a:avLst/>
          </a:prstGeom>
          <a:noFill/>
        </p:spPr>
        <p:txBody>
          <a:bodyPr wrap="square">
            <a:spAutoFit/>
          </a:bodyPr>
          <a:lstStyle/>
          <a:p>
            <a:pPr algn="just"/>
            <a:r>
              <a:rPr lang="es-CO" sz="1400" dirty="0">
                <a:effectLst/>
                <a:latin typeface="Arial" panose="020B0604020202020204" pitchFamily="34" charset="0"/>
                <a:ea typeface="Arial" panose="020B0604020202020204" pitchFamily="34" charset="0"/>
              </a:rPr>
              <a:t>Para producir prendas de la línea de ropa interior y deportiva, es muy importante tener presente el tipo de material o tejido a utilizar.</a:t>
            </a:r>
          </a:p>
          <a:p>
            <a:pPr algn="just"/>
            <a:endParaRPr lang="es-CO" sz="1400" dirty="0">
              <a:latin typeface="Arial" panose="020B0604020202020204" pitchFamily="34" charset="0"/>
              <a:cs typeface="Arial" panose="020B0604020202020204" pitchFamily="34" charset="0"/>
            </a:endParaRPr>
          </a:p>
          <a:p>
            <a:pPr algn="just"/>
            <a:r>
              <a:rPr lang="es-CO" sz="1400" b="1" dirty="0">
                <a:solidFill>
                  <a:srgbClr val="00B050"/>
                </a:solidFill>
                <a:latin typeface="Arial" panose="020B0604020202020204" pitchFamily="34" charset="0"/>
                <a:cs typeface="Arial" panose="020B0604020202020204" pitchFamily="34" charset="0"/>
              </a:rPr>
              <a:t>VERDADERA</a:t>
            </a:r>
          </a:p>
          <a:p>
            <a:pPr algn="just"/>
            <a:endParaRPr lang="es-CO" sz="1400" dirty="0">
              <a:solidFill>
                <a:srgbClr val="FF0000"/>
              </a:solidFill>
              <a:latin typeface="Arial" panose="020B0604020202020204" pitchFamily="34" charset="0"/>
              <a:cs typeface="Arial" panose="020B0604020202020204" pitchFamily="34" charset="0"/>
            </a:endParaRPr>
          </a:p>
          <a:p>
            <a:pPr algn="just"/>
            <a:endParaRPr lang="es-CO" sz="1400" dirty="0">
              <a:solidFill>
                <a:srgbClr val="FF0000"/>
              </a:solidFill>
              <a:latin typeface="Arial" panose="020B0604020202020204" pitchFamily="34" charset="0"/>
              <a:cs typeface="Arial" panose="020B0604020202020204" pitchFamily="34" charset="0"/>
            </a:endParaRPr>
          </a:p>
          <a:p>
            <a:pPr algn="just"/>
            <a:endParaRPr lang="es-CO" sz="1400" dirty="0">
              <a:solidFill>
                <a:srgbClr val="FF0000"/>
              </a:solidFill>
              <a:latin typeface="Arial" panose="020B0604020202020204" pitchFamily="34" charset="0"/>
              <a:cs typeface="Arial" panose="020B0604020202020204" pitchFamily="34" charset="0"/>
            </a:endParaRPr>
          </a:p>
          <a:p>
            <a:pPr algn="just"/>
            <a:r>
              <a:rPr lang="es-CO" sz="1400" dirty="0">
                <a:solidFill>
                  <a:srgbClr val="FF0000"/>
                </a:solidFill>
                <a:latin typeface="Arial" panose="020B0604020202020204" pitchFamily="34" charset="0"/>
                <a:cs typeface="Arial" panose="020B0604020202020204" pitchFamily="34" charset="0"/>
              </a:rPr>
              <a:t>Siempre que presione verde a esta afirmación :</a:t>
            </a:r>
          </a:p>
          <a:p>
            <a:pPr algn="just"/>
            <a:r>
              <a:rPr lang="es-CO" sz="1400" dirty="0">
                <a:latin typeface="Arial" panose="020B0604020202020204" pitchFamily="34" charset="0"/>
                <a:cs typeface="Arial" panose="020B0604020202020204" pitchFamily="34" charset="0"/>
              </a:rPr>
              <a:t>¡</a:t>
            </a:r>
            <a:r>
              <a:rPr lang="es-CO" sz="1400" b="1" dirty="0">
                <a:latin typeface="Arial" panose="020B0604020202020204" pitchFamily="34" charset="0"/>
                <a:cs typeface="Arial" panose="020B0604020202020204" pitchFamily="34" charset="0"/>
              </a:rPr>
              <a:t>Correcto</a:t>
            </a:r>
            <a:r>
              <a:rPr lang="es-CO" sz="1400" dirty="0">
                <a:latin typeface="Arial" panose="020B0604020202020204" pitchFamily="34" charset="0"/>
                <a:cs typeface="Arial" panose="020B0604020202020204" pitchFamily="34" charset="0"/>
              </a:rPr>
              <a:t>! </a:t>
            </a:r>
            <a:r>
              <a:rPr lang="es-CO" sz="1400" dirty="0">
                <a:effectLst/>
                <a:latin typeface="Arial" panose="020B0604020202020204" pitchFamily="34" charset="0"/>
                <a:ea typeface="Arial" panose="020B0604020202020204" pitchFamily="34" charset="0"/>
              </a:rPr>
              <a:t>porque el comportamiento de cada textil es diferente y puede presentar variaciones tanto en su composición como en el tipo de tejido, siendo esto determinante para garantizar confort y funcionalidad de las prendas.</a:t>
            </a:r>
            <a:endParaRPr lang="es-CO" sz="1400" dirty="0">
              <a:latin typeface="Arial" panose="020B0604020202020204" pitchFamily="34" charset="0"/>
              <a:cs typeface="Arial" panose="020B0604020202020204" pitchFamily="34" charset="0"/>
            </a:endParaRPr>
          </a:p>
          <a:p>
            <a:pPr algn="just"/>
            <a:endParaRPr lang="es-CO" sz="1400" dirty="0">
              <a:solidFill>
                <a:srgbClr val="FF0000"/>
              </a:solidFill>
              <a:latin typeface="Arial" panose="020B0604020202020204" pitchFamily="34" charset="0"/>
              <a:ea typeface="Arial" panose="020B0604020202020204" pitchFamily="34" charset="0"/>
              <a:cs typeface="Arial" panose="020B0604020202020204" pitchFamily="34" charset="0"/>
            </a:endParaRPr>
          </a:p>
          <a:p>
            <a:pPr algn="just"/>
            <a:endParaRPr lang="es-CO" sz="1400" dirty="0">
              <a:solidFill>
                <a:srgbClr val="FF0000"/>
              </a:solidFill>
              <a:latin typeface="Arial" panose="020B0604020202020204" pitchFamily="34" charset="0"/>
              <a:ea typeface="Arial" panose="020B0604020202020204" pitchFamily="34" charset="0"/>
              <a:cs typeface="Arial" panose="020B0604020202020204" pitchFamily="34" charset="0"/>
            </a:endParaRPr>
          </a:p>
          <a:p>
            <a:pPr algn="just"/>
            <a:r>
              <a:rPr lang="es-CO" sz="1400" dirty="0">
                <a:solidFill>
                  <a:srgbClr val="FF0000"/>
                </a:solidFill>
                <a:latin typeface="Arial" panose="020B0604020202020204" pitchFamily="34" charset="0"/>
                <a:ea typeface="Arial" panose="020B0604020202020204" pitchFamily="34" charset="0"/>
                <a:cs typeface="Arial" panose="020B0604020202020204" pitchFamily="34" charset="0"/>
              </a:rPr>
              <a:t>Siempre que presione rojo a esta afirmación </a:t>
            </a:r>
            <a:r>
              <a:rPr lang="es-CO" sz="1400" dirty="0">
                <a:solidFill>
                  <a:srgbClr val="FF0000"/>
                </a:solidFill>
                <a:effectLst/>
                <a:latin typeface="Arial" panose="020B0604020202020204" pitchFamily="34" charset="0"/>
                <a:ea typeface="Arial" panose="020B0604020202020204" pitchFamily="34" charset="0"/>
                <a:cs typeface="Arial" panose="020B0604020202020204" pitchFamily="34" charset="0"/>
              </a:rPr>
              <a:t>:</a:t>
            </a:r>
          </a:p>
          <a:p>
            <a:pPr algn="just"/>
            <a:r>
              <a:rPr lang="es-CO" sz="1400" dirty="0">
                <a:latin typeface="Arial" panose="020B0604020202020204" pitchFamily="34" charset="0"/>
                <a:ea typeface="Arial" panose="020B0604020202020204" pitchFamily="34" charset="0"/>
                <a:cs typeface="Arial" panose="020B0604020202020204" pitchFamily="34" charset="0"/>
              </a:rPr>
              <a:t>¡</a:t>
            </a:r>
            <a:r>
              <a:rPr lang="es-CO" sz="1400" b="1" dirty="0">
                <a:latin typeface="Arial" panose="020B0604020202020204" pitchFamily="34" charset="0"/>
                <a:ea typeface="Arial" panose="020B0604020202020204" pitchFamily="34" charset="0"/>
                <a:cs typeface="Arial" panose="020B0604020202020204" pitchFamily="34" charset="0"/>
              </a:rPr>
              <a:t>Oh no</a:t>
            </a:r>
            <a:r>
              <a:rPr lang="es-CO" sz="1400" dirty="0">
                <a:latin typeface="Arial" panose="020B0604020202020204" pitchFamily="34" charset="0"/>
                <a:ea typeface="Arial" panose="020B0604020202020204" pitchFamily="34" charset="0"/>
                <a:cs typeface="Arial" panose="020B0604020202020204" pitchFamily="34" charset="0"/>
              </a:rPr>
              <a:t>! Refuerce sus conocimientos sobre las </a:t>
            </a:r>
            <a:r>
              <a:rPr lang="es-CO" sz="1400" dirty="0">
                <a:effectLst/>
                <a:latin typeface="Arial" panose="020B0604020202020204" pitchFamily="34" charset="0"/>
                <a:ea typeface="Arial" panose="020B0604020202020204" pitchFamily="34" charset="0"/>
              </a:rPr>
              <a:t>generalidades y aspectos de los tejidos y telas, repasando el punto 2 del componente formativo. Luego, reconsidere su respuesta.</a:t>
            </a:r>
            <a:endParaRPr lang="es-CO" sz="1400" dirty="0">
              <a:effectLs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035421"/>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4" name="Google Shape;94;p3"/>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2" name="CuadroTexto 1">
            <a:extLst>
              <a:ext uri="{FF2B5EF4-FFF2-40B4-BE49-F238E27FC236}">
                <a16:creationId xmlns:a16="http://schemas.microsoft.com/office/drawing/2014/main" id="{8269E1FC-9018-4496-AD6C-0B9F98CD9BD4}"/>
              </a:ext>
            </a:extLst>
          </p:cNvPr>
          <p:cNvSpPr txBox="1"/>
          <p:nvPr/>
        </p:nvSpPr>
        <p:spPr>
          <a:xfrm>
            <a:off x="318052" y="185530"/>
            <a:ext cx="7620000" cy="369332"/>
          </a:xfrm>
          <a:prstGeom prst="rect">
            <a:avLst/>
          </a:prstGeom>
          <a:noFill/>
        </p:spPr>
        <p:txBody>
          <a:bodyPr wrap="square" rtlCol="0">
            <a:spAutoFit/>
          </a:bodyPr>
          <a:lstStyle/>
          <a:p>
            <a:r>
              <a:rPr lang="es-MX" b="1" dirty="0">
                <a:solidFill>
                  <a:srgbClr val="FF0000"/>
                </a:solidFill>
              </a:rPr>
              <a:t>Anunciado / afirmación 3</a:t>
            </a:r>
            <a:endParaRPr lang="es-CO" b="1" dirty="0">
              <a:solidFill>
                <a:srgbClr val="FF0000"/>
              </a:solidFill>
            </a:endParaRPr>
          </a:p>
        </p:txBody>
      </p:sp>
      <p:sp>
        <p:nvSpPr>
          <p:cNvPr id="31" name="CuadroTexto 30">
            <a:extLst>
              <a:ext uri="{FF2B5EF4-FFF2-40B4-BE49-F238E27FC236}">
                <a16:creationId xmlns:a16="http://schemas.microsoft.com/office/drawing/2014/main" id="{4CED58C5-455C-4C40-9A7F-0FA79E795950}"/>
              </a:ext>
            </a:extLst>
          </p:cNvPr>
          <p:cNvSpPr txBox="1"/>
          <p:nvPr/>
        </p:nvSpPr>
        <p:spPr>
          <a:xfrm>
            <a:off x="318052" y="939034"/>
            <a:ext cx="7726018" cy="3754874"/>
          </a:xfrm>
          <a:prstGeom prst="rect">
            <a:avLst/>
          </a:prstGeom>
          <a:noFill/>
        </p:spPr>
        <p:txBody>
          <a:bodyPr wrap="square">
            <a:spAutoFit/>
          </a:bodyPr>
          <a:lstStyle/>
          <a:p>
            <a:pPr algn="just"/>
            <a:r>
              <a:rPr lang="es-CO" sz="1400" dirty="0">
                <a:effectLst/>
                <a:latin typeface="Arial" panose="020B0604020202020204" pitchFamily="34" charset="0"/>
                <a:ea typeface="Arial" panose="020B0604020202020204" pitchFamily="34" charset="0"/>
              </a:rPr>
              <a:t>En los procesos de confección de ropa íntima y deportiva, los </a:t>
            </a:r>
            <a:r>
              <a:rPr lang="es-CO" sz="1400" i="1" dirty="0" err="1">
                <a:effectLst/>
                <a:latin typeface="Arial" panose="020B0604020202020204" pitchFamily="34" charset="0"/>
                <a:ea typeface="Arial" panose="020B0604020202020204" pitchFamily="34" charset="0"/>
              </a:rPr>
              <a:t>panties</a:t>
            </a:r>
            <a:r>
              <a:rPr lang="es-CO" sz="1400" dirty="0">
                <a:effectLst/>
                <a:latin typeface="Arial" panose="020B0604020202020204" pitchFamily="34" charset="0"/>
                <a:ea typeface="Arial" panose="020B0604020202020204" pitchFamily="34" charset="0"/>
              </a:rPr>
              <a:t>, se han convertido, con el paso de los años, en prendas de uso fundamental para las personas. La confección de </a:t>
            </a:r>
            <a:r>
              <a:rPr lang="es-CO" sz="1400" i="1" dirty="0" err="1">
                <a:effectLst/>
                <a:latin typeface="Arial" panose="020B0604020202020204" pitchFamily="34" charset="0"/>
                <a:ea typeface="Arial" panose="020B0604020202020204" pitchFamily="34" charset="0"/>
              </a:rPr>
              <a:t>panties</a:t>
            </a:r>
            <a:r>
              <a:rPr lang="es-CO" sz="1400" dirty="0">
                <a:effectLst/>
                <a:latin typeface="Arial" panose="020B0604020202020204" pitchFamily="34" charset="0"/>
                <a:ea typeface="Arial" panose="020B0604020202020204" pitchFamily="34" charset="0"/>
              </a:rPr>
              <a:t>, no requiere, necesariamente, operaciones elementales como el corte, el cocido, pulido básico de sus piezas, etc., como sí lo necesitan otro tipo de prendas como el brasier.</a:t>
            </a:r>
          </a:p>
          <a:p>
            <a:pPr algn="just"/>
            <a:endParaRPr lang="es-CO" sz="1400" b="1" dirty="0">
              <a:solidFill>
                <a:srgbClr val="00B050"/>
              </a:solidFill>
              <a:latin typeface="Arial" panose="020B0604020202020204" pitchFamily="34" charset="0"/>
              <a:cs typeface="Arial" panose="020B0604020202020204" pitchFamily="34" charset="0"/>
            </a:endParaRPr>
          </a:p>
          <a:p>
            <a:pPr algn="just"/>
            <a:r>
              <a:rPr lang="es-CO" sz="1400" b="1" dirty="0">
                <a:solidFill>
                  <a:schemeClr val="accent2">
                    <a:lumMod val="75000"/>
                  </a:schemeClr>
                </a:solidFill>
                <a:latin typeface="Arial" panose="020B0604020202020204" pitchFamily="34" charset="0"/>
                <a:cs typeface="Arial" panose="020B0604020202020204" pitchFamily="34" charset="0"/>
              </a:rPr>
              <a:t>FALSA</a:t>
            </a:r>
          </a:p>
          <a:p>
            <a:pPr algn="just"/>
            <a:endParaRPr lang="es-CO" sz="1400" dirty="0">
              <a:solidFill>
                <a:srgbClr val="FF0000"/>
              </a:solidFill>
              <a:latin typeface="Arial" panose="020B0604020202020204" pitchFamily="34" charset="0"/>
              <a:cs typeface="Arial" panose="020B0604020202020204" pitchFamily="34" charset="0"/>
            </a:endParaRPr>
          </a:p>
          <a:p>
            <a:pPr algn="just"/>
            <a:endParaRPr lang="es-CO" sz="1400" dirty="0">
              <a:solidFill>
                <a:srgbClr val="FF0000"/>
              </a:solidFill>
              <a:latin typeface="Arial" panose="020B0604020202020204" pitchFamily="34" charset="0"/>
              <a:cs typeface="Arial" panose="020B0604020202020204" pitchFamily="34" charset="0"/>
            </a:endParaRPr>
          </a:p>
          <a:p>
            <a:pPr algn="just"/>
            <a:endParaRPr lang="es-CO" sz="1400" dirty="0">
              <a:solidFill>
                <a:srgbClr val="FF0000"/>
              </a:solidFill>
              <a:latin typeface="Arial" panose="020B0604020202020204" pitchFamily="34" charset="0"/>
              <a:cs typeface="Arial" panose="020B0604020202020204" pitchFamily="34" charset="0"/>
            </a:endParaRPr>
          </a:p>
          <a:p>
            <a:pPr algn="just"/>
            <a:r>
              <a:rPr lang="es-CO" sz="1400" dirty="0">
                <a:solidFill>
                  <a:srgbClr val="FF0000"/>
                </a:solidFill>
                <a:latin typeface="Arial" panose="020B0604020202020204" pitchFamily="34" charset="0"/>
                <a:cs typeface="Arial" panose="020B0604020202020204" pitchFamily="34" charset="0"/>
              </a:rPr>
              <a:t>Siempre que presione verde a esta afirmación :</a:t>
            </a:r>
          </a:p>
          <a:p>
            <a:pPr algn="just"/>
            <a:r>
              <a:rPr lang="es-CO" sz="1400" dirty="0">
                <a:latin typeface="Arial" panose="020B0604020202020204" pitchFamily="34" charset="0"/>
                <a:cs typeface="Arial" panose="020B0604020202020204" pitchFamily="34" charset="0"/>
              </a:rPr>
              <a:t>¡</a:t>
            </a:r>
            <a:r>
              <a:rPr lang="es-CO" sz="1400" b="1" dirty="0">
                <a:latin typeface="Arial" panose="020B0604020202020204" pitchFamily="34" charset="0"/>
                <a:cs typeface="Arial" panose="020B0604020202020204" pitchFamily="34" charset="0"/>
              </a:rPr>
              <a:t>Mala elección</a:t>
            </a:r>
            <a:r>
              <a:rPr lang="es-CO" sz="1400" dirty="0">
                <a:latin typeface="Arial" panose="020B0604020202020204" pitchFamily="34" charset="0"/>
                <a:cs typeface="Arial" panose="020B0604020202020204" pitchFamily="34" charset="0"/>
              </a:rPr>
              <a:t>! Lea de nuevo la afirmación y descubra por qué razón su respuesta no es acertada.</a:t>
            </a:r>
          </a:p>
          <a:p>
            <a:pPr algn="just"/>
            <a:endParaRPr lang="es-CO" sz="1400" dirty="0">
              <a:latin typeface="Arial" panose="020B0604020202020204" pitchFamily="34" charset="0"/>
              <a:ea typeface="Arial" panose="020B0604020202020204" pitchFamily="34" charset="0"/>
              <a:cs typeface="Arial" panose="020B0604020202020204" pitchFamily="34" charset="0"/>
            </a:endParaRPr>
          </a:p>
          <a:p>
            <a:pPr algn="just"/>
            <a:r>
              <a:rPr lang="es-CO" sz="1400" dirty="0">
                <a:solidFill>
                  <a:srgbClr val="FF0000"/>
                </a:solidFill>
                <a:latin typeface="Arial" panose="020B0604020202020204" pitchFamily="34" charset="0"/>
                <a:ea typeface="Arial" panose="020B0604020202020204" pitchFamily="34" charset="0"/>
                <a:cs typeface="Arial" panose="020B0604020202020204" pitchFamily="34" charset="0"/>
              </a:rPr>
              <a:t>Siempre que presione rojo a esta afirmación </a:t>
            </a:r>
            <a:r>
              <a:rPr lang="es-CO" sz="1400" dirty="0">
                <a:solidFill>
                  <a:srgbClr val="FF0000"/>
                </a:solidFill>
                <a:effectLst/>
                <a:latin typeface="Arial" panose="020B0604020202020204" pitchFamily="34" charset="0"/>
                <a:ea typeface="Arial" panose="020B0604020202020204" pitchFamily="34" charset="0"/>
                <a:cs typeface="Arial" panose="020B0604020202020204" pitchFamily="34" charset="0"/>
              </a:rPr>
              <a:t>:</a:t>
            </a:r>
          </a:p>
          <a:p>
            <a:pPr algn="just"/>
            <a:r>
              <a:rPr lang="es-CO" sz="1400" dirty="0">
                <a:latin typeface="Arial" panose="020B0604020202020204" pitchFamily="34" charset="0"/>
                <a:ea typeface="Arial" panose="020B0604020202020204" pitchFamily="34" charset="0"/>
                <a:cs typeface="Arial" panose="020B0604020202020204" pitchFamily="34" charset="0"/>
              </a:rPr>
              <a:t>¡</a:t>
            </a:r>
            <a:r>
              <a:rPr lang="es-CO" sz="1400" b="1" dirty="0">
                <a:latin typeface="Arial" panose="020B0604020202020204" pitchFamily="34" charset="0"/>
                <a:ea typeface="Arial" panose="020B0604020202020204" pitchFamily="34" charset="0"/>
                <a:cs typeface="Arial" panose="020B0604020202020204" pitchFamily="34" charset="0"/>
              </a:rPr>
              <a:t>Felicitaciones</a:t>
            </a:r>
            <a:r>
              <a:rPr lang="es-CO" sz="1400" dirty="0">
                <a:latin typeface="Arial" panose="020B0604020202020204" pitchFamily="34" charset="0"/>
                <a:ea typeface="Arial" panose="020B0604020202020204" pitchFamily="34" charset="0"/>
                <a:cs typeface="Arial" panose="020B0604020202020204" pitchFamily="34" charset="0"/>
              </a:rPr>
              <a:t>! </a:t>
            </a:r>
            <a:r>
              <a:rPr lang="es-CO" sz="1400" dirty="0">
                <a:effectLst/>
                <a:latin typeface="Arial" panose="020B0604020202020204" pitchFamily="34" charset="0"/>
                <a:ea typeface="Arial" panose="020B0604020202020204" pitchFamily="34" charset="0"/>
              </a:rPr>
              <a:t>La confección de </a:t>
            </a:r>
            <a:r>
              <a:rPr lang="es-CO" sz="1400" i="1" dirty="0" err="1">
                <a:effectLst/>
                <a:latin typeface="Arial" panose="020B0604020202020204" pitchFamily="34" charset="0"/>
                <a:ea typeface="Arial" panose="020B0604020202020204" pitchFamily="34" charset="0"/>
              </a:rPr>
              <a:t>panties</a:t>
            </a:r>
            <a:r>
              <a:rPr lang="es-CO" sz="1400" i="1" dirty="0">
                <a:effectLst/>
                <a:latin typeface="Arial" panose="020B0604020202020204" pitchFamily="34" charset="0"/>
                <a:ea typeface="Arial" panose="020B0604020202020204" pitchFamily="34" charset="0"/>
              </a:rPr>
              <a:t> SÍ</a:t>
            </a:r>
            <a:r>
              <a:rPr lang="es-CO" sz="1400" dirty="0">
                <a:effectLst/>
                <a:latin typeface="Arial" panose="020B0604020202020204" pitchFamily="34" charset="0"/>
                <a:ea typeface="Arial" panose="020B0604020202020204" pitchFamily="34" charset="0"/>
              </a:rPr>
              <a:t> requiere operaciones elementales como el corte, el cocido, pulido básico de sus piezas, etc. En ello, se deben considerar en detalle, las características, materiales, dimensiones, modos de uso y especificaciones técnicas de calidad.</a:t>
            </a:r>
            <a:endParaRPr lang="es-CO" sz="1400" dirty="0">
              <a:effectLs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5610000"/>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4" name="Google Shape;94;p3"/>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2" name="CuadroTexto 1">
            <a:extLst>
              <a:ext uri="{FF2B5EF4-FFF2-40B4-BE49-F238E27FC236}">
                <a16:creationId xmlns:a16="http://schemas.microsoft.com/office/drawing/2014/main" id="{8269E1FC-9018-4496-AD6C-0B9F98CD9BD4}"/>
              </a:ext>
            </a:extLst>
          </p:cNvPr>
          <p:cNvSpPr txBox="1"/>
          <p:nvPr/>
        </p:nvSpPr>
        <p:spPr>
          <a:xfrm>
            <a:off x="318052" y="185530"/>
            <a:ext cx="7620000" cy="369332"/>
          </a:xfrm>
          <a:prstGeom prst="rect">
            <a:avLst/>
          </a:prstGeom>
          <a:noFill/>
        </p:spPr>
        <p:txBody>
          <a:bodyPr wrap="square" rtlCol="0">
            <a:spAutoFit/>
          </a:bodyPr>
          <a:lstStyle/>
          <a:p>
            <a:r>
              <a:rPr lang="es-MX" b="1" dirty="0">
                <a:solidFill>
                  <a:srgbClr val="FF0000"/>
                </a:solidFill>
              </a:rPr>
              <a:t>Anunciado / afirmación 4</a:t>
            </a:r>
            <a:endParaRPr lang="es-CO" b="1" dirty="0">
              <a:solidFill>
                <a:srgbClr val="FF0000"/>
              </a:solidFill>
            </a:endParaRPr>
          </a:p>
        </p:txBody>
      </p:sp>
      <p:sp>
        <p:nvSpPr>
          <p:cNvPr id="31" name="CuadroTexto 30">
            <a:extLst>
              <a:ext uri="{FF2B5EF4-FFF2-40B4-BE49-F238E27FC236}">
                <a16:creationId xmlns:a16="http://schemas.microsoft.com/office/drawing/2014/main" id="{4CED58C5-455C-4C40-9A7F-0FA79E795950}"/>
              </a:ext>
            </a:extLst>
          </p:cNvPr>
          <p:cNvSpPr txBox="1"/>
          <p:nvPr/>
        </p:nvSpPr>
        <p:spPr>
          <a:xfrm>
            <a:off x="318052" y="939034"/>
            <a:ext cx="7726018" cy="3323987"/>
          </a:xfrm>
          <a:prstGeom prst="rect">
            <a:avLst/>
          </a:prstGeom>
          <a:noFill/>
        </p:spPr>
        <p:txBody>
          <a:bodyPr wrap="square">
            <a:spAutoFit/>
          </a:bodyPr>
          <a:lstStyle/>
          <a:p>
            <a:pPr algn="just"/>
            <a:r>
              <a:rPr lang="es-CO" sz="1400" dirty="0">
                <a:effectLst/>
                <a:latin typeface="Arial" panose="020B0604020202020204" pitchFamily="34" charset="0"/>
                <a:ea typeface="Arial" panose="020B0604020202020204" pitchFamily="34" charset="0"/>
              </a:rPr>
              <a:t>El escalado de tallas es la operación que permite adecuar el patronaje de una prenda prototipo, a cada una de las tallas en que debe confeccionarse el modelo.</a:t>
            </a:r>
          </a:p>
          <a:p>
            <a:pPr algn="just"/>
            <a:endParaRPr lang="es-CO" sz="1400" dirty="0">
              <a:latin typeface="Arial" panose="020B0604020202020204" pitchFamily="34" charset="0"/>
              <a:cs typeface="Arial" panose="020B0604020202020204" pitchFamily="34" charset="0"/>
            </a:endParaRPr>
          </a:p>
          <a:p>
            <a:pPr algn="just"/>
            <a:r>
              <a:rPr lang="es-CO" sz="1400" b="1" dirty="0">
                <a:solidFill>
                  <a:srgbClr val="00B050"/>
                </a:solidFill>
                <a:latin typeface="Arial" panose="020B0604020202020204" pitchFamily="34" charset="0"/>
                <a:cs typeface="Arial" panose="020B0604020202020204" pitchFamily="34" charset="0"/>
              </a:rPr>
              <a:t>VERDADERA</a:t>
            </a:r>
          </a:p>
          <a:p>
            <a:pPr algn="just"/>
            <a:endParaRPr lang="es-CO" sz="1400" dirty="0">
              <a:solidFill>
                <a:srgbClr val="FF0000"/>
              </a:solidFill>
              <a:latin typeface="Arial" panose="020B0604020202020204" pitchFamily="34" charset="0"/>
              <a:cs typeface="Arial" panose="020B0604020202020204" pitchFamily="34" charset="0"/>
            </a:endParaRPr>
          </a:p>
          <a:p>
            <a:pPr algn="just"/>
            <a:endParaRPr lang="es-CO" sz="1400" dirty="0">
              <a:solidFill>
                <a:srgbClr val="FF0000"/>
              </a:solidFill>
              <a:latin typeface="Arial" panose="020B0604020202020204" pitchFamily="34" charset="0"/>
              <a:cs typeface="Arial" panose="020B0604020202020204" pitchFamily="34" charset="0"/>
            </a:endParaRPr>
          </a:p>
          <a:p>
            <a:pPr algn="just"/>
            <a:endParaRPr lang="es-CO" sz="1400" dirty="0">
              <a:solidFill>
                <a:srgbClr val="FF0000"/>
              </a:solidFill>
              <a:latin typeface="Arial" panose="020B0604020202020204" pitchFamily="34" charset="0"/>
              <a:cs typeface="Arial" panose="020B0604020202020204" pitchFamily="34" charset="0"/>
            </a:endParaRPr>
          </a:p>
          <a:p>
            <a:pPr algn="just"/>
            <a:r>
              <a:rPr lang="es-CO" sz="1400" dirty="0">
                <a:solidFill>
                  <a:srgbClr val="FF0000"/>
                </a:solidFill>
                <a:latin typeface="Arial" panose="020B0604020202020204" pitchFamily="34" charset="0"/>
                <a:cs typeface="Arial" panose="020B0604020202020204" pitchFamily="34" charset="0"/>
              </a:rPr>
              <a:t>Siempre que presione verde a esta afirmación :</a:t>
            </a:r>
          </a:p>
          <a:p>
            <a:pPr algn="just"/>
            <a:r>
              <a:rPr lang="es-CO" sz="1400" dirty="0">
                <a:latin typeface="Arial" panose="020B0604020202020204" pitchFamily="34" charset="0"/>
                <a:cs typeface="Arial" panose="020B0604020202020204" pitchFamily="34" charset="0"/>
              </a:rPr>
              <a:t>¡</a:t>
            </a:r>
            <a:r>
              <a:rPr lang="es-CO" sz="1400" b="1" dirty="0">
                <a:latin typeface="Arial" panose="020B0604020202020204" pitchFamily="34" charset="0"/>
                <a:cs typeface="Arial" panose="020B0604020202020204" pitchFamily="34" charset="0"/>
              </a:rPr>
              <a:t>Correcto</a:t>
            </a:r>
            <a:r>
              <a:rPr lang="es-CO" sz="1400" dirty="0">
                <a:latin typeface="Arial" panose="020B0604020202020204" pitchFamily="34" charset="0"/>
                <a:cs typeface="Arial" panose="020B0604020202020204" pitchFamily="34" charset="0"/>
              </a:rPr>
              <a:t>! </a:t>
            </a:r>
            <a:r>
              <a:rPr lang="es-CO" sz="1400" dirty="0">
                <a:effectLst/>
                <a:latin typeface="Arial" panose="020B0604020202020204" pitchFamily="34" charset="0"/>
                <a:ea typeface="Arial" panose="020B0604020202020204" pitchFamily="34" charset="0"/>
              </a:rPr>
              <a:t>Es la técnica de aumentar o disminuir un patrón base, a otro, proporcionalmente y en concordancia con un cuadro de tallas establecido.</a:t>
            </a:r>
          </a:p>
          <a:p>
            <a:pPr algn="just"/>
            <a:endParaRPr lang="es-CO" sz="1400" b="1" dirty="0">
              <a:effectLst/>
              <a:latin typeface="Arial" panose="020B0604020202020204" pitchFamily="34" charset="0"/>
              <a:ea typeface="Arial" panose="020B0604020202020204" pitchFamily="34" charset="0"/>
              <a:cs typeface="Arial" panose="020B0604020202020204" pitchFamily="34" charset="0"/>
            </a:endParaRPr>
          </a:p>
          <a:p>
            <a:pPr algn="just"/>
            <a:endParaRPr lang="es-CO" sz="1400" dirty="0">
              <a:latin typeface="Arial" panose="020B0604020202020204" pitchFamily="34" charset="0"/>
              <a:ea typeface="Arial" panose="020B0604020202020204" pitchFamily="34" charset="0"/>
              <a:cs typeface="Arial" panose="020B0604020202020204" pitchFamily="34" charset="0"/>
            </a:endParaRPr>
          </a:p>
          <a:p>
            <a:pPr algn="just"/>
            <a:r>
              <a:rPr lang="es-CO" sz="1400" dirty="0">
                <a:solidFill>
                  <a:srgbClr val="FF0000"/>
                </a:solidFill>
                <a:latin typeface="Arial" panose="020B0604020202020204" pitchFamily="34" charset="0"/>
                <a:ea typeface="Arial" panose="020B0604020202020204" pitchFamily="34" charset="0"/>
                <a:cs typeface="Arial" panose="020B0604020202020204" pitchFamily="34" charset="0"/>
              </a:rPr>
              <a:t>Siempre que presione rojo a esta afirmación </a:t>
            </a:r>
            <a:r>
              <a:rPr lang="es-CO" sz="1400" dirty="0">
                <a:solidFill>
                  <a:srgbClr val="FF0000"/>
                </a:solidFill>
                <a:effectLst/>
                <a:latin typeface="Arial" panose="020B0604020202020204" pitchFamily="34" charset="0"/>
                <a:ea typeface="Arial" panose="020B0604020202020204" pitchFamily="34" charset="0"/>
                <a:cs typeface="Arial" panose="020B0604020202020204" pitchFamily="34" charset="0"/>
              </a:rPr>
              <a:t>:</a:t>
            </a:r>
          </a:p>
          <a:p>
            <a:pPr algn="just"/>
            <a:r>
              <a:rPr lang="es-CO" sz="1400" dirty="0">
                <a:latin typeface="Arial" panose="020B0604020202020204" pitchFamily="34" charset="0"/>
                <a:ea typeface="Arial" panose="020B0604020202020204" pitchFamily="34" charset="0"/>
                <a:cs typeface="Arial" panose="020B0604020202020204" pitchFamily="34" charset="0"/>
              </a:rPr>
              <a:t>¡</a:t>
            </a:r>
            <a:r>
              <a:rPr lang="es-CO" sz="1400" b="1" dirty="0">
                <a:latin typeface="Arial" panose="020B0604020202020204" pitchFamily="34" charset="0"/>
                <a:ea typeface="Arial" panose="020B0604020202020204" pitchFamily="34" charset="0"/>
                <a:cs typeface="Arial" panose="020B0604020202020204" pitchFamily="34" charset="0"/>
              </a:rPr>
              <a:t>Atención</a:t>
            </a:r>
            <a:r>
              <a:rPr lang="es-CO" sz="1400" dirty="0">
                <a:latin typeface="Arial" panose="020B0604020202020204" pitchFamily="34" charset="0"/>
                <a:ea typeface="Arial" panose="020B0604020202020204" pitchFamily="34" charset="0"/>
                <a:cs typeface="Arial" panose="020B0604020202020204" pitchFamily="34" charset="0"/>
              </a:rPr>
              <a:t>! Lea nuevamente el enunciado, descubra por qué razón su respuesta no fue acertada.</a:t>
            </a:r>
            <a:endParaRPr lang="es-CO" sz="1400" dirty="0">
              <a:effectLs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9740533"/>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4" name="Google Shape;94;p3"/>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2" name="CuadroTexto 1">
            <a:extLst>
              <a:ext uri="{FF2B5EF4-FFF2-40B4-BE49-F238E27FC236}">
                <a16:creationId xmlns:a16="http://schemas.microsoft.com/office/drawing/2014/main" id="{8269E1FC-9018-4496-AD6C-0B9F98CD9BD4}"/>
              </a:ext>
            </a:extLst>
          </p:cNvPr>
          <p:cNvSpPr txBox="1"/>
          <p:nvPr/>
        </p:nvSpPr>
        <p:spPr>
          <a:xfrm>
            <a:off x="318052" y="185530"/>
            <a:ext cx="7620000" cy="369332"/>
          </a:xfrm>
          <a:prstGeom prst="rect">
            <a:avLst/>
          </a:prstGeom>
          <a:noFill/>
        </p:spPr>
        <p:txBody>
          <a:bodyPr wrap="square" rtlCol="0">
            <a:spAutoFit/>
          </a:bodyPr>
          <a:lstStyle/>
          <a:p>
            <a:r>
              <a:rPr lang="es-MX" b="1" dirty="0">
                <a:solidFill>
                  <a:srgbClr val="FF0000"/>
                </a:solidFill>
              </a:rPr>
              <a:t>Anunciado / afirmación 5</a:t>
            </a:r>
            <a:endParaRPr lang="es-CO" b="1" dirty="0">
              <a:solidFill>
                <a:srgbClr val="FF0000"/>
              </a:solidFill>
            </a:endParaRPr>
          </a:p>
        </p:txBody>
      </p:sp>
      <p:sp>
        <p:nvSpPr>
          <p:cNvPr id="31" name="CuadroTexto 30">
            <a:extLst>
              <a:ext uri="{FF2B5EF4-FFF2-40B4-BE49-F238E27FC236}">
                <a16:creationId xmlns:a16="http://schemas.microsoft.com/office/drawing/2014/main" id="{4CED58C5-455C-4C40-9A7F-0FA79E795950}"/>
              </a:ext>
            </a:extLst>
          </p:cNvPr>
          <p:cNvSpPr txBox="1"/>
          <p:nvPr/>
        </p:nvSpPr>
        <p:spPr>
          <a:xfrm>
            <a:off x="318052" y="939034"/>
            <a:ext cx="7726018" cy="4401205"/>
          </a:xfrm>
          <a:prstGeom prst="rect">
            <a:avLst/>
          </a:prstGeom>
          <a:noFill/>
        </p:spPr>
        <p:txBody>
          <a:bodyPr wrap="square">
            <a:spAutoFit/>
          </a:bodyPr>
          <a:lstStyle/>
          <a:p>
            <a:pPr algn="just"/>
            <a:r>
              <a:rPr lang="es-CO" sz="1400" dirty="0">
                <a:effectLst/>
                <a:latin typeface="Arial" panose="020B0604020202020204" pitchFamily="34" charset="0"/>
                <a:ea typeface="Arial" panose="020B0604020202020204" pitchFamily="34" charset="0"/>
              </a:rPr>
              <a:t>El escalado del brasier, al igual que las prendas de la zona inferior, tiene una mecánica que se debe seguir para generar las tallas adecuadas y lograr, desde luego, los patrones respectivos. Este proceso sólo es posible realizarlo manualmente.</a:t>
            </a:r>
          </a:p>
          <a:p>
            <a:pPr algn="just"/>
            <a:endParaRPr lang="es-CO" sz="1400" dirty="0">
              <a:effectLst/>
              <a:latin typeface="Arial" panose="020B0604020202020204" pitchFamily="34" charset="0"/>
              <a:ea typeface="Arial" panose="020B0604020202020204" pitchFamily="34" charset="0"/>
              <a:cs typeface="Arial" panose="020B0604020202020204" pitchFamily="34" charset="0"/>
            </a:endParaRPr>
          </a:p>
          <a:p>
            <a:pPr algn="just"/>
            <a:r>
              <a:rPr lang="es-CO" sz="1400" b="1" dirty="0">
                <a:solidFill>
                  <a:schemeClr val="accent2">
                    <a:lumMod val="75000"/>
                  </a:schemeClr>
                </a:solidFill>
                <a:latin typeface="Arial" panose="020B0604020202020204" pitchFamily="34" charset="0"/>
                <a:cs typeface="Arial" panose="020B0604020202020204" pitchFamily="34" charset="0"/>
              </a:rPr>
              <a:t>FALSA</a:t>
            </a:r>
          </a:p>
          <a:p>
            <a:pPr algn="just"/>
            <a:endParaRPr lang="es-CO" sz="1400" dirty="0">
              <a:solidFill>
                <a:srgbClr val="FF0000"/>
              </a:solidFill>
              <a:latin typeface="Arial" panose="020B0604020202020204" pitchFamily="34" charset="0"/>
              <a:cs typeface="Arial" panose="020B0604020202020204" pitchFamily="34" charset="0"/>
            </a:endParaRPr>
          </a:p>
          <a:p>
            <a:pPr algn="just"/>
            <a:endParaRPr lang="es-CO" sz="1400" dirty="0">
              <a:solidFill>
                <a:srgbClr val="FF0000"/>
              </a:solidFill>
              <a:latin typeface="Arial" panose="020B0604020202020204" pitchFamily="34" charset="0"/>
              <a:cs typeface="Arial" panose="020B0604020202020204" pitchFamily="34" charset="0"/>
            </a:endParaRPr>
          </a:p>
          <a:p>
            <a:pPr algn="just"/>
            <a:endParaRPr lang="es-CO" sz="1400" dirty="0">
              <a:solidFill>
                <a:srgbClr val="FF0000"/>
              </a:solidFill>
              <a:latin typeface="Arial" panose="020B0604020202020204" pitchFamily="34" charset="0"/>
              <a:cs typeface="Arial" panose="020B0604020202020204" pitchFamily="34" charset="0"/>
            </a:endParaRPr>
          </a:p>
          <a:p>
            <a:pPr algn="just"/>
            <a:r>
              <a:rPr lang="es-CO" sz="1400" dirty="0">
                <a:solidFill>
                  <a:srgbClr val="FF0000"/>
                </a:solidFill>
                <a:latin typeface="Arial" panose="020B0604020202020204" pitchFamily="34" charset="0"/>
                <a:cs typeface="Arial" panose="020B0604020202020204" pitchFamily="34" charset="0"/>
              </a:rPr>
              <a:t>Siempre que presione verde a esta afirmación :</a:t>
            </a:r>
          </a:p>
          <a:p>
            <a:pPr algn="just"/>
            <a:r>
              <a:rPr lang="es-CO" sz="1400" dirty="0">
                <a:latin typeface="Arial" panose="020B0604020202020204" pitchFamily="34" charset="0"/>
                <a:cs typeface="Arial" panose="020B0604020202020204" pitchFamily="34" charset="0"/>
              </a:rPr>
              <a:t>¡</a:t>
            </a:r>
            <a:r>
              <a:rPr lang="es-CO" sz="1400" b="1" dirty="0">
                <a:latin typeface="Arial" panose="020B0604020202020204" pitchFamily="34" charset="0"/>
                <a:cs typeface="Arial" panose="020B0604020202020204" pitchFamily="34" charset="0"/>
              </a:rPr>
              <a:t>Cuidado</a:t>
            </a:r>
            <a:r>
              <a:rPr lang="es-CO" sz="1400" dirty="0">
                <a:latin typeface="Arial" panose="020B0604020202020204" pitchFamily="34" charset="0"/>
                <a:cs typeface="Arial" panose="020B0604020202020204" pitchFamily="34" charset="0"/>
              </a:rPr>
              <a:t>! </a:t>
            </a:r>
            <a:r>
              <a:rPr lang="es-CO" sz="1400" dirty="0">
                <a:effectLst/>
                <a:latin typeface="Arial" panose="020B0604020202020204" pitchFamily="34" charset="0"/>
                <a:ea typeface="Arial" panose="020B0604020202020204" pitchFamily="34" charset="0"/>
              </a:rPr>
              <a:t>Para este proceso se requieren los materiales básicos como la escuadra de 60°, la curva de cadera, curvígrafo, </a:t>
            </a:r>
            <a:r>
              <a:rPr lang="es-CO" sz="1400" dirty="0" err="1">
                <a:effectLst/>
                <a:latin typeface="Arial" panose="020B0604020202020204" pitchFamily="34" charset="0"/>
                <a:ea typeface="Arial" panose="020B0604020202020204" pitchFamily="34" charset="0"/>
              </a:rPr>
              <a:t>sisómetro</a:t>
            </a:r>
            <a:r>
              <a:rPr lang="es-CO" sz="1400" dirty="0">
                <a:effectLst/>
                <a:latin typeface="Arial" panose="020B0604020202020204" pitchFamily="34" charset="0"/>
                <a:ea typeface="Arial" panose="020B0604020202020204" pitchFamily="34" charset="0"/>
              </a:rPr>
              <a:t>, compás divisional, cinta métrica, tijeras, entre otros, cuando se hará manualmente, pero también es una acción que se puede ejecutar en </a:t>
            </a:r>
            <a:r>
              <a:rPr lang="es-CO" sz="1400" i="1" dirty="0">
                <a:effectLst/>
                <a:latin typeface="Arial" panose="020B0604020202020204" pitchFamily="34" charset="0"/>
                <a:ea typeface="Arial" panose="020B0604020202020204" pitchFamily="34" charset="0"/>
              </a:rPr>
              <a:t>softwares</a:t>
            </a:r>
            <a:r>
              <a:rPr lang="es-CO" sz="1400" dirty="0">
                <a:effectLst/>
                <a:latin typeface="Arial" panose="020B0604020202020204" pitchFamily="34" charset="0"/>
                <a:ea typeface="Arial" panose="020B0604020202020204" pitchFamily="34" charset="0"/>
              </a:rPr>
              <a:t> especializados como </a:t>
            </a:r>
            <a:r>
              <a:rPr lang="es-CO" sz="1400" dirty="0" err="1">
                <a:effectLst/>
                <a:latin typeface="Arial" panose="020B0604020202020204" pitchFamily="34" charset="0"/>
                <a:ea typeface="Arial" panose="020B0604020202020204" pitchFamily="34" charset="0"/>
              </a:rPr>
              <a:t>Optitex</a:t>
            </a:r>
            <a:r>
              <a:rPr lang="es-CO" sz="1400" dirty="0">
                <a:effectLst/>
                <a:latin typeface="Arial" panose="020B0604020202020204" pitchFamily="34" charset="0"/>
                <a:ea typeface="Arial" panose="020B0604020202020204" pitchFamily="34" charset="0"/>
              </a:rPr>
              <a:t>.</a:t>
            </a:r>
            <a:endParaRPr lang="es-CO" sz="1400" dirty="0">
              <a:latin typeface="Arial" panose="020B0604020202020204" pitchFamily="34" charset="0"/>
              <a:cs typeface="Arial" panose="020B0604020202020204" pitchFamily="34" charset="0"/>
            </a:endParaRPr>
          </a:p>
          <a:p>
            <a:pPr algn="just"/>
            <a:endParaRPr lang="es-CO" sz="1400" dirty="0">
              <a:latin typeface="Arial" panose="020B0604020202020204" pitchFamily="34" charset="0"/>
              <a:ea typeface="Arial" panose="020B0604020202020204" pitchFamily="34" charset="0"/>
              <a:cs typeface="Arial" panose="020B0604020202020204" pitchFamily="34" charset="0"/>
            </a:endParaRPr>
          </a:p>
          <a:p>
            <a:pPr algn="just"/>
            <a:r>
              <a:rPr lang="es-CO" sz="1400" dirty="0">
                <a:solidFill>
                  <a:srgbClr val="FF0000"/>
                </a:solidFill>
                <a:latin typeface="Arial" panose="020B0604020202020204" pitchFamily="34" charset="0"/>
                <a:ea typeface="Arial" panose="020B0604020202020204" pitchFamily="34" charset="0"/>
                <a:cs typeface="Arial" panose="020B0604020202020204" pitchFamily="34" charset="0"/>
              </a:rPr>
              <a:t>Siempre que presione rojo a esta afirmación </a:t>
            </a:r>
            <a:r>
              <a:rPr lang="es-CO" sz="1400" dirty="0">
                <a:solidFill>
                  <a:srgbClr val="FF0000"/>
                </a:solidFill>
                <a:effectLst/>
                <a:latin typeface="Arial" panose="020B0604020202020204" pitchFamily="34" charset="0"/>
                <a:ea typeface="Arial" panose="020B0604020202020204" pitchFamily="34" charset="0"/>
                <a:cs typeface="Arial" panose="020B0604020202020204" pitchFamily="34" charset="0"/>
              </a:rPr>
              <a:t>:</a:t>
            </a:r>
          </a:p>
          <a:p>
            <a:pPr algn="just"/>
            <a:r>
              <a:rPr lang="es-CO" sz="1400" dirty="0">
                <a:latin typeface="Arial" panose="020B0604020202020204" pitchFamily="34" charset="0"/>
                <a:ea typeface="Arial" panose="020B0604020202020204" pitchFamily="34" charset="0"/>
                <a:cs typeface="Arial" panose="020B0604020202020204" pitchFamily="34" charset="0"/>
              </a:rPr>
              <a:t>¡</a:t>
            </a:r>
            <a:r>
              <a:rPr lang="es-CO" sz="1400" b="1" dirty="0">
                <a:latin typeface="Arial" panose="020B0604020202020204" pitchFamily="34" charset="0"/>
                <a:ea typeface="Arial" panose="020B0604020202020204" pitchFamily="34" charset="0"/>
                <a:cs typeface="Arial" panose="020B0604020202020204" pitchFamily="34" charset="0"/>
              </a:rPr>
              <a:t>Eso es correcto</a:t>
            </a:r>
            <a:r>
              <a:rPr lang="es-CO" sz="1400" dirty="0">
                <a:latin typeface="Arial" panose="020B0604020202020204" pitchFamily="34" charset="0"/>
                <a:ea typeface="Arial" panose="020B0604020202020204" pitchFamily="34" charset="0"/>
                <a:cs typeface="Arial" panose="020B0604020202020204" pitchFamily="34" charset="0"/>
              </a:rPr>
              <a:t>! </a:t>
            </a:r>
            <a:r>
              <a:rPr lang="es-CO" sz="1400" dirty="0">
                <a:effectLst/>
                <a:latin typeface="Arial" panose="020B0604020202020204" pitchFamily="34" charset="0"/>
                <a:ea typeface="Arial" panose="020B0604020202020204" pitchFamily="34" charset="0"/>
              </a:rPr>
              <a:t>El brasier, los principiantes, el top, son prendas superiores; es decir, su uso se aplica en la parte superior del cuerpo de las personas. Su escalado, al igual que las prendas de la zona inferior, tiene una mecánica que se debe seguir para generar las tallas adecuadas y lograr, desde luego, los patrones respectivos. Esto puede ejecutarse, además de manualmente, en </a:t>
            </a:r>
            <a:r>
              <a:rPr lang="es-CO" sz="1400" i="1" dirty="0">
                <a:effectLst/>
                <a:latin typeface="Arial" panose="020B0604020202020204" pitchFamily="34" charset="0"/>
                <a:ea typeface="Arial" panose="020B0604020202020204" pitchFamily="34" charset="0"/>
              </a:rPr>
              <a:t>softwares</a:t>
            </a:r>
            <a:r>
              <a:rPr lang="es-CO" sz="1400" dirty="0">
                <a:effectLst/>
                <a:latin typeface="Arial" panose="020B0604020202020204" pitchFamily="34" charset="0"/>
                <a:ea typeface="Arial" panose="020B0604020202020204" pitchFamily="34" charset="0"/>
              </a:rPr>
              <a:t> especializados como </a:t>
            </a:r>
            <a:r>
              <a:rPr lang="es-CO" sz="1400" dirty="0" err="1">
                <a:effectLst/>
                <a:latin typeface="Arial" panose="020B0604020202020204" pitchFamily="34" charset="0"/>
                <a:ea typeface="Arial" panose="020B0604020202020204" pitchFamily="34" charset="0"/>
              </a:rPr>
              <a:t>Optitex</a:t>
            </a:r>
            <a:r>
              <a:rPr lang="es-CO" sz="1400" dirty="0">
                <a:effectLst/>
                <a:latin typeface="Arial" panose="020B0604020202020204" pitchFamily="34" charset="0"/>
                <a:ea typeface="Arial" panose="020B0604020202020204" pitchFamily="34" charset="0"/>
              </a:rPr>
              <a:t>. </a:t>
            </a:r>
            <a:endParaRPr lang="es-CO" sz="1400" dirty="0">
              <a:effectLs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0311737"/>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4" name="Google Shape;94;p3"/>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2" name="CuadroTexto 1">
            <a:extLst>
              <a:ext uri="{FF2B5EF4-FFF2-40B4-BE49-F238E27FC236}">
                <a16:creationId xmlns:a16="http://schemas.microsoft.com/office/drawing/2014/main" id="{8269E1FC-9018-4496-AD6C-0B9F98CD9BD4}"/>
              </a:ext>
            </a:extLst>
          </p:cNvPr>
          <p:cNvSpPr txBox="1"/>
          <p:nvPr/>
        </p:nvSpPr>
        <p:spPr>
          <a:xfrm>
            <a:off x="318052" y="185530"/>
            <a:ext cx="7620000" cy="369332"/>
          </a:xfrm>
          <a:prstGeom prst="rect">
            <a:avLst/>
          </a:prstGeom>
          <a:noFill/>
        </p:spPr>
        <p:txBody>
          <a:bodyPr wrap="square" rtlCol="0">
            <a:spAutoFit/>
          </a:bodyPr>
          <a:lstStyle/>
          <a:p>
            <a:r>
              <a:rPr lang="es-MX" b="1" dirty="0">
                <a:solidFill>
                  <a:srgbClr val="FF0000"/>
                </a:solidFill>
              </a:rPr>
              <a:t>Anunciado / afirmación 6</a:t>
            </a:r>
            <a:endParaRPr lang="es-CO" b="1" dirty="0">
              <a:solidFill>
                <a:srgbClr val="FF0000"/>
              </a:solidFill>
            </a:endParaRPr>
          </a:p>
        </p:txBody>
      </p:sp>
      <p:sp>
        <p:nvSpPr>
          <p:cNvPr id="31" name="CuadroTexto 30">
            <a:extLst>
              <a:ext uri="{FF2B5EF4-FFF2-40B4-BE49-F238E27FC236}">
                <a16:creationId xmlns:a16="http://schemas.microsoft.com/office/drawing/2014/main" id="{4CED58C5-455C-4C40-9A7F-0FA79E795950}"/>
              </a:ext>
            </a:extLst>
          </p:cNvPr>
          <p:cNvSpPr txBox="1"/>
          <p:nvPr/>
        </p:nvSpPr>
        <p:spPr>
          <a:xfrm>
            <a:off x="318052" y="939034"/>
            <a:ext cx="7726018" cy="4031873"/>
          </a:xfrm>
          <a:prstGeom prst="rect">
            <a:avLst/>
          </a:prstGeom>
          <a:noFill/>
        </p:spPr>
        <p:txBody>
          <a:bodyPr wrap="square">
            <a:spAutoFit/>
          </a:bodyPr>
          <a:lstStyle/>
          <a:p>
            <a:pPr algn="just"/>
            <a:r>
              <a:rPr lang="es-CO" sz="1400" dirty="0">
                <a:effectLst/>
                <a:latin typeface="Arial" panose="020B0604020202020204" pitchFamily="34" charset="0"/>
                <a:ea typeface="Arial" panose="020B0604020202020204" pitchFamily="34" charset="0"/>
              </a:rPr>
              <a:t>El </a:t>
            </a:r>
            <a:r>
              <a:rPr lang="es-CO" sz="1400" dirty="0">
                <a:latin typeface="Arial" panose="020B0604020202020204" pitchFamily="34" charset="0"/>
                <a:ea typeface="Arial" panose="020B0604020202020204" pitchFamily="34" charset="0"/>
              </a:rPr>
              <a:t>e</a:t>
            </a:r>
            <a:r>
              <a:rPr lang="es-CO" sz="1400" dirty="0">
                <a:effectLst/>
                <a:latin typeface="Arial" panose="020B0604020202020204" pitchFamily="34" charset="0"/>
                <a:ea typeface="Arial" panose="020B0604020202020204" pitchFamily="34" charset="0"/>
              </a:rPr>
              <a:t>scalado del corpiño, es el proceso técnico que permite desarrollar una serie de moldes, denominados por tallas, partiendo de un molde básico.</a:t>
            </a:r>
          </a:p>
          <a:p>
            <a:pPr algn="just"/>
            <a:endParaRPr lang="es-CO" sz="1400" dirty="0">
              <a:effectLst/>
              <a:latin typeface="Arial" panose="020B0604020202020204" pitchFamily="34" charset="0"/>
              <a:ea typeface="Arial" panose="020B0604020202020204" pitchFamily="34" charset="0"/>
              <a:cs typeface="Arial" panose="020B0604020202020204" pitchFamily="34" charset="0"/>
            </a:endParaRPr>
          </a:p>
          <a:p>
            <a:pPr algn="just"/>
            <a:r>
              <a:rPr lang="es-CO" sz="1400" b="1" dirty="0">
                <a:solidFill>
                  <a:schemeClr val="accent6"/>
                </a:solidFill>
                <a:latin typeface="Arial" panose="020B0604020202020204" pitchFamily="34" charset="0"/>
                <a:cs typeface="Arial" panose="020B0604020202020204" pitchFamily="34" charset="0"/>
              </a:rPr>
              <a:t>Verdadero</a:t>
            </a:r>
          </a:p>
          <a:p>
            <a:pPr algn="just"/>
            <a:endParaRPr lang="es-CO" sz="1400" dirty="0">
              <a:solidFill>
                <a:srgbClr val="FF0000"/>
              </a:solidFill>
              <a:latin typeface="Arial" panose="020B0604020202020204" pitchFamily="34" charset="0"/>
              <a:cs typeface="Arial" panose="020B0604020202020204" pitchFamily="34" charset="0"/>
            </a:endParaRPr>
          </a:p>
          <a:p>
            <a:pPr algn="just"/>
            <a:endParaRPr lang="es-CO" sz="1400" dirty="0">
              <a:solidFill>
                <a:srgbClr val="FF0000"/>
              </a:solidFill>
              <a:latin typeface="Arial" panose="020B0604020202020204" pitchFamily="34" charset="0"/>
              <a:cs typeface="Arial" panose="020B0604020202020204" pitchFamily="34" charset="0"/>
            </a:endParaRPr>
          </a:p>
          <a:p>
            <a:pPr algn="just"/>
            <a:endParaRPr lang="es-CO" sz="1400" dirty="0">
              <a:solidFill>
                <a:srgbClr val="FF0000"/>
              </a:solidFill>
              <a:latin typeface="Arial" panose="020B0604020202020204" pitchFamily="34" charset="0"/>
              <a:cs typeface="Arial" panose="020B0604020202020204" pitchFamily="34" charset="0"/>
            </a:endParaRPr>
          </a:p>
          <a:p>
            <a:pPr algn="just"/>
            <a:r>
              <a:rPr lang="es-CO" sz="1400" dirty="0">
                <a:solidFill>
                  <a:srgbClr val="FF0000"/>
                </a:solidFill>
                <a:latin typeface="Arial" panose="020B0604020202020204" pitchFamily="34" charset="0"/>
                <a:cs typeface="Arial" panose="020B0604020202020204" pitchFamily="34" charset="0"/>
              </a:rPr>
              <a:t>Siempre que presione verde a esta afirmación :</a:t>
            </a:r>
          </a:p>
          <a:p>
            <a:pPr algn="just"/>
            <a:r>
              <a:rPr lang="es-CO" sz="1400" dirty="0">
                <a:latin typeface="Arial" panose="020B0604020202020204" pitchFamily="34" charset="0"/>
                <a:cs typeface="Arial" panose="020B0604020202020204" pitchFamily="34" charset="0"/>
              </a:rPr>
              <a:t>¡</a:t>
            </a:r>
            <a:r>
              <a:rPr lang="es-CO" sz="1400" b="1" dirty="0">
                <a:latin typeface="Arial" panose="020B0604020202020204" pitchFamily="34" charset="0"/>
                <a:cs typeface="Arial" panose="020B0604020202020204" pitchFamily="34" charset="0"/>
              </a:rPr>
              <a:t>Muy bien</a:t>
            </a:r>
            <a:r>
              <a:rPr lang="es-CO" sz="1400" dirty="0">
                <a:latin typeface="Arial" panose="020B0604020202020204" pitchFamily="34" charset="0"/>
                <a:cs typeface="Arial" panose="020B0604020202020204" pitchFamily="34" charset="0"/>
              </a:rPr>
              <a:t>! A este molde básico </a:t>
            </a:r>
            <a:r>
              <a:rPr lang="es-CO" sz="1400" dirty="0">
                <a:effectLst/>
                <a:latin typeface="Arial" panose="020B0604020202020204" pitchFamily="34" charset="0"/>
                <a:ea typeface="Arial" panose="020B0604020202020204" pitchFamily="34" charset="0"/>
              </a:rPr>
              <a:t>se le aplican unos incrementos que se obtienen del cuadro de tallas normalizado; medidas que, generalmente, corresponden a la diferencia entre talla y talla, y se aplica normalmente en los diferentes ángulos que tiene el molde</a:t>
            </a:r>
            <a:r>
              <a:rPr lang="es-CO" sz="1800" dirty="0">
                <a:effectLst/>
                <a:latin typeface="Arial" panose="020B0604020202020204" pitchFamily="34" charset="0"/>
                <a:ea typeface="Arial" panose="020B0604020202020204" pitchFamily="34" charset="0"/>
              </a:rPr>
              <a:t>.</a:t>
            </a:r>
            <a:endParaRPr lang="es-CO" sz="1400" dirty="0">
              <a:latin typeface="Arial" panose="020B0604020202020204" pitchFamily="34" charset="0"/>
              <a:ea typeface="Arial" panose="020B0604020202020204" pitchFamily="34" charset="0"/>
              <a:cs typeface="Arial" panose="020B0604020202020204" pitchFamily="34" charset="0"/>
            </a:endParaRPr>
          </a:p>
          <a:p>
            <a:pPr algn="just"/>
            <a:endParaRPr lang="es-CO" sz="1400" dirty="0">
              <a:latin typeface="Arial" panose="020B0604020202020204" pitchFamily="34" charset="0"/>
              <a:ea typeface="Arial" panose="020B0604020202020204" pitchFamily="34" charset="0"/>
              <a:cs typeface="Arial" panose="020B0604020202020204" pitchFamily="34" charset="0"/>
            </a:endParaRPr>
          </a:p>
          <a:p>
            <a:pPr algn="just"/>
            <a:r>
              <a:rPr lang="es-CO" sz="1400" dirty="0">
                <a:solidFill>
                  <a:srgbClr val="FF0000"/>
                </a:solidFill>
                <a:latin typeface="Arial" panose="020B0604020202020204" pitchFamily="34" charset="0"/>
                <a:ea typeface="Arial" panose="020B0604020202020204" pitchFamily="34" charset="0"/>
                <a:cs typeface="Arial" panose="020B0604020202020204" pitchFamily="34" charset="0"/>
              </a:rPr>
              <a:t>Siempre que presione rojo a esta afirmación </a:t>
            </a:r>
            <a:r>
              <a:rPr lang="es-CO" sz="1400" dirty="0">
                <a:solidFill>
                  <a:srgbClr val="FF0000"/>
                </a:solidFill>
                <a:effectLst/>
                <a:latin typeface="Arial" panose="020B0604020202020204" pitchFamily="34" charset="0"/>
                <a:ea typeface="Arial" panose="020B0604020202020204" pitchFamily="34" charset="0"/>
                <a:cs typeface="Arial" panose="020B0604020202020204" pitchFamily="34" charset="0"/>
              </a:rPr>
              <a:t>:</a:t>
            </a:r>
          </a:p>
          <a:p>
            <a:pPr algn="just"/>
            <a:r>
              <a:rPr lang="es-CO" sz="1400" dirty="0">
                <a:latin typeface="Arial" panose="020B0604020202020204" pitchFamily="34" charset="0"/>
                <a:ea typeface="Arial" panose="020B0604020202020204" pitchFamily="34" charset="0"/>
                <a:cs typeface="Arial" panose="020B0604020202020204" pitchFamily="34" charset="0"/>
              </a:rPr>
              <a:t>¡</a:t>
            </a:r>
            <a:r>
              <a:rPr lang="es-CO" sz="1400" b="1" dirty="0">
                <a:latin typeface="Arial" panose="020B0604020202020204" pitchFamily="34" charset="0"/>
                <a:ea typeface="Arial" panose="020B0604020202020204" pitchFamily="34" charset="0"/>
                <a:cs typeface="Arial" panose="020B0604020202020204" pitchFamily="34" charset="0"/>
              </a:rPr>
              <a:t>Cuidado</a:t>
            </a:r>
            <a:r>
              <a:rPr lang="es-CO" sz="1400" dirty="0">
                <a:latin typeface="Arial" panose="020B0604020202020204" pitchFamily="34" charset="0"/>
                <a:ea typeface="Arial" panose="020B0604020202020204" pitchFamily="34" charset="0"/>
                <a:cs typeface="Arial" panose="020B0604020202020204" pitchFamily="34" charset="0"/>
              </a:rPr>
              <a:t>! Recuerde que el escalado de corpiño </a:t>
            </a:r>
            <a:r>
              <a:rPr lang="es-CO" sz="1400" dirty="0">
                <a:effectLst/>
                <a:latin typeface="Arial" panose="020B0604020202020204" pitchFamily="34" charset="0"/>
                <a:ea typeface="Arial" panose="020B0604020202020204" pitchFamily="34" charset="0"/>
              </a:rPr>
              <a:t>es el proceso técnico que permite desarrollar una serie de moldes, denominados por tallas, partiendo de un molde básico, al cual se le aplican unos incrementos que se obtienen del cuadro de tallas normalizado; medidas que, generalmente, corresponden a la diferencia entre talla y talla, y se aplica normalmente en los diferentes ángulos que tiene el molde.</a:t>
            </a:r>
          </a:p>
        </p:txBody>
      </p:sp>
    </p:spTree>
    <p:extLst>
      <p:ext uri="{BB962C8B-B14F-4D97-AF65-F5344CB8AC3E}">
        <p14:creationId xmlns:p14="http://schemas.microsoft.com/office/powerpoint/2010/main" val="464518546"/>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4" name="Google Shape;94;p3"/>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2" name="CuadroTexto 1">
            <a:extLst>
              <a:ext uri="{FF2B5EF4-FFF2-40B4-BE49-F238E27FC236}">
                <a16:creationId xmlns:a16="http://schemas.microsoft.com/office/drawing/2014/main" id="{8269E1FC-9018-4496-AD6C-0B9F98CD9BD4}"/>
              </a:ext>
            </a:extLst>
          </p:cNvPr>
          <p:cNvSpPr txBox="1"/>
          <p:nvPr/>
        </p:nvSpPr>
        <p:spPr>
          <a:xfrm>
            <a:off x="318052" y="185530"/>
            <a:ext cx="7620000" cy="369332"/>
          </a:xfrm>
          <a:prstGeom prst="rect">
            <a:avLst/>
          </a:prstGeom>
          <a:noFill/>
        </p:spPr>
        <p:txBody>
          <a:bodyPr wrap="square" rtlCol="0">
            <a:spAutoFit/>
          </a:bodyPr>
          <a:lstStyle/>
          <a:p>
            <a:r>
              <a:rPr lang="es-MX" b="1" dirty="0">
                <a:solidFill>
                  <a:srgbClr val="FF0000"/>
                </a:solidFill>
              </a:rPr>
              <a:t>Anunciado / afirmación 7</a:t>
            </a:r>
            <a:endParaRPr lang="es-CO" b="1" dirty="0">
              <a:solidFill>
                <a:srgbClr val="FF0000"/>
              </a:solidFill>
            </a:endParaRPr>
          </a:p>
        </p:txBody>
      </p:sp>
      <p:sp>
        <p:nvSpPr>
          <p:cNvPr id="31" name="CuadroTexto 30">
            <a:extLst>
              <a:ext uri="{FF2B5EF4-FFF2-40B4-BE49-F238E27FC236}">
                <a16:creationId xmlns:a16="http://schemas.microsoft.com/office/drawing/2014/main" id="{4CED58C5-455C-4C40-9A7F-0FA79E795950}"/>
              </a:ext>
            </a:extLst>
          </p:cNvPr>
          <p:cNvSpPr txBox="1"/>
          <p:nvPr/>
        </p:nvSpPr>
        <p:spPr>
          <a:xfrm>
            <a:off x="318052" y="939034"/>
            <a:ext cx="7726018" cy="3754874"/>
          </a:xfrm>
          <a:prstGeom prst="rect">
            <a:avLst/>
          </a:prstGeom>
          <a:noFill/>
        </p:spPr>
        <p:txBody>
          <a:bodyPr wrap="square">
            <a:spAutoFit/>
          </a:bodyPr>
          <a:lstStyle/>
          <a:p>
            <a:pPr algn="just"/>
            <a:r>
              <a:rPr lang="es-CO" sz="1400" dirty="0">
                <a:effectLst/>
                <a:latin typeface="Arial" panose="020B0604020202020204" pitchFamily="34" charset="0"/>
                <a:ea typeface="Arial" panose="020B0604020202020204" pitchFamily="34" charset="0"/>
              </a:rPr>
              <a:t>El escalado del vestido de baño femenino es la unión de dos piezas: el panty y el corpiño. Pero no se procede de la misma forma que en los escalados de otras prendas, dadas las particularidades de esta. Esta es una prenda con complicaciones que obligan a salirse del esquema de modelado y escalado.</a:t>
            </a:r>
          </a:p>
          <a:p>
            <a:pPr algn="just"/>
            <a:endParaRPr lang="es-CO" sz="1400" b="1" dirty="0">
              <a:solidFill>
                <a:schemeClr val="accent6"/>
              </a:solidFill>
              <a:latin typeface="Arial" panose="020B0604020202020204" pitchFamily="34" charset="0"/>
              <a:cs typeface="Arial" panose="020B0604020202020204" pitchFamily="34" charset="0"/>
            </a:endParaRPr>
          </a:p>
          <a:p>
            <a:pPr algn="just"/>
            <a:r>
              <a:rPr lang="es-CO" sz="1400" b="1" dirty="0">
                <a:solidFill>
                  <a:srgbClr val="C00000"/>
                </a:solidFill>
                <a:latin typeface="Arial" panose="020B0604020202020204" pitchFamily="34" charset="0"/>
                <a:cs typeface="Arial" panose="020B0604020202020204" pitchFamily="34" charset="0"/>
              </a:rPr>
              <a:t>Falso</a:t>
            </a:r>
          </a:p>
          <a:p>
            <a:pPr algn="just"/>
            <a:endParaRPr lang="es-CO" sz="1400" dirty="0">
              <a:solidFill>
                <a:srgbClr val="FF0000"/>
              </a:solidFill>
              <a:latin typeface="Arial" panose="020B0604020202020204" pitchFamily="34" charset="0"/>
              <a:cs typeface="Arial" panose="020B0604020202020204" pitchFamily="34" charset="0"/>
            </a:endParaRPr>
          </a:p>
          <a:p>
            <a:pPr algn="just"/>
            <a:endParaRPr lang="es-CO" sz="1400" dirty="0">
              <a:solidFill>
                <a:srgbClr val="FF0000"/>
              </a:solidFill>
              <a:latin typeface="Arial" panose="020B0604020202020204" pitchFamily="34" charset="0"/>
              <a:cs typeface="Arial" panose="020B0604020202020204" pitchFamily="34" charset="0"/>
            </a:endParaRPr>
          </a:p>
          <a:p>
            <a:pPr algn="just"/>
            <a:endParaRPr lang="es-CO" sz="1400" dirty="0">
              <a:solidFill>
                <a:srgbClr val="FF0000"/>
              </a:solidFill>
              <a:latin typeface="Arial" panose="020B0604020202020204" pitchFamily="34" charset="0"/>
              <a:cs typeface="Arial" panose="020B0604020202020204" pitchFamily="34" charset="0"/>
            </a:endParaRPr>
          </a:p>
          <a:p>
            <a:pPr algn="just"/>
            <a:r>
              <a:rPr lang="es-CO" sz="1400" dirty="0">
                <a:solidFill>
                  <a:srgbClr val="FF0000"/>
                </a:solidFill>
                <a:latin typeface="Arial" panose="020B0604020202020204" pitchFamily="34" charset="0"/>
                <a:cs typeface="Arial" panose="020B0604020202020204" pitchFamily="34" charset="0"/>
              </a:rPr>
              <a:t>Siempre que presione verde a esta afirmación :</a:t>
            </a:r>
          </a:p>
          <a:p>
            <a:pPr algn="just"/>
            <a:r>
              <a:rPr lang="es-CO" sz="1400" dirty="0">
                <a:latin typeface="Arial" panose="020B0604020202020204" pitchFamily="34" charset="0"/>
                <a:cs typeface="Arial" panose="020B0604020202020204" pitchFamily="34" charset="0"/>
              </a:rPr>
              <a:t>¡</a:t>
            </a:r>
            <a:r>
              <a:rPr lang="es-CO" sz="1400" b="1" dirty="0">
                <a:latin typeface="Arial" panose="020B0604020202020204" pitchFamily="34" charset="0"/>
                <a:cs typeface="Arial" panose="020B0604020202020204" pitchFamily="34" charset="0"/>
              </a:rPr>
              <a:t>Error</a:t>
            </a:r>
            <a:r>
              <a:rPr lang="es-CO" sz="1400" dirty="0">
                <a:latin typeface="Arial" panose="020B0604020202020204" pitchFamily="34" charset="0"/>
                <a:cs typeface="Arial" panose="020B0604020202020204" pitchFamily="34" charset="0"/>
              </a:rPr>
              <a:t>! </a:t>
            </a:r>
            <a:r>
              <a:rPr lang="es-CO" sz="1400" dirty="0">
                <a:effectLst/>
                <a:latin typeface="Arial" panose="020B0604020202020204" pitchFamily="34" charset="0"/>
                <a:ea typeface="Arial" panose="020B0604020202020204" pitchFamily="34" charset="0"/>
              </a:rPr>
              <a:t>El escalado del vestido de baño femenino es la unión de dos piezas: el panty y el corpiño. Se procede de la misma forma que en los escalados de las demás prendas, teniendo en cuenta que se aplican los mismos incrementos, extraídos del cuadro de tallas.</a:t>
            </a:r>
            <a:endParaRPr lang="es-CO" sz="1400" dirty="0">
              <a:latin typeface="Arial" panose="020B0604020202020204" pitchFamily="34" charset="0"/>
              <a:ea typeface="Arial" panose="020B0604020202020204" pitchFamily="34" charset="0"/>
              <a:cs typeface="Arial" panose="020B0604020202020204" pitchFamily="34" charset="0"/>
            </a:endParaRPr>
          </a:p>
          <a:p>
            <a:pPr algn="just"/>
            <a:endParaRPr lang="es-CO" sz="1400" dirty="0">
              <a:latin typeface="Arial" panose="020B0604020202020204" pitchFamily="34" charset="0"/>
              <a:ea typeface="Arial" panose="020B0604020202020204" pitchFamily="34" charset="0"/>
              <a:cs typeface="Arial" panose="020B0604020202020204" pitchFamily="34" charset="0"/>
            </a:endParaRPr>
          </a:p>
          <a:p>
            <a:pPr algn="just"/>
            <a:r>
              <a:rPr lang="es-CO" sz="1400" dirty="0">
                <a:solidFill>
                  <a:srgbClr val="FF0000"/>
                </a:solidFill>
                <a:latin typeface="Arial" panose="020B0604020202020204" pitchFamily="34" charset="0"/>
                <a:ea typeface="Arial" panose="020B0604020202020204" pitchFamily="34" charset="0"/>
                <a:cs typeface="Arial" panose="020B0604020202020204" pitchFamily="34" charset="0"/>
              </a:rPr>
              <a:t>Siempre que presione rojo a esta afirmación </a:t>
            </a:r>
            <a:r>
              <a:rPr lang="es-CO" sz="1400" dirty="0">
                <a:solidFill>
                  <a:srgbClr val="FF0000"/>
                </a:solidFill>
                <a:effectLst/>
                <a:latin typeface="Arial" panose="020B0604020202020204" pitchFamily="34" charset="0"/>
                <a:ea typeface="Arial" panose="020B0604020202020204" pitchFamily="34" charset="0"/>
                <a:cs typeface="Arial" panose="020B0604020202020204" pitchFamily="34" charset="0"/>
              </a:rPr>
              <a:t>:</a:t>
            </a:r>
          </a:p>
          <a:p>
            <a:pPr algn="just"/>
            <a:r>
              <a:rPr lang="es-CO" sz="1400" dirty="0">
                <a:latin typeface="Arial" panose="020B0604020202020204" pitchFamily="34" charset="0"/>
                <a:ea typeface="Arial" panose="020B0604020202020204" pitchFamily="34" charset="0"/>
                <a:cs typeface="Arial" panose="020B0604020202020204" pitchFamily="34" charset="0"/>
              </a:rPr>
              <a:t>¡</a:t>
            </a:r>
            <a:r>
              <a:rPr lang="es-CO" sz="1400" b="1" dirty="0">
                <a:latin typeface="Arial" panose="020B0604020202020204" pitchFamily="34" charset="0"/>
                <a:ea typeface="Arial" panose="020B0604020202020204" pitchFamily="34" charset="0"/>
                <a:cs typeface="Arial" panose="020B0604020202020204" pitchFamily="34" charset="0"/>
              </a:rPr>
              <a:t>Muy bien</a:t>
            </a:r>
            <a:r>
              <a:rPr lang="es-CO" sz="1400" dirty="0">
                <a:latin typeface="Arial" panose="020B0604020202020204" pitchFamily="34" charset="0"/>
                <a:ea typeface="Arial" panose="020B0604020202020204" pitchFamily="34" charset="0"/>
                <a:cs typeface="Arial" panose="020B0604020202020204" pitchFamily="34" charset="0"/>
              </a:rPr>
              <a:t>! </a:t>
            </a:r>
            <a:r>
              <a:rPr lang="es-CO" sz="1400" dirty="0">
                <a:effectLst/>
                <a:latin typeface="Arial" panose="020B0604020202020204" pitchFamily="34" charset="0"/>
                <a:ea typeface="Arial" panose="020B0604020202020204" pitchFamily="34" charset="0"/>
              </a:rPr>
              <a:t>Se procede de la misma forma que en los escalados de las demás prendas, teniendo en cuenta que se aplican los mismos incrementos, extraídos del cuadro de tallas.</a:t>
            </a:r>
            <a:endParaRPr lang="es-CO" sz="1400" dirty="0">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4696620"/>
      </p:ext>
    </p:extLst>
  </p:cSld>
  <p:clrMapOvr>
    <a:masterClrMapping/>
  </p:clrMapOvr>
  <p:transition spd="slow">
    <p:cut/>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1250</Words>
  <Application>Microsoft Office PowerPoint</Application>
  <PresentationFormat>Panorámica</PresentationFormat>
  <Paragraphs>111</Paragraphs>
  <Slides>9</Slides>
  <Notes>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JHON JAIRO RODRIGUEZ PEREZ</cp:lastModifiedBy>
  <cp:revision>10</cp:revision>
  <dcterms:created xsi:type="dcterms:W3CDTF">2021-11-16T03:16:28Z</dcterms:created>
  <dcterms:modified xsi:type="dcterms:W3CDTF">2021-11-22T17:29:35Z</dcterms:modified>
</cp:coreProperties>
</file>