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1" r:id="rId3"/>
    <p:sldId id="262" r:id="rId4"/>
    <p:sldId id="263" r:id="rId5"/>
    <p:sldId id="264" r:id="rId6"/>
    <p:sldId id="265"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7F294-BFAE-4F38-BA82-5C5A4EE80663}" type="datetimeFigureOut">
              <a:rPr lang="es-CO" smtClean="0"/>
              <a:t>22/11/2021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93D6D-0FDE-4662-AA5B-1EC6903D13D5}" type="slidenum">
              <a:rPr lang="es-CO" smtClean="0"/>
              <a:t>‹Nº›</a:t>
            </a:fld>
            <a:endParaRPr lang="es-CO"/>
          </a:p>
        </p:txBody>
      </p:sp>
    </p:spTree>
    <p:extLst>
      <p:ext uri="{BB962C8B-B14F-4D97-AF65-F5344CB8AC3E}">
        <p14:creationId xmlns:p14="http://schemas.microsoft.com/office/powerpoint/2010/main" val="31623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40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436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329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878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70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952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41FD9-3E43-4221-87A3-19643F3666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FFA4AB5-F47F-4D95-AE81-DB450B3B2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D994139-C9AB-4498-955B-8811890E0A04}"/>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B9AD2E7C-049E-4A94-B65B-A1A7013D678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8CB018-7E24-4D3C-B753-73007C9194B4}"/>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359834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8991-5354-46E9-BF23-A0BDFC860C6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D3808BB-CDA9-47FD-9134-28DFC798F3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91AB4DC-6AEF-45D7-AF60-5513F4CD6531}"/>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CE67CC6D-ADF6-4593-A70C-CDA7E032C5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CACDFB-F459-4432-8D34-A0F6B55955E6}"/>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27296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B44643-A841-447A-8F20-C16948F24B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DB19C3D-55DF-4DEE-A284-820A9B6B8D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F662DE-684E-4C70-8C2C-524749593D98}"/>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83DFD09A-AE36-4028-9C75-9FC07C6F5D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28E9BAD-0C14-4996-8F57-B4BA405AE039}"/>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129355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697F3-B3E6-470B-8776-73FDF44FA5E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5076CB4-F8D7-4B2B-B2ED-F10CF0FF696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D8F7716-F617-4201-95A5-9B83F7A06437}"/>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056ABCA6-C9CD-46E4-8904-1C2D566407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0B26394-F993-4BF8-9D56-F4BB851B4AC2}"/>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176121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98338-9C37-4336-B6F5-3DBF965D952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DF78B6-5547-4651-A027-5D868B104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F25D74-6848-4B80-B5D4-783560359BC3}"/>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29D127FF-94F2-4401-8A67-7EFCC76C410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4FAEDC0-59B5-4A32-A4F8-42AE699D2F0C}"/>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223640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ED5FE-2E30-496C-A0F4-0213667ACC3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D5DA31D-A831-42FD-9930-1728BB12C57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90B40E2-0399-4E1F-8DEE-F08F58946D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03AFC0E-8AA9-4E19-ADE1-57E79214C8F0}"/>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6" name="Marcador de pie de página 5">
            <a:extLst>
              <a:ext uri="{FF2B5EF4-FFF2-40B4-BE49-F238E27FC236}">
                <a16:creationId xmlns:a16="http://schemas.microsoft.com/office/drawing/2014/main" id="{C4114097-2615-4229-97BE-D95135935E6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D156630-F103-477E-9BEF-E49888A1D3B8}"/>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169879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3CDFA-5438-4B66-9C64-A57BCC3490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B754E96-AE8F-48E9-BFE2-54E3E2937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76548B1-74B0-419D-AE76-0EF78B75612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22C21C3-E207-405A-98FD-C785BEE19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3D2944A-1EEC-4494-9EA9-F93EA16F46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A968D1-E976-4972-9438-43E9480C3794}"/>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8" name="Marcador de pie de página 7">
            <a:extLst>
              <a:ext uri="{FF2B5EF4-FFF2-40B4-BE49-F238E27FC236}">
                <a16:creationId xmlns:a16="http://schemas.microsoft.com/office/drawing/2014/main" id="{22CED3B1-5DF1-4623-BE0A-E9E19097138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B21A0F9-BE44-4232-A7E6-63EEC4D4D521}"/>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215378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1B661-0D9F-4777-A191-2A950F2DD68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4836999-4385-40CF-A8FE-8B0838BEA4C7}"/>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4" name="Marcador de pie de página 3">
            <a:extLst>
              <a:ext uri="{FF2B5EF4-FFF2-40B4-BE49-F238E27FC236}">
                <a16:creationId xmlns:a16="http://schemas.microsoft.com/office/drawing/2014/main" id="{19A31591-52AC-4C0E-B519-07161D9815A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F3CA7C5-4AAF-4C08-9638-88D551F8F35F}"/>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357124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6A8B0C-D206-4A58-A452-0756FE516073}"/>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3" name="Marcador de pie de página 2">
            <a:extLst>
              <a:ext uri="{FF2B5EF4-FFF2-40B4-BE49-F238E27FC236}">
                <a16:creationId xmlns:a16="http://schemas.microsoft.com/office/drawing/2014/main" id="{0239624E-D645-4644-9B78-2153C5D2A5E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077393B-5421-409C-BEF0-EA462C55C613}"/>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69924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ACCD5-15CA-4008-B38A-1C0D4B5275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E7CA09E-6F4E-40E8-83A1-A5EA384FD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4AF987F-543B-4646-B925-F21CE8625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7E43FE-DC23-449A-892A-2DC7C376205B}"/>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6" name="Marcador de pie de página 5">
            <a:extLst>
              <a:ext uri="{FF2B5EF4-FFF2-40B4-BE49-F238E27FC236}">
                <a16:creationId xmlns:a16="http://schemas.microsoft.com/office/drawing/2014/main" id="{5E3D0B04-266A-4A89-9E26-F20E5B7175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AA2B871-751E-4650-94B8-6D1D3DC94AA9}"/>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190192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71C08-226A-46B3-882A-ED4DBDB722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4CFB0E6-0966-48D9-8D98-A1DEFB4B5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138C729-2E28-4854-BF96-2EBE305BE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2BABCA-3CA5-4B4E-80C0-71CA463E2FEE}"/>
              </a:ext>
            </a:extLst>
          </p:cNvPr>
          <p:cNvSpPr>
            <a:spLocks noGrp="1"/>
          </p:cNvSpPr>
          <p:nvPr>
            <p:ph type="dt" sz="half" idx="10"/>
          </p:nvPr>
        </p:nvSpPr>
        <p:spPr/>
        <p:txBody>
          <a:bodyPr/>
          <a:lstStyle/>
          <a:p>
            <a:fld id="{75A306C9-F770-4D95-897E-650EE75EDEA5}" type="datetimeFigureOut">
              <a:rPr lang="es-CO" smtClean="0"/>
              <a:t>22/11/2021</a:t>
            </a:fld>
            <a:endParaRPr lang="es-CO"/>
          </a:p>
        </p:txBody>
      </p:sp>
      <p:sp>
        <p:nvSpPr>
          <p:cNvPr id="6" name="Marcador de pie de página 5">
            <a:extLst>
              <a:ext uri="{FF2B5EF4-FFF2-40B4-BE49-F238E27FC236}">
                <a16:creationId xmlns:a16="http://schemas.microsoft.com/office/drawing/2014/main" id="{331288EA-327E-449B-A043-BEAB9D15FB8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8FE2410-24C5-4899-93DF-FADF7B995772}"/>
              </a:ext>
            </a:extLst>
          </p:cNvPr>
          <p:cNvSpPr>
            <a:spLocks noGrp="1"/>
          </p:cNvSpPr>
          <p:nvPr>
            <p:ph type="sldNum" sz="quarter" idx="12"/>
          </p:nvPr>
        </p:nvSpPr>
        <p:spPr/>
        <p:txBody>
          <a:bodyPr/>
          <a:lstStyle/>
          <a:p>
            <a:fld id="{C6A9ED4A-32E7-4B82-A039-235CE4CEC74E}" type="slidenum">
              <a:rPr lang="es-CO" smtClean="0"/>
              <a:t>‹Nº›</a:t>
            </a:fld>
            <a:endParaRPr lang="es-CO"/>
          </a:p>
        </p:txBody>
      </p:sp>
    </p:spTree>
    <p:extLst>
      <p:ext uri="{BB962C8B-B14F-4D97-AF65-F5344CB8AC3E}">
        <p14:creationId xmlns:p14="http://schemas.microsoft.com/office/powerpoint/2010/main" val="149243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DF3C80-D463-4648-924B-2ACDB7178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ABB8A82-410A-4E2E-82A4-5EBA211FA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F3C9344-2A66-4772-9FA7-9185DD5B2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306C9-F770-4D95-897E-650EE75EDEA5}" type="datetimeFigureOut">
              <a:rPr lang="es-CO" smtClean="0"/>
              <a:t>22/11/2021</a:t>
            </a:fld>
            <a:endParaRPr lang="es-CO"/>
          </a:p>
        </p:txBody>
      </p:sp>
      <p:sp>
        <p:nvSpPr>
          <p:cNvPr id="5" name="Marcador de pie de página 4">
            <a:extLst>
              <a:ext uri="{FF2B5EF4-FFF2-40B4-BE49-F238E27FC236}">
                <a16:creationId xmlns:a16="http://schemas.microsoft.com/office/drawing/2014/main" id="{4C93C890-B706-4BF0-93D4-FD90C3463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F6873E9-ECE6-4FBF-8747-4A063D3A4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9ED4A-32E7-4B82-A039-235CE4CEC74E}" type="slidenum">
              <a:rPr lang="es-CO" smtClean="0"/>
              <a:t>‹Nº›</a:t>
            </a:fld>
            <a:endParaRPr lang="es-CO"/>
          </a:p>
        </p:txBody>
      </p:sp>
    </p:spTree>
    <p:extLst>
      <p:ext uri="{BB962C8B-B14F-4D97-AF65-F5344CB8AC3E}">
        <p14:creationId xmlns:p14="http://schemas.microsoft.com/office/powerpoint/2010/main" val="350392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wikihow.com/images_en/thumb/3/33/Take-Clothing-Measurements-Step-6-Version-4.jpg/550px-nowatermark-Take-Clothing-Measurements-Step-6-Version-4.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lh3.googleusercontent.com/proxy/aXqlIfxC47Y16PZzz9ukXU2pKjmvFIctv2W7sE5uYHdsMMFdF-_nHyx0scS3B6F9xN_CLkP_ctProVoya2nHupVHO3Ji9U7x6byHdXTuXOPlgo3ogCAkXVXRlnbf0AZZdHGhwRrm8yS0F825AsYRewKgRVdujQwOh_ZMat9zr_q4bKTL4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patterncos.com/wp-content/uploads/2018/03/contorno_pecho_como_tomar_medidas.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lacostureria.es/wp-content/uploads/Tomar-Medidas.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apposta.com/MTF/Content/guides/NeckMeasurement__3198575954738056555.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 name="Google Shape;85;p2"/>
          <p:cNvSpPr/>
          <p:nvPr/>
        </p:nvSpPr>
        <p:spPr>
          <a:xfrm>
            <a:off x="1495483" y="409848"/>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CO" sz="1400" dirty="0">
                <a:solidFill>
                  <a:srgbClr val="000000"/>
                </a:solidFill>
                <a:latin typeface="Arial" panose="020B0604020202020204" pitchFamily="34" charset="0"/>
                <a:ea typeface="Times New Roman" panose="02020603050405020304" pitchFamily="18" charset="0"/>
              </a:rPr>
              <a:t>DI_CF09B_1_InduccionPatronajeEscaldoInteriorDeportivo</a:t>
            </a:r>
            <a:endParaRPr lang="es-CO" sz="1400" dirty="0">
              <a:latin typeface="Times New Roman" panose="02020603050405020304" pitchFamily="18" charset="0"/>
              <a:ea typeface="Times New Roman" panose="02020603050405020304" pitchFamily="18" charset="0"/>
            </a:endParaRPr>
          </a:p>
        </p:txBody>
      </p:sp>
      <p:sp>
        <p:nvSpPr>
          <p:cNvPr id="2" name="Rectángulo 1"/>
          <p:cNvSpPr/>
          <p:nvPr/>
        </p:nvSpPr>
        <p:spPr>
          <a:xfrm>
            <a:off x="8350314" y="1241972"/>
            <a:ext cx="1881810" cy="416204"/>
          </a:xfrm>
          <a:prstGeom prst="rect">
            <a:avLst/>
          </a:prstGeom>
        </p:spPr>
        <p:txBody>
          <a:bodyPr wrap="square">
            <a:spAutoFit/>
          </a:bodyPr>
          <a:lstStyle/>
          <a:p>
            <a:pPr algn="just">
              <a:lnSpc>
                <a:spcPct val="115000"/>
              </a:lnSpc>
              <a:spcAft>
                <a:spcPts val="0"/>
              </a:spcAft>
            </a:pPr>
            <a:r>
              <a:rPr lang="es-MX" sz="2000" b="1" dirty="0">
                <a:solidFill>
                  <a:srgbClr val="FF0000"/>
                </a:solidFill>
                <a:effectLst/>
                <a:latin typeface="Arial" panose="020B0604020202020204" pitchFamily="34" charset="0"/>
                <a:ea typeface="Arial" panose="020B0604020202020204" pitchFamily="34" charset="0"/>
              </a:rPr>
              <a:t>S</a:t>
            </a:r>
            <a:r>
              <a:rPr lang="es-CO" sz="2000" b="1" dirty="0" err="1">
                <a:solidFill>
                  <a:srgbClr val="FF0000"/>
                </a:solidFill>
                <a:effectLst/>
                <a:latin typeface="Arial" panose="020B0604020202020204" pitchFamily="34" charset="0"/>
                <a:ea typeface="Arial" panose="020B0604020202020204" pitchFamily="34" charset="0"/>
              </a:rPr>
              <a:t>lider</a:t>
            </a:r>
            <a:r>
              <a:rPr lang="es-CO" sz="2000" b="1" dirty="0">
                <a:solidFill>
                  <a:srgbClr val="FF0000"/>
                </a:solidFill>
                <a:effectLst/>
                <a:latin typeface="Arial" panose="020B0604020202020204" pitchFamily="34" charset="0"/>
                <a:ea typeface="Arial" panose="020B0604020202020204" pitchFamily="34" charset="0"/>
              </a:rPr>
              <a:t> B.</a:t>
            </a:r>
          </a:p>
        </p:txBody>
      </p:sp>
      <p:pic>
        <p:nvPicPr>
          <p:cNvPr id="12" name="Imagen 11">
            <a:extLst>
              <a:ext uri="{FF2B5EF4-FFF2-40B4-BE49-F238E27FC236}">
                <a16:creationId xmlns:a16="http://schemas.microsoft.com/office/drawing/2014/main" id="{870F36E0-0559-4E7E-9FE7-C1850128D618}"/>
              </a:ext>
            </a:extLst>
          </p:cNvPr>
          <p:cNvPicPr>
            <a:picLocks noChangeAspect="1"/>
          </p:cNvPicPr>
          <p:nvPr/>
        </p:nvPicPr>
        <p:blipFill rotWithShape="1">
          <a:blip r:embed="rId3"/>
          <a:srcRect l="24633" t="30625" r="4085" b="20625"/>
          <a:stretch/>
        </p:blipFill>
        <p:spPr>
          <a:xfrm>
            <a:off x="358938" y="1450074"/>
            <a:ext cx="7662687" cy="4195352"/>
          </a:xfrm>
          <a:prstGeom prst="rect">
            <a:avLst/>
          </a:prstGeom>
        </p:spPr>
      </p:pic>
      <p:cxnSp>
        <p:nvCxnSpPr>
          <p:cNvPr id="4" name="Conector recto de flecha 3">
            <a:extLst>
              <a:ext uri="{FF2B5EF4-FFF2-40B4-BE49-F238E27FC236}">
                <a16:creationId xmlns:a16="http://schemas.microsoft.com/office/drawing/2014/main" id="{7878D9EE-C11E-42AE-B8DD-1938F76F4EDD}"/>
              </a:ext>
            </a:extLst>
          </p:cNvPr>
          <p:cNvCxnSpPr>
            <a:cxnSpLocks/>
          </p:cNvCxnSpPr>
          <p:nvPr/>
        </p:nvCxnSpPr>
        <p:spPr>
          <a:xfrm flipH="1">
            <a:off x="4572000" y="1658176"/>
            <a:ext cx="3778314" cy="16283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89328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CuadroTexto 8">
            <a:extLst>
              <a:ext uri="{FF2B5EF4-FFF2-40B4-BE49-F238E27FC236}">
                <a16:creationId xmlns:a16="http://schemas.microsoft.com/office/drawing/2014/main" id="{5D380C6F-0983-4D8D-BEB0-C08CA844DE80}"/>
              </a:ext>
            </a:extLst>
          </p:cNvPr>
          <p:cNvSpPr txBox="1"/>
          <p:nvPr/>
        </p:nvSpPr>
        <p:spPr>
          <a:xfrm>
            <a:off x="291548" y="475585"/>
            <a:ext cx="7726017" cy="1263616"/>
          </a:xfrm>
          <a:prstGeom prst="rect">
            <a:avLst/>
          </a:prstGeom>
          <a:noFill/>
        </p:spPr>
        <p:txBody>
          <a:bodyPr wrap="square">
            <a:spAutoFit/>
          </a:bodyPr>
          <a:lstStyle/>
          <a:p>
            <a:pPr algn="just">
              <a:lnSpc>
                <a:spcPct val="107000"/>
              </a:lnSpc>
            </a:pPr>
            <a:r>
              <a:rPr lang="es-CO" sz="1800" b="1" dirty="0">
                <a:effectLst/>
                <a:latin typeface="Arial" panose="020B0604020202020204" pitchFamily="34" charset="0"/>
                <a:ea typeface="Arial" panose="020B0604020202020204" pitchFamily="34" charset="0"/>
              </a:rPr>
              <a:t>Postura</a:t>
            </a:r>
          </a:p>
          <a:p>
            <a:pPr algn="just">
              <a:lnSpc>
                <a:spcPct val="107000"/>
              </a:lnSpc>
            </a:pPr>
            <a:endParaRPr lang="es-CO" sz="1800" dirty="0">
              <a:effectLst/>
              <a:latin typeface="Arial" panose="020B0604020202020204" pitchFamily="34" charset="0"/>
              <a:ea typeface="Arial" panose="020B0604020202020204" pitchFamily="34" charset="0"/>
            </a:endParaRPr>
          </a:p>
          <a:p>
            <a:pPr algn="just">
              <a:lnSpc>
                <a:spcPct val="107000"/>
              </a:lnSpc>
            </a:pPr>
            <a:r>
              <a:rPr lang="es-CO" sz="1200" dirty="0">
                <a:effectLst/>
                <a:latin typeface="Arial" panose="020B0604020202020204" pitchFamily="34" charset="0"/>
                <a:ea typeface="Arial" panose="020B0604020202020204" pitchFamily="34" charset="0"/>
              </a:rPr>
              <a:t>Mantener una postura natural, de pie y relajada, mirando hacia delante, usar preferiblemente cinta métrica metálica flexible, no ahogar con la cinta métrica, usar una cinta marcando la línea de la cintura, medir por las zonas más sobresalientes del cuerpo y tener en cuenta las holguras.</a:t>
            </a:r>
          </a:p>
        </p:txBody>
      </p:sp>
      <p:pic>
        <p:nvPicPr>
          <p:cNvPr id="1028" name="Picture 4" descr="3 formas de tomar medidas para ropa - wikiHow">
            <a:extLst>
              <a:ext uri="{FF2B5EF4-FFF2-40B4-BE49-F238E27FC236}">
                <a16:creationId xmlns:a16="http://schemas.microsoft.com/office/drawing/2014/main" id="{2829BCCB-CC77-4C65-A2A2-4A9EE2FA8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38" y="2031980"/>
            <a:ext cx="4209636" cy="236505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96ADFC39-A8FE-4DEE-B65B-3C6AA056E6F6}"/>
              </a:ext>
            </a:extLst>
          </p:cNvPr>
          <p:cNvSpPr txBox="1"/>
          <p:nvPr/>
        </p:nvSpPr>
        <p:spPr>
          <a:xfrm>
            <a:off x="8481669" y="3429000"/>
            <a:ext cx="3482009" cy="830997"/>
          </a:xfrm>
          <a:prstGeom prst="rect">
            <a:avLst/>
          </a:prstGeom>
          <a:noFill/>
        </p:spPr>
        <p:txBody>
          <a:bodyPr wrap="square">
            <a:spAutoFit/>
          </a:bodyPr>
          <a:lstStyle/>
          <a:p>
            <a:r>
              <a:rPr lang="es-CO" sz="1200" dirty="0">
                <a:hlinkClick r:id="rId4"/>
              </a:rPr>
              <a:t>https://www.wikihow.com/images_en/thumb/3/33/Take-Clothing-Measurements-Step-6-Version-4.jpg/550px-nowatermark-Take-Clothing-Measurements-Step-6-Version-4.jpg</a:t>
            </a:r>
            <a:r>
              <a:rPr lang="es-CO" sz="1200" dirty="0"/>
              <a:t> </a:t>
            </a:r>
          </a:p>
        </p:txBody>
      </p:sp>
    </p:spTree>
    <p:extLst>
      <p:ext uri="{BB962C8B-B14F-4D97-AF65-F5344CB8AC3E}">
        <p14:creationId xmlns:p14="http://schemas.microsoft.com/office/powerpoint/2010/main" val="202197951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CuadroTexto 8">
            <a:extLst>
              <a:ext uri="{FF2B5EF4-FFF2-40B4-BE49-F238E27FC236}">
                <a16:creationId xmlns:a16="http://schemas.microsoft.com/office/drawing/2014/main" id="{5D380C6F-0983-4D8D-BEB0-C08CA844DE80}"/>
              </a:ext>
            </a:extLst>
          </p:cNvPr>
          <p:cNvSpPr txBox="1"/>
          <p:nvPr/>
        </p:nvSpPr>
        <p:spPr>
          <a:xfrm>
            <a:off x="291548" y="475585"/>
            <a:ext cx="7726017" cy="1608389"/>
          </a:xfrm>
          <a:prstGeom prst="rect">
            <a:avLst/>
          </a:prstGeom>
          <a:noFill/>
        </p:spPr>
        <p:txBody>
          <a:bodyPr wrap="square">
            <a:spAutoFit/>
          </a:bodyPr>
          <a:lstStyle/>
          <a:p>
            <a:pPr>
              <a:lnSpc>
                <a:spcPct val="107000"/>
              </a:lnSpc>
            </a:pPr>
            <a:r>
              <a:rPr lang="es-CO" sz="1800" b="1" dirty="0">
                <a:effectLst/>
                <a:latin typeface="Arial" panose="020B0604020202020204" pitchFamily="34" charset="0"/>
                <a:ea typeface="Arial" panose="020B0604020202020204" pitchFamily="34" charset="0"/>
              </a:rPr>
              <a:t>Medidas deducidas</a:t>
            </a:r>
          </a:p>
          <a:p>
            <a:pPr>
              <a:lnSpc>
                <a:spcPct val="107000"/>
              </a:lnSpc>
            </a:pPr>
            <a:endParaRPr lang="es-CO" sz="1800" dirty="0">
              <a:effectLst/>
              <a:latin typeface="Arial" panose="020B0604020202020204" pitchFamily="34" charset="0"/>
              <a:ea typeface="Arial" panose="020B0604020202020204" pitchFamily="34" charset="0"/>
            </a:endParaRPr>
          </a:p>
          <a:p>
            <a:pPr algn="just"/>
            <a:r>
              <a:rPr lang="es-CO" sz="1200" dirty="0">
                <a:effectLst/>
                <a:latin typeface="Arial" panose="020B0604020202020204" pitchFamily="34" charset="0"/>
                <a:ea typeface="Arial" panose="020B0604020202020204" pitchFamily="34" charset="0"/>
              </a:rPr>
              <a:t>Se construyen a partir de fórmulas matemáticas ya establecidas, obtenidas de estudios antropométricos realizados en países como España, donde la configuración del cuerpo es similar a la de la población latina. Dan como resultado, las medidas para construir </a:t>
            </a:r>
            <a:r>
              <a:rPr lang="es-CO" sz="1200" b="1" dirty="0">
                <a:effectLst/>
                <a:latin typeface="Arial" panose="020B0604020202020204" pitchFamily="34" charset="0"/>
                <a:ea typeface="Arial" panose="020B0604020202020204" pitchFamily="34" charset="0"/>
              </a:rPr>
              <a:t>cuadros de tallas</a:t>
            </a:r>
            <a:r>
              <a:rPr lang="es-CO" sz="1200" dirty="0">
                <a:effectLst/>
                <a:latin typeface="Arial" panose="020B0604020202020204" pitchFamily="34" charset="0"/>
                <a:ea typeface="Arial" panose="020B0604020202020204" pitchFamily="34" charset="0"/>
              </a:rPr>
              <a:t>, a partir de los cuales se pueden obtener las medidas y establecer el incremento o la diferencia que existe entre talla y talla, en los diferentes puntos de referencia del cuerpo humano.</a:t>
            </a:r>
          </a:p>
        </p:txBody>
      </p:sp>
      <p:pic>
        <p:nvPicPr>
          <p:cNvPr id="2050" name="Picture 2" descr="Confeccionar moda infantil. Tomar medidas (2/2)">
            <a:extLst>
              <a:ext uri="{FF2B5EF4-FFF2-40B4-BE49-F238E27FC236}">
                <a16:creationId xmlns:a16="http://schemas.microsoft.com/office/drawing/2014/main" id="{3CEEB361-822A-49F4-8310-065ED72E9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54" y="2226365"/>
            <a:ext cx="3095709" cy="37470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094B592-1E8E-4A38-8D22-A7521193355D}"/>
              </a:ext>
            </a:extLst>
          </p:cNvPr>
          <p:cNvSpPr txBox="1"/>
          <p:nvPr/>
        </p:nvSpPr>
        <p:spPr>
          <a:xfrm>
            <a:off x="8542996" y="3429000"/>
            <a:ext cx="3359355" cy="1384995"/>
          </a:xfrm>
          <a:prstGeom prst="rect">
            <a:avLst/>
          </a:prstGeom>
          <a:noFill/>
        </p:spPr>
        <p:txBody>
          <a:bodyPr wrap="square">
            <a:spAutoFit/>
          </a:bodyPr>
          <a:lstStyle/>
          <a:p>
            <a:r>
              <a:rPr lang="es-CO" sz="1200" dirty="0">
                <a:hlinkClick r:id="rId4"/>
              </a:rPr>
              <a:t>https://lh3.googleusercontent.com/proxy/aXqlIfxC47Y16PZzz9ukXU2pKjmvFIctv2W7sE5uYHdsMMFdF-_nHyx0scS3B6F9xN_CLkP_ctProVoya2nHupVHO3Ji9U7x6byHdXTuXOPlgo3ogCAkXVXRlnbf0AZZdHGhwRrm8yS0F825AsYRewKgRVdujQwOh_ZMat9zr_q4bKTL4g</a:t>
            </a:r>
            <a:r>
              <a:rPr lang="es-CO" sz="1200" dirty="0"/>
              <a:t> </a:t>
            </a:r>
          </a:p>
        </p:txBody>
      </p:sp>
    </p:spTree>
    <p:extLst>
      <p:ext uri="{BB962C8B-B14F-4D97-AF65-F5344CB8AC3E}">
        <p14:creationId xmlns:p14="http://schemas.microsoft.com/office/powerpoint/2010/main" val="386046351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CuadroTexto 8">
            <a:extLst>
              <a:ext uri="{FF2B5EF4-FFF2-40B4-BE49-F238E27FC236}">
                <a16:creationId xmlns:a16="http://schemas.microsoft.com/office/drawing/2014/main" id="{5D380C6F-0983-4D8D-BEB0-C08CA844DE80}"/>
              </a:ext>
            </a:extLst>
          </p:cNvPr>
          <p:cNvSpPr txBox="1"/>
          <p:nvPr/>
        </p:nvSpPr>
        <p:spPr>
          <a:xfrm>
            <a:off x="291548" y="475585"/>
            <a:ext cx="7726017" cy="1219693"/>
          </a:xfrm>
          <a:prstGeom prst="rect">
            <a:avLst/>
          </a:prstGeom>
          <a:noFill/>
        </p:spPr>
        <p:txBody>
          <a:bodyPr wrap="square">
            <a:spAutoFit/>
          </a:bodyPr>
          <a:lstStyle/>
          <a:p>
            <a:pPr algn="just">
              <a:lnSpc>
                <a:spcPct val="107000"/>
              </a:lnSpc>
            </a:pPr>
            <a:r>
              <a:rPr lang="es-CO" sz="1800" b="1" dirty="0">
                <a:effectLst/>
                <a:latin typeface="Arial" panose="020B0604020202020204" pitchFamily="34" charset="0"/>
                <a:ea typeface="Arial" panose="020B0604020202020204" pitchFamily="34" charset="0"/>
              </a:rPr>
              <a:t>Medidas estándar</a:t>
            </a:r>
            <a:endParaRPr lang="es-CO" sz="1800" dirty="0">
              <a:effectLst/>
              <a:latin typeface="Arial" panose="020B0604020202020204" pitchFamily="34" charset="0"/>
              <a:ea typeface="Arial" panose="020B0604020202020204" pitchFamily="34" charset="0"/>
            </a:endParaRPr>
          </a:p>
          <a:p>
            <a:endParaRPr lang="es-CO" sz="1800" dirty="0">
              <a:effectLst/>
              <a:latin typeface="Arial" panose="020B0604020202020204" pitchFamily="34" charset="0"/>
              <a:ea typeface="Arial" panose="020B0604020202020204" pitchFamily="34" charset="0"/>
            </a:endParaRPr>
          </a:p>
          <a:p>
            <a:pPr algn="just"/>
            <a:r>
              <a:rPr lang="es-CO" sz="1200" dirty="0">
                <a:effectLst/>
                <a:latin typeface="Arial" panose="020B0604020202020204" pitchFamily="34" charset="0"/>
                <a:ea typeface="Arial" panose="020B0604020202020204" pitchFamily="34" charset="0"/>
              </a:rPr>
              <a:t>Las medidas deducidas se toman como estándares y son la base para construir los moldes básicos que serán utilizados para el desarrollo de cualquier tipo de prenda, con la certeza que le servirán al público objetivo de una marca o producto a nivel industrial.</a:t>
            </a:r>
          </a:p>
        </p:txBody>
      </p:sp>
      <p:pic>
        <p:nvPicPr>
          <p:cNvPr id="3074" name="Picture 2" descr="Cómo tomar las medidas del cuerpo | Patronaje para principiantes">
            <a:extLst>
              <a:ext uri="{FF2B5EF4-FFF2-40B4-BE49-F238E27FC236}">
                <a16:creationId xmlns:a16="http://schemas.microsoft.com/office/drawing/2014/main" id="{D0FAC2C9-A449-4F76-A0F3-E66DB9A21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45" y="2050279"/>
            <a:ext cx="2691020" cy="358802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34B21D5-4073-4986-8E04-D765CB547804}"/>
              </a:ext>
            </a:extLst>
          </p:cNvPr>
          <p:cNvSpPr txBox="1"/>
          <p:nvPr/>
        </p:nvSpPr>
        <p:spPr>
          <a:xfrm>
            <a:off x="8561182" y="4249483"/>
            <a:ext cx="3322983" cy="1200329"/>
          </a:xfrm>
          <a:prstGeom prst="rect">
            <a:avLst/>
          </a:prstGeom>
          <a:noFill/>
        </p:spPr>
        <p:txBody>
          <a:bodyPr wrap="square">
            <a:spAutoFit/>
          </a:bodyPr>
          <a:lstStyle/>
          <a:p>
            <a:r>
              <a:rPr lang="es-CO" dirty="0">
                <a:hlinkClick r:id="rId4"/>
              </a:rPr>
              <a:t>https://patterncos.com/wp-content/uploads/2018/03/contorno_pecho_como_tomar_medidas.jpg</a:t>
            </a:r>
            <a:r>
              <a:rPr lang="es-CO" dirty="0"/>
              <a:t> </a:t>
            </a:r>
          </a:p>
        </p:txBody>
      </p:sp>
    </p:spTree>
    <p:extLst>
      <p:ext uri="{BB962C8B-B14F-4D97-AF65-F5344CB8AC3E}">
        <p14:creationId xmlns:p14="http://schemas.microsoft.com/office/powerpoint/2010/main" val="113724342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CuadroTexto 8">
            <a:extLst>
              <a:ext uri="{FF2B5EF4-FFF2-40B4-BE49-F238E27FC236}">
                <a16:creationId xmlns:a16="http://schemas.microsoft.com/office/drawing/2014/main" id="{5D380C6F-0983-4D8D-BEB0-C08CA844DE80}"/>
              </a:ext>
            </a:extLst>
          </p:cNvPr>
          <p:cNvSpPr txBox="1"/>
          <p:nvPr/>
        </p:nvSpPr>
        <p:spPr>
          <a:xfrm>
            <a:off x="291548" y="475585"/>
            <a:ext cx="7726017" cy="1461234"/>
          </a:xfrm>
          <a:prstGeom prst="rect">
            <a:avLst/>
          </a:prstGeom>
          <a:noFill/>
        </p:spPr>
        <p:txBody>
          <a:bodyPr wrap="square">
            <a:spAutoFit/>
          </a:bodyPr>
          <a:lstStyle/>
          <a:p>
            <a:pPr algn="just">
              <a:lnSpc>
                <a:spcPct val="107000"/>
              </a:lnSpc>
            </a:pPr>
            <a:r>
              <a:rPr lang="es-CO" sz="1800" b="1" dirty="0">
                <a:effectLst/>
                <a:latin typeface="Arial" panose="020B0604020202020204" pitchFamily="34" charset="0"/>
                <a:ea typeface="Arial" panose="020B0604020202020204" pitchFamily="34" charset="0"/>
              </a:rPr>
              <a:t>Diferencias con confección sobremedida</a:t>
            </a:r>
            <a:endParaRPr lang="es-CO" sz="1800" dirty="0">
              <a:effectLst/>
              <a:latin typeface="Arial" panose="020B0604020202020204" pitchFamily="34" charset="0"/>
              <a:ea typeface="Arial" panose="020B0604020202020204" pitchFamily="34" charset="0"/>
            </a:endParaRPr>
          </a:p>
          <a:p>
            <a:pPr algn="just">
              <a:lnSpc>
                <a:spcPct val="107000"/>
              </a:lnSpc>
            </a:pPr>
            <a:endParaRPr lang="es-CO" sz="1800" dirty="0">
              <a:effectLst/>
              <a:latin typeface="Arial" panose="020B0604020202020204" pitchFamily="34" charset="0"/>
              <a:ea typeface="Arial" panose="020B0604020202020204" pitchFamily="34" charset="0"/>
            </a:endParaRPr>
          </a:p>
          <a:p>
            <a:pPr algn="just">
              <a:lnSpc>
                <a:spcPct val="107000"/>
              </a:lnSpc>
            </a:pPr>
            <a:r>
              <a:rPr lang="es-CO" sz="1200" dirty="0">
                <a:effectLst/>
                <a:latin typeface="Arial" panose="020B0604020202020204" pitchFamily="34" charset="0"/>
                <a:ea typeface="Arial" panose="020B0604020202020204" pitchFamily="34" charset="0"/>
              </a:rPr>
              <a:t>En confección industrial no es posible tomar todas las medidas a los clientes potenciales, como suele hacerse en confección sobremedida (</a:t>
            </a:r>
            <a:r>
              <a:rPr lang="es-CO" sz="1200" b="1" dirty="0">
                <a:effectLst/>
                <a:latin typeface="Arial" panose="020B0604020202020204" pitchFamily="34" charset="0"/>
                <a:ea typeface="Arial" panose="020B0604020202020204" pitchFamily="34" charset="0"/>
              </a:rPr>
              <a:t>modistería y sastrería</a:t>
            </a:r>
            <a:r>
              <a:rPr lang="es-CO" sz="1200" dirty="0">
                <a:effectLst/>
                <a:latin typeface="Arial" panose="020B0604020202020204" pitchFamily="34" charset="0"/>
                <a:ea typeface="Arial" panose="020B0604020202020204" pitchFamily="34" charset="0"/>
              </a:rPr>
              <a:t>). Para desarrollar estas operaciones es necesario tener las medidas básicas de PECHO y ESTATURA TOTAL (ET), que son medidas estándar sin las cuales no se puede realizar el cuadro de tallas deducido, determinando la configuración con la que trabajaremos los patrones.</a:t>
            </a:r>
          </a:p>
        </p:txBody>
      </p:sp>
      <p:pic>
        <p:nvPicPr>
          <p:cNvPr id="4098" name="Picture 2" descr="Cómo tomar medidas en costura - La costurería - Aprende a Coser">
            <a:extLst>
              <a:ext uri="{FF2B5EF4-FFF2-40B4-BE49-F238E27FC236}">
                <a16:creationId xmlns:a16="http://schemas.microsoft.com/office/drawing/2014/main" id="{FFF65530-E2DB-483E-B31E-303AE3C87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31" y="2130285"/>
            <a:ext cx="3627783" cy="36277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43C33B8-C25E-4753-8D6D-42959CF839B2}"/>
              </a:ext>
            </a:extLst>
          </p:cNvPr>
          <p:cNvSpPr txBox="1"/>
          <p:nvPr/>
        </p:nvSpPr>
        <p:spPr>
          <a:xfrm>
            <a:off x="8680173" y="4719287"/>
            <a:ext cx="2792896" cy="923330"/>
          </a:xfrm>
          <a:prstGeom prst="rect">
            <a:avLst/>
          </a:prstGeom>
          <a:noFill/>
        </p:spPr>
        <p:txBody>
          <a:bodyPr wrap="square">
            <a:spAutoFit/>
          </a:bodyPr>
          <a:lstStyle/>
          <a:p>
            <a:r>
              <a:rPr lang="es-CO" dirty="0">
                <a:hlinkClick r:id="rId4"/>
              </a:rPr>
              <a:t>https://lacostureria.es/wp-content/uploads/Tomar-Medidas.jpg</a:t>
            </a:r>
            <a:r>
              <a:rPr lang="es-CO" dirty="0"/>
              <a:t> </a:t>
            </a:r>
          </a:p>
        </p:txBody>
      </p:sp>
    </p:spTree>
    <p:extLst>
      <p:ext uri="{BB962C8B-B14F-4D97-AF65-F5344CB8AC3E}">
        <p14:creationId xmlns:p14="http://schemas.microsoft.com/office/powerpoint/2010/main" val="309156254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CuadroTexto 8">
            <a:extLst>
              <a:ext uri="{FF2B5EF4-FFF2-40B4-BE49-F238E27FC236}">
                <a16:creationId xmlns:a16="http://schemas.microsoft.com/office/drawing/2014/main" id="{5D380C6F-0983-4D8D-BEB0-C08CA844DE80}"/>
              </a:ext>
            </a:extLst>
          </p:cNvPr>
          <p:cNvSpPr txBox="1"/>
          <p:nvPr/>
        </p:nvSpPr>
        <p:spPr>
          <a:xfrm>
            <a:off x="291548" y="475585"/>
            <a:ext cx="7726017" cy="868379"/>
          </a:xfrm>
          <a:prstGeom prst="rect">
            <a:avLst/>
          </a:prstGeom>
          <a:noFill/>
        </p:spPr>
        <p:txBody>
          <a:bodyPr wrap="square">
            <a:spAutoFit/>
          </a:bodyPr>
          <a:lstStyle/>
          <a:p>
            <a:pPr algn="just">
              <a:lnSpc>
                <a:spcPct val="107000"/>
              </a:lnSpc>
            </a:pPr>
            <a:r>
              <a:rPr lang="es-CO" sz="1800" b="1" dirty="0">
                <a:effectLst/>
                <a:latin typeface="Arial" panose="020B0604020202020204" pitchFamily="34" charset="0"/>
                <a:ea typeface="Arial" panose="020B0604020202020204" pitchFamily="34" charset="0"/>
              </a:rPr>
              <a:t>Medidas restantes</a:t>
            </a:r>
            <a:endParaRPr lang="es-CO" sz="1800" dirty="0">
              <a:effectLst/>
              <a:latin typeface="Arial" panose="020B0604020202020204" pitchFamily="34" charset="0"/>
              <a:ea typeface="Arial" panose="020B0604020202020204" pitchFamily="34" charset="0"/>
            </a:endParaRPr>
          </a:p>
          <a:p>
            <a:pPr algn="just">
              <a:lnSpc>
                <a:spcPct val="107000"/>
              </a:lnSpc>
            </a:pPr>
            <a:endParaRPr lang="es-CO" sz="1800" dirty="0">
              <a:effectLst/>
              <a:latin typeface="Arial" panose="020B0604020202020204" pitchFamily="34" charset="0"/>
              <a:ea typeface="Arial" panose="020B0604020202020204" pitchFamily="34" charset="0"/>
            </a:endParaRPr>
          </a:p>
          <a:p>
            <a:pPr algn="just">
              <a:lnSpc>
                <a:spcPct val="107000"/>
              </a:lnSpc>
            </a:pPr>
            <a:r>
              <a:rPr lang="es-CO" sz="1200" dirty="0">
                <a:effectLst/>
                <a:latin typeface="Arial" panose="020B0604020202020204" pitchFamily="34" charset="0"/>
                <a:ea typeface="Arial" panose="020B0604020202020204" pitchFamily="34" charset="0"/>
              </a:rPr>
              <a:t>Las restantes medidas se deben deducir o calcularlas a través de las medidas básicas. </a:t>
            </a:r>
          </a:p>
        </p:txBody>
      </p:sp>
      <p:pic>
        <p:nvPicPr>
          <p:cNvPr id="5122" name="Picture 2" descr="Cómo Tomar Medidas Del Cuerpo Para Una Camisa - Apposta">
            <a:extLst>
              <a:ext uri="{FF2B5EF4-FFF2-40B4-BE49-F238E27FC236}">
                <a16:creationId xmlns:a16="http://schemas.microsoft.com/office/drawing/2014/main" id="{79926AE8-DAC7-428B-9E57-E2F0A7883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3" y="1762538"/>
            <a:ext cx="4171257" cy="313952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4E5BE38-5AD3-4DE7-8621-4D635ECCD075}"/>
              </a:ext>
            </a:extLst>
          </p:cNvPr>
          <p:cNvSpPr txBox="1"/>
          <p:nvPr/>
        </p:nvSpPr>
        <p:spPr>
          <a:xfrm>
            <a:off x="8859356" y="4301896"/>
            <a:ext cx="2726635" cy="1200329"/>
          </a:xfrm>
          <a:prstGeom prst="rect">
            <a:avLst/>
          </a:prstGeom>
          <a:noFill/>
        </p:spPr>
        <p:txBody>
          <a:bodyPr wrap="square">
            <a:spAutoFit/>
          </a:bodyPr>
          <a:lstStyle/>
          <a:p>
            <a:r>
              <a:rPr lang="es-CO" dirty="0">
                <a:hlinkClick r:id="rId4"/>
              </a:rPr>
              <a:t>https://www.apposta.com/MTF/Content/guides/NeckMeasurement__3198575954738056555.jpg</a:t>
            </a:r>
            <a:r>
              <a:rPr lang="es-CO" dirty="0"/>
              <a:t> </a:t>
            </a:r>
          </a:p>
        </p:txBody>
      </p:sp>
    </p:spTree>
    <p:extLst>
      <p:ext uri="{BB962C8B-B14F-4D97-AF65-F5344CB8AC3E}">
        <p14:creationId xmlns:p14="http://schemas.microsoft.com/office/powerpoint/2010/main" val="270915740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410</Words>
  <Application>Microsoft Office PowerPoint</Application>
  <PresentationFormat>Panorámica</PresentationFormat>
  <Paragraphs>28</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JHON JAIRO RODRIGUEZ PEREZ</cp:lastModifiedBy>
  <cp:revision>5</cp:revision>
  <dcterms:created xsi:type="dcterms:W3CDTF">2021-11-12T21:16:40Z</dcterms:created>
  <dcterms:modified xsi:type="dcterms:W3CDTF">2021-11-22T16:12:38Z</dcterms:modified>
</cp:coreProperties>
</file>