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handoutMasterIdLst>
    <p:handoutMasterId r:id="rId13"/>
  </p:handoutMasterIdLst>
  <p:sldIdLst>
    <p:sldId id="310" r:id="rId2"/>
    <p:sldId id="311" r:id="rId3"/>
    <p:sldId id="312" r:id="rId4"/>
    <p:sldId id="329" r:id="rId5"/>
    <p:sldId id="331" r:id="rId6"/>
    <p:sldId id="332" r:id="rId7"/>
    <p:sldId id="333" r:id="rId8"/>
    <p:sldId id="313" r:id="rId9"/>
    <p:sldId id="330" r:id="rId10"/>
    <p:sldId id="328" r:id="rId11"/>
  </p:sldIdLst>
  <p:sldSz cx="12192000" cy="6858000"/>
  <p:notesSz cx="6858000" cy="9144000"/>
  <p:custDataLst>
    <p:tags r:id="rId14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>
    <p:extLst>
      <p:ext uri="{19B8F6BF-5375-455C-9EA6-DF929625EA0E}">
        <p15:presenceInfo xmlns:p15="http://schemas.microsoft.com/office/powerpoint/2012/main" userId="Liliana Moral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8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06" autoAdjust="0"/>
    <p:restoredTop sz="89686"/>
  </p:normalViewPr>
  <p:slideViewPr>
    <p:cSldViewPr snapToGrid="0">
      <p:cViewPr varScale="1">
        <p:scale>
          <a:sx n="60" d="100"/>
          <a:sy n="60" d="100"/>
        </p:scale>
        <p:origin x="10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74193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98384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91693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4034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360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7264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4756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8692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619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7894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cdn.pixabay.com/photo/2018/09/12/12/37/cloth-3672088_960_720.jp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hyperlink" Target="https://www.lafayette.com/conoces-los-tipos-de-tejido-existentes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entornosaludable.com/31/03/2016/que-es-el-tejido-no-tejid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hyperlink" Target="https://www.lafayette.com/conoces-los-tipos-de-tejido-existentes/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cdn.pixabay.com/photo/2020/06/18/16/47/gymnast-5314250_960_720.jp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hyperlink" Target="https://cdn.pixabay.com/photo/2017/08/05/14/28/hand-2584008_960_720.jpg" TargetMode="Externa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1.png"/><Relationship Id="rId7" Type="http://schemas.openxmlformats.org/officeDocument/2006/relationships/hyperlink" Target="https://seampedia.com/wp-content/uploads/seampedia/users/25/images/2-Medida-estirado.png/d92c0130/400/2-Medida-estirado.p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i.ytimg.com/vi/4gWjLck11FA/maxresdefault.jpg" TargetMode="External"/><Relationship Id="rId4" Type="http://schemas.openxmlformats.org/officeDocument/2006/relationships/image" Target="../media/image9.jpeg"/><Relationship Id="rId9" Type="http://schemas.openxmlformats.org/officeDocument/2006/relationships/hyperlink" Target="https://www.eltallerdemariette.com/media/telasguia-min.jp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dn.pixabay.com/photo/2013/07/12/15/39/post-it-150262_960_720.png" TargetMode="Externa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eltallerdemariette.com/media/jersey-min.jpg" TargetMode="Externa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www.rafaelmatias.com/wp-content/uploads/2018/01/urdimbre-trama.jp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hyperlink" Target="https://ae01.alicdn.com/kf/UT8JpThXApXXXagOFbXV/Mallas-deportivas-para-mujer-ropa-de-entrenamiento-culturismo-gimnasio-prendas-el-sticas.jpg_Q90.jpg_.webp" TargetMode="Externa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" name="Google Shape;85;p2"/>
          <p:cNvSpPr/>
          <p:nvPr/>
        </p:nvSpPr>
        <p:spPr>
          <a:xfrm>
            <a:off x="1495483" y="409848"/>
            <a:ext cx="5009820" cy="426175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450"/>
            </a:pPr>
            <a:r>
              <a:rPr lang="es-CO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DI_CF09B_2_TejidosElasticidadElongacion</a:t>
            </a:r>
            <a:endParaRPr lang="es-CO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8900" y="1257300"/>
            <a:ext cx="8234450" cy="30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sz="1200" dirty="0"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286140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" name="Rectángulo 8"/>
          <p:cNvSpPr/>
          <p:nvPr/>
        </p:nvSpPr>
        <p:spPr>
          <a:xfrm>
            <a:off x="8292539" y="916875"/>
            <a:ext cx="3867545" cy="835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sz="1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Música, animación de cierre.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s-CO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sz="14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Fin</a:t>
            </a:r>
            <a:endParaRPr lang="es-CO" sz="1400" b="1" dirty="0">
              <a:solidFill>
                <a:srgbClr val="FF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oogle Shape;98;p3"/>
          <p:cNvGrpSpPr/>
          <p:nvPr/>
        </p:nvGrpSpPr>
        <p:grpSpPr>
          <a:xfrm>
            <a:off x="558490" y="92142"/>
            <a:ext cx="6909926" cy="3859056"/>
            <a:chOff x="-42401" y="-24097"/>
            <a:chExt cx="6909926" cy="3859056"/>
          </a:xfrm>
        </p:grpSpPr>
        <p:pic>
          <p:nvPicPr>
            <p:cNvPr id="12" name="Google Shape;9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Google Shape;100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Google Shape;107;p4"/>
          <p:cNvSpPr txBox="1"/>
          <p:nvPr/>
        </p:nvSpPr>
        <p:spPr>
          <a:xfrm>
            <a:off x="8234450" y="762771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0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19880" y="757634"/>
            <a:ext cx="1861126" cy="18009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1460384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grpSp>
        <p:nvGrpSpPr>
          <p:cNvPr id="12" name="Google Shape;98;p3"/>
          <p:cNvGrpSpPr/>
          <p:nvPr/>
        </p:nvGrpSpPr>
        <p:grpSpPr>
          <a:xfrm>
            <a:off x="558490" y="92142"/>
            <a:ext cx="6909926" cy="3859056"/>
            <a:chOff x="-42401" y="-24097"/>
            <a:chExt cx="6909926" cy="3859056"/>
          </a:xfrm>
        </p:grpSpPr>
        <p:pic>
          <p:nvPicPr>
            <p:cNvPr id="13" name="Google Shape;9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100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Google Shape;107;p4"/>
          <p:cNvSpPr txBox="1"/>
          <p:nvPr/>
        </p:nvSpPr>
        <p:spPr>
          <a:xfrm>
            <a:off x="8292539" y="777351"/>
            <a:ext cx="3867545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</a:t>
            </a:r>
            <a:r>
              <a:rPr lang="es-ES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Motion</a:t>
            </a:r>
            <a:r>
              <a:rPr lang="es-E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Graphics</a:t>
            </a:r>
            <a:r>
              <a:rPr lang="es-E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Voz en off</a:t>
            </a: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medida que la voz en off narra, se mostrarán los textos </a:t>
            </a:r>
            <a:r>
              <a:rPr lang="es-E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material visual correspondiente.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0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25274" y="153462"/>
            <a:ext cx="3402544" cy="331553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ángulo 7"/>
          <p:cNvSpPr/>
          <p:nvPr/>
        </p:nvSpPr>
        <p:spPr>
          <a:xfrm>
            <a:off x="1174612" y="371474"/>
            <a:ext cx="55266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600" dirty="0"/>
              <a:t>Desarrollo de colecciones para la industria de la moda</a:t>
            </a:r>
          </a:p>
        </p:txBody>
      </p:sp>
      <p:sp>
        <p:nvSpPr>
          <p:cNvPr id="9" name="Rectángulo 8"/>
          <p:cNvSpPr/>
          <p:nvPr/>
        </p:nvSpPr>
        <p:spPr>
          <a:xfrm>
            <a:off x="847423" y="2361137"/>
            <a:ext cx="62950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rgbClr val="00B050"/>
                </a:solidFill>
              </a:rPr>
              <a:t>Tejidos, elasticidad y elongación</a:t>
            </a:r>
            <a:endParaRPr lang="es-CO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31324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92539" y="1285835"/>
            <a:ext cx="3957549" cy="5509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" name="Google Shape;97;p3"/>
          <p:cNvSpPr/>
          <p:nvPr/>
        </p:nvSpPr>
        <p:spPr>
          <a:xfrm>
            <a:off x="595558" y="3882546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13739" y="4546602"/>
            <a:ext cx="78815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Las telas de acuerdo a la forma como se entrelazan los hilos y su composición se clasifican en tejido plano, tejido de punto y no tejidos.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595558" y="92142"/>
            <a:ext cx="225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Rotación de imágenes </a:t>
            </a:r>
          </a:p>
        </p:txBody>
      </p:sp>
      <p:sp>
        <p:nvSpPr>
          <p:cNvPr id="18" name="Google Shape;107;p4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r>
              <a:rPr lang="es-CO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98;p3">
            <a:extLst>
              <a:ext uri="{FF2B5EF4-FFF2-40B4-BE49-F238E27FC236}">
                <a16:creationId xmlns:a16="http://schemas.microsoft.com/office/drawing/2014/main" id="{B6A9BC34-696E-44E3-8D57-DA7829409631}"/>
              </a:ext>
            </a:extLst>
          </p:cNvPr>
          <p:cNvGrpSpPr/>
          <p:nvPr/>
        </p:nvGrpSpPr>
        <p:grpSpPr>
          <a:xfrm>
            <a:off x="952102" y="371474"/>
            <a:ext cx="5973097" cy="3408704"/>
            <a:chOff x="-42401" y="-24097"/>
            <a:chExt cx="6909926" cy="3859056"/>
          </a:xfrm>
        </p:grpSpPr>
        <p:pic>
          <p:nvPicPr>
            <p:cNvPr id="22" name="Google Shape;99;p3">
              <a:extLst>
                <a:ext uri="{FF2B5EF4-FFF2-40B4-BE49-F238E27FC236}">
                  <a16:creationId xmlns:a16="http://schemas.microsoft.com/office/drawing/2014/main" id="{FE860A5F-EDCD-42A7-AAB7-B3CB2B1CC24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100;p3">
              <a:extLst>
                <a:ext uri="{FF2B5EF4-FFF2-40B4-BE49-F238E27FC236}">
                  <a16:creationId xmlns:a16="http://schemas.microsoft.com/office/drawing/2014/main" id="{0590C2D0-F94D-4039-A197-B2FBCE43ABF4}"/>
                </a:ext>
              </a:extLst>
            </p:cNvPr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BD75128-6F63-43FF-BF0E-829765E2F967}"/>
              </a:ext>
            </a:extLst>
          </p:cNvPr>
          <p:cNvSpPr txBox="1"/>
          <p:nvPr/>
        </p:nvSpPr>
        <p:spPr>
          <a:xfrm>
            <a:off x="313739" y="5295708"/>
            <a:ext cx="7881522" cy="814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s-CO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Tejido plano:</a:t>
            </a:r>
            <a:r>
              <a:rPr lang="es-CO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es el entrelazamiento de varios hilos, este tejido no tiene elasticidad o cuando la posee es mínima, los tejidos más utilizados para ropa interior son: satín, dacrón, popelinas, velos, </a:t>
            </a:r>
            <a:r>
              <a:rPr lang="es-CO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podesua</a:t>
            </a:r>
            <a:r>
              <a:rPr lang="es-CO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entre otros.</a:t>
            </a:r>
          </a:p>
        </p:txBody>
      </p:sp>
      <p:pic>
        <p:nvPicPr>
          <p:cNvPr id="26" name="image109.png" descr="Conoces los tipos de tejido existentes?">
            <a:extLst>
              <a:ext uri="{FF2B5EF4-FFF2-40B4-BE49-F238E27FC236}">
                <a16:creationId xmlns:a16="http://schemas.microsoft.com/office/drawing/2014/main" id="{F1F0D676-93F6-4EBE-A137-19879FD6728D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552614" y="1556084"/>
            <a:ext cx="2088818" cy="1538890"/>
          </a:xfrm>
          <a:prstGeom prst="rect">
            <a:avLst/>
          </a:prstGeom>
          <a:ln/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E0EFE783-4AAC-42CD-8802-ECEA07259F54}"/>
              </a:ext>
            </a:extLst>
          </p:cNvPr>
          <p:cNvSpPr txBox="1"/>
          <p:nvPr/>
        </p:nvSpPr>
        <p:spPr>
          <a:xfrm>
            <a:off x="4976295" y="757634"/>
            <a:ext cx="190671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b="1" dirty="0">
                <a:solidFill>
                  <a:schemeClr val="accent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Tejido plano</a:t>
            </a:r>
            <a:endParaRPr lang="es-CO" sz="2800" dirty="0">
              <a:solidFill>
                <a:schemeClr val="accent6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2B1C0C6-38D2-4EA2-808E-3E5FF8179C53}"/>
              </a:ext>
            </a:extLst>
          </p:cNvPr>
          <p:cNvSpPr txBox="1"/>
          <p:nvPr/>
        </p:nvSpPr>
        <p:spPr>
          <a:xfrm>
            <a:off x="8292539" y="5275655"/>
            <a:ext cx="4017990" cy="56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s-CO" sz="14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5"/>
              </a:rPr>
              <a:t>https://www.lafayette.com/conoces-los-tipos-de-tejido-existentes/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9" name="image109.png" descr="Conoces los tipos de tejido existentes?">
            <a:extLst>
              <a:ext uri="{FF2B5EF4-FFF2-40B4-BE49-F238E27FC236}">
                <a16:creationId xmlns:a16="http://schemas.microsoft.com/office/drawing/2014/main" id="{04183141-4BAE-4A88-800A-9B0FE252C782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564254" y="4539369"/>
            <a:ext cx="861597" cy="737183"/>
          </a:xfrm>
          <a:prstGeom prst="rect">
            <a:avLst/>
          </a:prstGeom>
          <a:ln/>
        </p:spPr>
      </p:pic>
      <p:pic>
        <p:nvPicPr>
          <p:cNvPr id="3074" name="Picture 2" descr="Tela, Rojo, Naranja, Amarillo, Vibrante, Tejido, Teñir">
            <a:extLst>
              <a:ext uri="{FF2B5EF4-FFF2-40B4-BE49-F238E27FC236}">
                <a16:creationId xmlns:a16="http://schemas.microsoft.com/office/drawing/2014/main" id="{E8E741C1-86AA-420F-881A-701204190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75" y="735486"/>
            <a:ext cx="3284702" cy="240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Tela, Rojo, Naranja, Amarillo, Vibrante, Tejido, Teñir">
            <a:extLst>
              <a:ext uri="{FF2B5EF4-FFF2-40B4-BE49-F238E27FC236}">
                <a16:creationId xmlns:a16="http://schemas.microsoft.com/office/drawing/2014/main" id="{EFE354AD-CF5D-46E3-8524-DFA4B8751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129" y="3286474"/>
            <a:ext cx="819160" cy="6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BA047669-EAF0-4AFA-867E-FE079540B522}"/>
              </a:ext>
            </a:extLst>
          </p:cNvPr>
          <p:cNvSpPr txBox="1"/>
          <p:nvPr/>
        </p:nvSpPr>
        <p:spPr>
          <a:xfrm>
            <a:off x="8236473" y="3881393"/>
            <a:ext cx="3764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hlinkClick r:id="rId7"/>
              </a:rPr>
              <a:t>https://cdn.pixabay.com/photo/2018/09/12/12/37/cloth-3672088_960_720.jpg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1606045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2" name="Rectángulo 1"/>
          <p:cNvSpPr/>
          <p:nvPr/>
        </p:nvSpPr>
        <p:spPr>
          <a:xfrm>
            <a:off x="1" y="4104198"/>
            <a:ext cx="8234449" cy="1557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s-CO" b="1" dirty="0">
                <a:solidFill>
                  <a:schemeClr val="accent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Tejido de punto</a:t>
            </a:r>
            <a:r>
              <a:rPr lang="es-CO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r>
              <a:rPr lang="es-CO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es el entrelazamiento de un hilo sobre él mismo, tiene elasticidad de acuerdo con su composición. Los tejidos más utilizados para ropa interior y deportiva son tejido sencillo </a:t>
            </a:r>
            <a:r>
              <a:rPr lang="es-CO" dirty="0">
                <a:solidFill>
                  <a:schemeClr val="accent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</a:t>
            </a:r>
            <a:r>
              <a:rPr lang="es-CO" dirty="0" err="1">
                <a:solidFill>
                  <a:schemeClr val="accent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singleneed</a:t>
            </a:r>
            <a:r>
              <a:rPr lang="es-CO" dirty="0">
                <a:solidFill>
                  <a:schemeClr val="accent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), </a:t>
            </a:r>
            <a:r>
              <a:rPr lang="es-CO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tejido doble </a:t>
            </a:r>
            <a:r>
              <a:rPr lang="es-CO" dirty="0">
                <a:solidFill>
                  <a:schemeClr val="accent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</a:t>
            </a:r>
            <a:r>
              <a:rPr lang="es-CO" dirty="0" err="1">
                <a:solidFill>
                  <a:schemeClr val="accent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dobleneed</a:t>
            </a:r>
            <a:r>
              <a:rPr lang="es-CO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), lycra, </a:t>
            </a:r>
            <a:r>
              <a:rPr lang="es-CO" dirty="0">
                <a:solidFill>
                  <a:schemeClr val="accent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lycra</a:t>
            </a:r>
            <a:r>
              <a:rPr lang="es-CO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algodón, telas acanaladas,</a:t>
            </a:r>
            <a:r>
              <a:rPr lang="es-CO" dirty="0">
                <a:solidFill>
                  <a:schemeClr val="accent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blondas</a:t>
            </a:r>
            <a:r>
              <a:rPr lang="es-CO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s-CO" dirty="0">
                <a:solidFill>
                  <a:schemeClr val="accent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encajes</a:t>
            </a:r>
            <a:r>
              <a:rPr lang="es-CO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elásticos, franelas, entre otros.</a:t>
            </a:r>
          </a:p>
          <a:p>
            <a:pPr algn="just">
              <a:lnSpc>
                <a:spcPct val="115000"/>
              </a:lnSpc>
            </a:pPr>
            <a:endParaRPr lang="es-CO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endParaRPr lang="es-CO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Google Shape;97;p3"/>
          <p:cNvSpPr/>
          <p:nvPr/>
        </p:nvSpPr>
        <p:spPr>
          <a:xfrm>
            <a:off x="587832" y="3642528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98;p3"/>
          <p:cNvGrpSpPr/>
          <p:nvPr/>
        </p:nvGrpSpPr>
        <p:grpSpPr>
          <a:xfrm>
            <a:off x="1002890" y="157282"/>
            <a:ext cx="5973097" cy="3408704"/>
            <a:chOff x="-42401" y="-24097"/>
            <a:chExt cx="6909926" cy="3859056"/>
          </a:xfrm>
        </p:grpSpPr>
        <p:pic>
          <p:nvPicPr>
            <p:cNvPr id="12" name="Google Shape;9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Google Shape;100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07;p4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image112.png" descr="tejido-punto">
            <a:extLst>
              <a:ext uri="{FF2B5EF4-FFF2-40B4-BE49-F238E27FC236}">
                <a16:creationId xmlns:a16="http://schemas.microsoft.com/office/drawing/2014/main" id="{B4131483-307C-452E-BDF9-D97AB32647FA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648825" y="1436504"/>
            <a:ext cx="1575637" cy="1187115"/>
          </a:xfrm>
          <a:prstGeom prst="rect">
            <a:avLst/>
          </a:prstGeom>
          <a:ln/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A6F7D140-0D51-4A46-9938-64E8F370F034}"/>
              </a:ext>
            </a:extLst>
          </p:cNvPr>
          <p:cNvSpPr txBox="1"/>
          <p:nvPr/>
        </p:nvSpPr>
        <p:spPr>
          <a:xfrm>
            <a:off x="8454189" y="2225415"/>
            <a:ext cx="3481138" cy="56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s-CO" sz="14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5"/>
              </a:rPr>
              <a:t>https://www.lafayette.com/conoces-los-tipos-de-tejido-existentes/</a:t>
            </a:r>
            <a:r>
              <a:rPr lang="es-CO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FF3BEAF-AC4E-4B92-8FD1-132224A0BC7E}"/>
              </a:ext>
            </a:extLst>
          </p:cNvPr>
          <p:cNvSpPr txBox="1"/>
          <p:nvPr/>
        </p:nvSpPr>
        <p:spPr>
          <a:xfrm>
            <a:off x="1453185" y="605507"/>
            <a:ext cx="19669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2400" b="1" dirty="0">
                <a:solidFill>
                  <a:schemeClr val="accent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Tejido de punto</a:t>
            </a:r>
            <a:endParaRPr lang="es-CO" sz="24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D6DBE49-7E06-4AFB-BD4B-952C904F1E61}"/>
              </a:ext>
            </a:extLst>
          </p:cNvPr>
          <p:cNvSpPr txBox="1"/>
          <p:nvPr/>
        </p:nvSpPr>
        <p:spPr>
          <a:xfrm>
            <a:off x="168440" y="5331280"/>
            <a:ext cx="8066009" cy="814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s-CO" sz="1400" b="1" dirty="0">
                <a:solidFill>
                  <a:schemeClr val="accent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 tejido</a:t>
            </a:r>
            <a:r>
              <a:rPr lang="es-CO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s-CO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 un tipo de tela, formado a partir de fibras cortas textiles, aglomeradas de manera mecánica utilizando calor y presión. No utiliza máquina para tejer. Las más conocidas son las entretelas.</a:t>
            </a: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0" name="image110.jpg">
            <a:extLst>
              <a:ext uri="{FF2B5EF4-FFF2-40B4-BE49-F238E27FC236}">
                <a16:creationId xmlns:a16="http://schemas.microsoft.com/office/drawing/2014/main" id="{AD8C68AF-195F-4FBA-9E19-FCEE03E890EE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4117225" y="461527"/>
            <a:ext cx="2638680" cy="1555341"/>
          </a:xfrm>
          <a:prstGeom prst="rect">
            <a:avLst/>
          </a:prstGeom>
          <a:ln/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73F3FC08-6BAE-4336-9E61-7ECE96E44CD7}"/>
              </a:ext>
            </a:extLst>
          </p:cNvPr>
          <p:cNvSpPr txBox="1"/>
          <p:nvPr/>
        </p:nvSpPr>
        <p:spPr>
          <a:xfrm>
            <a:off x="4722027" y="2130745"/>
            <a:ext cx="21921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chemeClr val="accent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 tejido</a:t>
            </a:r>
            <a:endParaRPr lang="es-CO" sz="24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98E95E9-0698-4B7C-9D71-CDF81A7B30E5}"/>
              </a:ext>
            </a:extLst>
          </p:cNvPr>
          <p:cNvSpPr txBox="1"/>
          <p:nvPr/>
        </p:nvSpPr>
        <p:spPr>
          <a:xfrm>
            <a:off x="8702842" y="5331280"/>
            <a:ext cx="2983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7"/>
              </a:rPr>
              <a:t>https://entornosaludable.com/31/03/2016/que-es-el-tejido-no-tejido/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43218180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2" name="Rectángulo 1"/>
          <p:cNvSpPr/>
          <p:nvPr/>
        </p:nvSpPr>
        <p:spPr>
          <a:xfrm>
            <a:off x="1" y="4104198"/>
            <a:ext cx="8234449" cy="205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Porcentaje de elasticidad o elongación</a:t>
            </a:r>
          </a:p>
          <a:p>
            <a:pPr algn="just">
              <a:lnSpc>
                <a:spcPct val="115000"/>
              </a:lnSpc>
            </a:pPr>
            <a:endParaRPr lang="es-CO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s-CO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Elasticidad es el grado de elongación o estiramiento de un tejido, que puede ser tanto a la </a:t>
            </a:r>
            <a:r>
              <a:rPr lang="es-CO" dirty="0">
                <a:solidFill>
                  <a:schemeClr val="accent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urdimbre</a:t>
            </a:r>
            <a:r>
              <a:rPr lang="es-CO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(hilos que van en sentido vertical de la tela o sea a lo largo) como a la </a:t>
            </a:r>
            <a:r>
              <a:rPr lang="es-CO" dirty="0">
                <a:solidFill>
                  <a:schemeClr val="accent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trama</a:t>
            </a:r>
            <a:r>
              <a:rPr lang="es-CO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(hilos que van en el sentido horizontal de la tela o sea de orillo a orillo) y que tiene una recuperación del 100%. Se calcula para dar </a:t>
            </a:r>
            <a:r>
              <a:rPr lang="es-CO" dirty="0">
                <a:solidFill>
                  <a:schemeClr val="accent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ajuste y confort a las prendas</a:t>
            </a:r>
            <a:r>
              <a:rPr lang="es-CO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 </a:t>
            </a:r>
          </a:p>
          <a:p>
            <a:pPr algn="just">
              <a:lnSpc>
                <a:spcPct val="115000"/>
              </a:lnSpc>
            </a:pPr>
            <a:r>
              <a:rPr lang="es-CO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Normalmente se encuentran tejidos donde el porcentaje de elasticidad es mayor a la trama que a la urdimbre. </a:t>
            </a:r>
          </a:p>
        </p:txBody>
      </p:sp>
      <p:sp>
        <p:nvSpPr>
          <p:cNvPr id="10" name="Google Shape;97;p3"/>
          <p:cNvSpPr/>
          <p:nvPr/>
        </p:nvSpPr>
        <p:spPr>
          <a:xfrm>
            <a:off x="587832" y="3642528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98;p3"/>
          <p:cNvGrpSpPr/>
          <p:nvPr/>
        </p:nvGrpSpPr>
        <p:grpSpPr>
          <a:xfrm>
            <a:off x="1002890" y="157282"/>
            <a:ext cx="5973097" cy="3408704"/>
            <a:chOff x="-42401" y="-24097"/>
            <a:chExt cx="6909926" cy="3859056"/>
          </a:xfrm>
        </p:grpSpPr>
        <p:pic>
          <p:nvPicPr>
            <p:cNvPr id="12" name="Google Shape;9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Google Shape;100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07;p4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Mano, Palma, Banda Elástica">
            <a:extLst>
              <a:ext uri="{FF2B5EF4-FFF2-40B4-BE49-F238E27FC236}">
                <a16:creationId xmlns:a16="http://schemas.microsoft.com/office/drawing/2014/main" id="{76EA01D6-595A-4500-BD55-A572A7052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647" y="521971"/>
            <a:ext cx="2366027" cy="230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Mano, Palma, Banda Elástica">
            <a:extLst>
              <a:ext uri="{FF2B5EF4-FFF2-40B4-BE49-F238E27FC236}">
                <a16:creationId xmlns:a16="http://schemas.microsoft.com/office/drawing/2014/main" id="{4C00D8B4-C9EB-4018-8092-5B408DFC8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616" y="1988938"/>
            <a:ext cx="861890" cy="84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7D192844-AB78-45D2-8042-3C91B760099D}"/>
              </a:ext>
            </a:extLst>
          </p:cNvPr>
          <p:cNvSpPr txBox="1"/>
          <p:nvPr/>
        </p:nvSpPr>
        <p:spPr>
          <a:xfrm>
            <a:off x="9430837" y="2039901"/>
            <a:ext cx="26349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hlinkClick r:id="rId5"/>
              </a:rPr>
              <a:t>https://cdn.pixabay.com/photo/2017/08/05/14/28/hand-2584008_960_720.jpg</a:t>
            </a:r>
            <a:r>
              <a:rPr lang="es-CO" dirty="0"/>
              <a:t> </a:t>
            </a:r>
          </a:p>
        </p:txBody>
      </p:sp>
      <p:pic>
        <p:nvPicPr>
          <p:cNvPr id="1028" name="Picture 4" descr="Gimnasta, Atleta, Elaborar, Gimnasio, Deporte, Chica">
            <a:extLst>
              <a:ext uri="{FF2B5EF4-FFF2-40B4-BE49-F238E27FC236}">
                <a16:creationId xmlns:a16="http://schemas.microsoft.com/office/drawing/2014/main" id="{C1C0B6FE-A6D7-4539-9530-852D34FE1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926" y="245900"/>
            <a:ext cx="3149599" cy="289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Gimnasta, Atleta, Elaborar, Gimnasio, Deporte, Chica">
            <a:extLst>
              <a:ext uri="{FF2B5EF4-FFF2-40B4-BE49-F238E27FC236}">
                <a16:creationId xmlns:a16="http://schemas.microsoft.com/office/drawing/2014/main" id="{7635D212-6AE8-4878-8928-E838B1099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896" y="3561167"/>
            <a:ext cx="842143" cy="77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957F6AA2-985A-48C1-B3D3-EEA2B55ECF3C}"/>
              </a:ext>
            </a:extLst>
          </p:cNvPr>
          <p:cNvSpPr txBox="1"/>
          <p:nvPr/>
        </p:nvSpPr>
        <p:spPr>
          <a:xfrm>
            <a:off x="8474616" y="4246231"/>
            <a:ext cx="27311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hlinkClick r:id="rId7"/>
              </a:rPr>
              <a:t>https://cdn.pixabay.com/photo/2020/06/18/16/47/gymnast-5314250_960_720.jpg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9777529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53350" y="2251906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2" name="Rectángulo 1"/>
          <p:cNvSpPr/>
          <p:nvPr/>
        </p:nvSpPr>
        <p:spPr>
          <a:xfrm>
            <a:off x="1" y="4104198"/>
            <a:ext cx="8234449" cy="230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s-CO" dirty="0">
                <a:effectLst/>
                <a:latin typeface="+mn-lt"/>
                <a:ea typeface="Arial" panose="020B0604020202020204" pitchFamily="34" charset="0"/>
              </a:rPr>
              <a:t>Para hallar el porcentaje de elasticidad hay que someter el tejido a una fuerza, y se realiza así: 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⮚"/>
            </a:pPr>
            <a:r>
              <a:rPr lang="es-CO" dirty="0">
                <a:effectLst/>
                <a:latin typeface="+mn-lt"/>
                <a:ea typeface="Noto Sans Symbols"/>
                <a:cs typeface="Noto Sans Symbols"/>
              </a:rPr>
              <a:t>Cortar un cuadro de tela de 20 cm.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⮚"/>
            </a:pPr>
            <a:r>
              <a:rPr lang="es-CO" dirty="0">
                <a:effectLst/>
                <a:latin typeface="+mn-lt"/>
                <a:ea typeface="Noto Sans Symbols"/>
                <a:cs typeface="Noto Sans Symbols"/>
              </a:rPr>
              <a:t>Marcar en el centro del cuadro 10 cm tanto de urdimbre como de trama.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⮚"/>
            </a:pPr>
            <a:r>
              <a:rPr lang="es-CO" dirty="0">
                <a:effectLst/>
                <a:latin typeface="+mn-lt"/>
                <a:ea typeface="Noto Sans Symbols"/>
                <a:cs typeface="Noto Sans Symbols"/>
              </a:rPr>
              <a:t>La tela debe estar en reposo.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⮚"/>
            </a:pPr>
            <a:r>
              <a:rPr lang="es-CO" dirty="0">
                <a:effectLst/>
                <a:latin typeface="+mn-lt"/>
                <a:ea typeface="Noto Sans Symbols"/>
                <a:cs typeface="Noto Sans Symbols"/>
              </a:rPr>
              <a:t>Tomar la muestra entre los dedos índice y pulgar.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⮚"/>
            </a:pPr>
            <a:r>
              <a:rPr lang="es-CO" dirty="0">
                <a:effectLst/>
                <a:latin typeface="+mn-lt"/>
                <a:ea typeface="Noto Sans Symbols"/>
                <a:cs typeface="Noto Sans Symbols"/>
              </a:rPr>
              <a:t>Estirar la tela sin llegar al reviente, soltar y volver a medir.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⮚"/>
            </a:pPr>
            <a:r>
              <a:rPr lang="es-CO" dirty="0">
                <a:effectLst/>
                <a:latin typeface="+mn-lt"/>
                <a:ea typeface="Noto Sans Symbols"/>
                <a:cs typeface="Noto Sans Symbols"/>
              </a:rPr>
              <a:t>Tener en cuenta de la nueva medida, los centímetros de más a partir de los 10 cm.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⮚"/>
            </a:pPr>
            <a:r>
              <a:rPr lang="es-CO" dirty="0">
                <a:effectLst/>
                <a:latin typeface="+mn-lt"/>
                <a:ea typeface="Noto Sans Symbols"/>
                <a:cs typeface="Noto Sans Symbols"/>
              </a:rPr>
              <a:t>Con los datos aplicar una regla de tres, cuyo resultado es el porcentaje de elasticidad. 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⮚"/>
            </a:pPr>
            <a:r>
              <a:rPr lang="es-CO" dirty="0">
                <a:effectLst/>
                <a:latin typeface="+mn-lt"/>
                <a:ea typeface="Noto Sans Symbols"/>
                <a:cs typeface="Noto Sans Symbols"/>
              </a:rPr>
              <a:t>Este ejercicio se debe realizar tanto a la urdimbre como a la trama.</a:t>
            </a:r>
          </a:p>
        </p:txBody>
      </p:sp>
      <p:sp>
        <p:nvSpPr>
          <p:cNvPr id="10" name="Google Shape;97;p3"/>
          <p:cNvSpPr/>
          <p:nvPr/>
        </p:nvSpPr>
        <p:spPr>
          <a:xfrm>
            <a:off x="587832" y="3642528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98;p3"/>
          <p:cNvGrpSpPr/>
          <p:nvPr/>
        </p:nvGrpSpPr>
        <p:grpSpPr>
          <a:xfrm>
            <a:off x="1002890" y="157282"/>
            <a:ext cx="5973097" cy="3408704"/>
            <a:chOff x="-42401" y="-24097"/>
            <a:chExt cx="6909926" cy="3859056"/>
          </a:xfrm>
        </p:grpSpPr>
        <p:pic>
          <p:nvPicPr>
            <p:cNvPr id="12" name="Google Shape;9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Google Shape;100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07;p4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753A46-EFB8-4232-9223-BB0DB208ED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97" r="30395"/>
          <a:stretch/>
        </p:blipFill>
        <p:spPr bwMode="auto">
          <a:xfrm>
            <a:off x="1315453" y="452723"/>
            <a:ext cx="2074908" cy="131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352E7DFA-8F84-4345-8836-174F35FB9E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97" r="30395"/>
          <a:stretch/>
        </p:blipFill>
        <p:spPr bwMode="auto">
          <a:xfrm>
            <a:off x="8292539" y="3033013"/>
            <a:ext cx="970547" cy="61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6913D533-A539-4869-ABC1-EAA752ACE6C2}"/>
              </a:ext>
            </a:extLst>
          </p:cNvPr>
          <p:cNvSpPr txBox="1"/>
          <p:nvPr/>
        </p:nvSpPr>
        <p:spPr>
          <a:xfrm>
            <a:off x="9263086" y="2992031"/>
            <a:ext cx="2811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hlinkClick r:id="rId5"/>
              </a:rPr>
              <a:t>https://i.ytimg.com/vi/4gWjLck11FA/maxresdefault.jpg</a:t>
            </a:r>
            <a:r>
              <a:rPr lang="es-CO" dirty="0"/>
              <a:t>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1C9EF34-727C-4170-B6DA-968D0A739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135" y="276034"/>
            <a:ext cx="2276865" cy="102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B3658030-1BF4-4673-848D-47ABB75D5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450" y="3845395"/>
            <a:ext cx="1196781" cy="53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96D34CA0-68C2-4964-9EC9-2324033C644E}"/>
              </a:ext>
            </a:extLst>
          </p:cNvPr>
          <p:cNvSpPr txBox="1"/>
          <p:nvPr/>
        </p:nvSpPr>
        <p:spPr>
          <a:xfrm>
            <a:off x="8350870" y="4383868"/>
            <a:ext cx="287554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hlinkClick r:id="rId7"/>
              </a:rPr>
              <a:t>https://seampedia.com/wp-content/uploads/seampedia/users/25/images/2-Medida-estirado.png/d92c0130/400/2-Medida-estirado.png</a:t>
            </a:r>
            <a:r>
              <a:rPr lang="es-CO" dirty="0"/>
              <a:t> 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0D7C8CD-DDB8-4472-A01B-A7F1188F1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992" y="1386536"/>
            <a:ext cx="3317690" cy="167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A289EAE0-608A-4583-973B-EDC198C15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388" y="5597420"/>
            <a:ext cx="1291255" cy="65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8AE06E53-E67F-4388-A2A9-BEA2D8682029}"/>
              </a:ext>
            </a:extLst>
          </p:cNvPr>
          <p:cNvSpPr txBox="1"/>
          <p:nvPr/>
        </p:nvSpPr>
        <p:spPr>
          <a:xfrm>
            <a:off x="8497388" y="6288739"/>
            <a:ext cx="28755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hlinkClick r:id="rId9"/>
              </a:rPr>
              <a:t>https://www.eltallerdemariette.com/media/telasguia-min.jpg</a:t>
            </a:r>
            <a:r>
              <a:rPr lang="es-CO" dirty="0"/>
              <a:t>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5A1390F-E897-4D43-B782-01B6A0D005AA}"/>
              </a:ext>
            </a:extLst>
          </p:cNvPr>
          <p:cNvSpPr txBox="1"/>
          <p:nvPr/>
        </p:nvSpPr>
        <p:spPr>
          <a:xfrm>
            <a:off x="8292539" y="788254"/>
            <a:ext cx="38675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Las imágenes no son explicación fiel del paso a paso del audio; son sólo una orientación ilustrativa del proceso. Se solicita que el listado de pasos aparezca en pantalla y las imágenes en segundo plano.</a:t>
            </a:r>
            <a:endParaRPr lang="es-C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224637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2" name="Rectángulo 1"/>
          <p:cNvSpPr/>
          <p:nvPr/>
        </p:nvSpPr>
        <p:spPr>
          <a:xfrm>
            <a:off x="1" y="4104198"/>
            <a:ext cx="82344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chemeClr val="accent6"/>
                </a:solidFill>
                <a:effectLst/>
                <a:latin typeface="+mn-lt"/>
                <a:ea typeface="Arial" panose="020B0604020202020204" pitchFamily="34" charset="0"/>
              </a:rPr>
              <a:t>En el patronaje, los porcentajes de elasticidad menores del 5% son despreciables, es decir, no se tienen en cuenta para la elaboración del molde porque no producen variaciones significativas.</a:t>
            </a:r>
          </a:p>
        </p:txBody>
      </p:sp>
      <p:sp>
        <p:nvSpPr>
          <p:cNvPr id="10" name="Google Shape;97;p3"/>
          <p:cNvSpPr/>
          <p:nvPr/>
        </p:nvSpPr>
        <p:spPr>
          <a:xfrm>
            <a:off x="587832" y="3642528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98;p3"/>
          <p:cNvGrpSpPr/>
          <p:nvPr/>
        </p:nvGrpSpPr>
        <p:grpSpPr>
          <a:xfrm>
            <a:off x="1002890" y="157282"/>
            <a:ext cx="5973097" cy="3408704"/>
            <a:chOff x="-42401" y="-24097"/>
            <a:chExt cx="6909926" cy="3859056"/>
          </a:xfrm>
        </p:grpSpPr>
        <p:pic>
          <p:nvPicPr>
            <p:cNvPr id="12" name="Google Shape;9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Google Shape;100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07;p4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8" name="Picture 2" descr="Post It, Nota Adhesiva, Nota, Memorándum, Oficina">
            <a:extLst>
              <a:ext uri="{FF2B5EF4-FFF2-40B4-BE49-F238E27FC236}">
                <a16:creationId xmlns:a16="http://schemas.microsoft.com/office/drawing/2014/main" id="{0FEBEAA8-3AA5-42CB-8D3E-25F0CD70A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792" y="308744"/>
            <a:ext cx="3276227" cy="304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78C9B8FD-51E0-45E5-AE55-3C76656AB130}"/>
              </a:ext>
            </a:extLst>
          </p:cNvPr>
          <p:cNvSpPr txBox="1"/>
          <p:nvPr/>
        </p:nvSpPr>
        <p:spPr>
          <a:xfrm>
            <a:off x="2175894" y="742949"/>
            <a:ext cx="2732989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effectLst/>
                <a:latin typeface="+mn-lt"/>
                <a:ea typeface="Arial" panose="020B0604020202020204" pitchFamily="34" charset="0"/>
              </a:rPr>
              <a:t>Porcentajes &gt; 5% no se tienen en cuenta  </a:t>
            </a:r>
            <a:r>
              <a:rPr lang="es-CO" sz="3600" b="1" dirty="0">
                <a:solidFill>
                  <a:schemeClr val="accent2"/>
                </a:solidFill>
                <a:effectLst/>
                <a:latin typeface="+mn-lt"/>
                <a:ea typeface="Arial" panose="020B0604020202020204" pitchFamily="34" charset="0"/>
              </a:rPr>
              <a:t>X</a:t>
            </a:r>
          </a:p>
          <a:p>
            <a:endParaRPr lang="es-CO" dirty="0">
              <a:latin typeface="+mn-lt"/>
              <a:ea typeface="Arial" panose="020B0604020202020204" pitchFamily="34" charset="0"/>
            </a:endParaRPr>
          </a:p>
          <a:p>
            <a:r>
              <a:rPr lang="es-CO" dirty="0">
                <a:effectLst/>
                <a:latin typeface="+mn-lt"/>
                <a:ea typeface="Arial" panose="020B0604020202020204" pitchFamily="34" charset="0"/>
              </a:rPr>
              <a:t> </a:t>
            </a:r>
            <a:r>
              <a:rPr lang="es-CO" b="1" dirty="0">
                <a:effectLst/>
                <a:latin typeface="+mn-lt"/>
                <a:ea typeface="Arial" panose="020B0604020202020204" pitchFamily="34" charset="0"/>
              </a:rPr>
              <a:t>No producen variaciones significativas.</a:t>
            </a:r>
          </a:p>
        </p:txBody>
      </p:sp>
      <p:pic>
        <p:nvPicPr>
          <p:cNvPr id="15" name="Picture 2" descr="Post It, Nota Adhesiva, Nota, Memorándum, Oficina">
            <a:extLst>
              <a:ext uri="{FF2B5EF4-FFF2-40B4-BE49-F238E27FC236}">
                <a16:creationId xmlns:a16="http://schemas.microsoft.com/office/drawing/2014/main" id="{019E751D-F2C1-4B75-B8F7-D71EE0F21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379" y="2110622"/>
            <a:ext cx="1567745" cy="145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912BA8CE-43FD-4A1F-9A0D-E4C715A52A19}"/>
              </a:ext>
            </a:extLst>
          </p:cNvPr>
          <p:cNvSpPr txBox="1"/>
          <p:nvPr/>
        </p:nvSpPr>
        <p:spPr>
          <a:xfrm>
            <a:off x="8548147" y="3429000"/>
            <a:ext cx="305602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hlinkClick r:id="rId5"/>
              </a:rPr>
              <a:t>https://cdn.pixabay.com/photo/2013/07/12/15/39/post-it-150262_960_720.png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0190769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" name="Google Shape;97;p3"/>
          <p:cNvSpPr/>
          <p:nvPr/>
        </p:nvSpPr>
        <p:spPr>
          <a:xfrm>
            <a:off x="587832" y="3642528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98;p3"/>
          <p:cNvGrpSpPr/>
          <p:nvPr/>
        </p:nvGrpSpPr>
        <p:grpSpPr>
          <a:xfrm>
            <a:off x="1002890" y="157282"/>
            <a:ext cx="5973097" cy="3408704"/>
            <a:chOff x="-42401" y="-24097"/>
            <a:chExt cx="6909926" cy="3859056"/>
          </a:xfrm>
        </p:grpSpPr>
        <p:pic>
          <p:nvPicPr>
            <p:cNvPr id="12" name="Google Shape;9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Google Shape;100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07;p4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E4DE37E-4921-4711-9D6E-CDEECE19D608}"/>
              </a:ext>
            </a:extLst>
          </p:cNvPr>
          <p:cNvSpPr txBox="1"/>
          <p:nvPr/>
        </p:nvSpPr>
        <p:spPr>
          <a:xfrm>
            <a:off x="148390" y="4104198"/>
            <a:ext cx="8086060" cy="1310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s-CO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Tomando la muestra de 10 cm con el índice y el pulgar de ambas manos, se estira, se suelta y se mide inmediatamente, antes de que se recupere el tejido. </a:t>
            </a:r>
          </a:p>
          <a:p>
            <a:pPr algn="just">
              <a:lnSpc>
                <a:spcPct val="115000"/>
              </a:lnSpc>
            </a:pPr>
            <a:r>
              <a:rPr lang="es-CO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Los centímetros de más, resultantes, son los que se toman como dato para la regla de 3. </a:t>
            </a:r>
          </a:p>
          <a:p>
            <a:pPr algn="just">
              <a:lnSpc>
                <a:spcPct val="115000"/>
              </a:lnSpc>
            </a:pP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Para el ejemplo, se toman </a:t>
            </a:r>
            <a:r>
              <a:rPr lang="es-CO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10 cm, se estiran y se mide nuevamente, obteniendo una medida de 12.5 cm, lo que quiere decir que 2.5 es la medida a aplicar en la regla de 3.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D5D11083-31FE-48F7-9CDA-27AB2EED5E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05" t="27592" r="48947" b="63515"/>
          <a:stretch/>
        </p:blipFill>
        <p:spPr>
          <a:xfrm>
            <a:off x="1235242" y="1588168"/>
            <a:ext cx="5482196" cy="1547440"/>
          </a:xfrm>
          <a:prstGeom prst="rect">
            <a:avLst/>
          </a:prstGeom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50C07AD1-C64F-45A1-8B51-EAAC95ED88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54"/>
          <a:stretch/>
        </p:blipFill>
        <p:spPr bwMode="auto">
          <a:xfrm>
            <a:off x="1398807" y="371474"/>
            <a:ext cx="5039134" cy="131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>
            <a:extLst>
              <a:ext uri="{FF2B5EF4-FFF2-40B4-BE49-F238E27FC236}">
                <a16:creationId xmlns:a16="http://schemas.microsoft.com/office/drawing/2014/main" id="{9DE68DDE-F077-4240-8ECA-89B088BEA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54"/>
          <a:stretch/>
        </p:blipFill>
        <p:spPr bwMode="auto">
          <a:xfrm>
            <a:off x="8625776" y="3158056"/>
            <a:ext cx="1272203" cy="60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66211F13-9134-46F0-9FEF-A28891E59927}"/>
              </a:ext>
            </a:extLst>
          </p:cNvPr>
          <p:cNvSpPr txBox="1"/>
          <p:nvPr/>
        </p:nvSpPr>
        <p:spPr>
          <a:xfrm>
            <a:off x="8292539" y="3762096"/>
            <a:ext cx="31883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hlinkClick r:id="rId6"/>
              </a:rPr>
              <a:t>https://www.eltallerdemariette.com/media/jersey-min.jpg</a:t>
            </a:r>
            <a:r>
              <a:rPr lang="es-CO" dirty="0"/>
              <a:t> 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51E7618-285E-4590-9F30-16E4A382BA72}"/>
              </a:ext>
            </a:extLst>
          </p:cNvPr>
          <p:cNvSpPr txBox="1"/>
          <p:nvPr/>
        </p:nvSpPr>
        <p:spPr>
          <a:xfrm>
            <a:off x="8292539" y="1026493"/>
            <a:ext cx="38675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Producción: favor animar o ilustrar lo que sugiere la imagen y se explica en al audio/narración.</a:t>
            </a:r>
          </a:p>
          <a:p>
            <a:endParaRPr lang="es-MX" dirty="0">
              <a:solidFill>
                <a:srgbClr val="FF0000"/>
              </a:solidFill>
            </a:endParaRPr>
          </a:p>
          <a:p>
            <a:r>
              <a:rPr lang="es-MX" dirty="0">
                <a:solidFill>
                  <a:srgbClr val="FF0000"/>
                </a:solidFill>
              </a:rPr>
              <a:t>También mostrar en pantalla, la fórmula que aparece en la sugerencia de esta diapositiva.</a:t>
            </a:r>
            <a:endParaRPr lang="es-CO" dirty="0">
              <a:solidFill>
                <a:srgbClr val="FF0000"/>
              </a:solidFill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80B48F7E-7F17-4ED7-9637-343FA7F535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05" t="27592" r="48947" b="63515"/>
          <a:stretch/>
        </p:blipFill>
        <p:spPr>
          <a:xfrm>
            <a:off x="8575169" y="4642299"/>
            <a:ext cx="1873287" cy="52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07887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" name="Google Shape;97;p3"/>
          <p:cNvSpPr/>
          <p:nvPr/>
        </p:nvSpPr>
        <p:spPr>
          <a:xfrm>
            <a:off x="587832" y="3642528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98;p3"/>
          <p:cNvGrpSpPr/>
          <p:nvPr/>
        </p:nvGrpSpPr>
        <p:grpSpPr>
          <a:xfrm>
            <a:off x="1002890" y="157282"/>
            <a:ext cx="5973097" cy="3408704"/>
            <a:chOff x="-42401" y="-24097"/>
            <a:chExt cx="6909926" cy="3859056"/>
          </a:xfrm>
        </p:grpSpPr>
        <p:pic>
          <p:nvPicPr>
            <p:cNvPr id="12" name="Google Shape;9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Google Shape;100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07;p4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CBA4338-17E9-4082-8B4D-03762843EA29}"/>
              </a:ext>
            </a:extLst>
          </p:cNvPr>
          <p:cNvSpPr txBox="1"/>
          <p:nvPr/>
        </p:nvSpPr>
        <p:spPr>
          <a:xfrm>
            <a:off x="132348" y="4247714"/>
            <a:ext cx="8102102" cy="1417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s-CO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 el caso del ejemplo, el porcentaje de elasticidad hallado es de 25%, en la trama de la tela.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s-CO" sz="14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s-CO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Teniendo en cuenta la dirección en que sea tomada la muestra de tela ya sea a la urdimbre o a la trama, se aplica el porcentaje de elasticidad en las medidas antes de aplicarlas en el trazo. Si es en la trama, que es lo regular, esta medida se aplica en los contornos o en la base.</a:t>
            </a:r>
            <a:endParaRPr lang="es-CO" dirty="0"/>
          </a:p>
        </p:txBody>
      </p:sp>
      <p:pic>
        <p:nvPicPr>
          <p:cNvPr id="6146" name="Picture 2" descr="Mallas deportivas para mujer, ropa de entrenamiento, culturismo, gimnasio, prendas  elásticas|pants floral|leggings reviewlegging girl - AliExpress">
            <a:extLst>
              <a:ext uri="{FF2B5EF4-FFF2-40B4-BE49-F238E27FC236}">
                <a16:creationId xmlns:a16="http://schemas.microsoft.com/office/drawing/2014/main" id="{56AF4A2C-A7A1-4263-ADE2-262EBC400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823" y="343912"/>
            <a:ext cx="2506863" cy="265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Mallas deportivas para mujer, ropa de entrenamiento, culturismo, gimnasio, prendas  elásticas|pants floral|leggings reviewlegging girl - AliExpress">
            <a:extLst>
              <a:ext uri="{FF2B5EF4-FFF2-40B4-BE49-F238E27FC236}">
                <a16:creationId xmlns:a16="http://schemas.microsoft.com/office/drawing/2014/main" id="{01222B67-9BAE-4906-9A58-2F8A07969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597" y="2620231"/>
            <a:ext cx="763367" cy="80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FE210431-EF51-4102-92B4-4C0AF23D7C44}"/>
              </a:ext>
            </a:extLst>
          </p:cNvPr>
          <p:cNvSpPr txBox="1"/>
          <p:nvPr/>
        </p:nvSpPr>
        <p:spPr>
          <a:xfrm>
            <a:off x="9190029" y="2447556"/>
            <a:ext cx="304398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hlinkClick r:id="rId5"/>
              </a:rPr>
              <a:t>https://ae01.alicdn.com/kf/UT8JpThXApXXXagOFbXV/Mallas-deportivas-para-mujer-ropa-de-entrenamiento-culturismo-gimnasio-prendas-el-sticas.jpg_Q90.jpg_.webp</a:t>
            </a:r>
            <a:r>
              <a:rPr lang="es-CO" dirty="0"/>
              <a:t> </a:t>
            </a:r>
          </a:p>
        </p:txBody>
      </p:sp>
      <p:pic>
        <p:nvPicPr>
          <p:cNvPr id="6148" name="Picture 4" descr="Telas y tejidos. El diccionario textil de Rafael Matías Tejidos.">
            <a:extLst>
              <a:ext uri="{FF2B5EF4-FFF2-40B4-BE49-F238E27FC236}">
                <a16:creationId xmlns:a16="http://schemas.microsoft.com/office/drawing/2014/main" id="{9563271D-692E-4115-A492-3F97CD364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92" y="395229"/>
            <a:ext cx="2804923" cy="265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Telas y tejidos. El diccionario textil de Rafael Matías Tejidos.">
            <a:extLst>
              <a:ext uri="{FF2B5EF4-FFF2-40B4-BE49-F238E27FC236}">
                <a16:creationId xmlns:a16="http://schemas.microsoft.com/office/drawing/2014/main" id="{ED9AF688-7752-4E5A-A58C-77509C032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851" y="4255103"/>
            <a:ext cx="1094234" cy="103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A01C1429-A0B2-473F-BF30-CDC21964BD3C}"/>
              </a:ext>
            </a:extLst>
          </p:cNvPr>
          <p:cNvSpPr txBox="1"/>
          <p:nvPr/>
        </p:nvSpPr>
        <p:spPr>
          <a:xfrm>
            <a:off x="8441581" y="5254943"/>
            <a:ext cx="250657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hlinkClick r:id="rId7"/>
              </a:rPr>
              <a:t>https://www.rafaelmatias.com/wp-content/uploads/2018/01/urdimbre-trama.jpg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4277055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11014</TotalTime>
  <Words>1023</Words>
  <Application>Microsoft Office PowerPoint</Application>
  <PresentationFormat>Panorámica</PresentationFormat>
  <Paragraphs>78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JHON JAIRO RODRIGUEZ PEREZ</cp:lastModifiedBy>
  <cp:revision>173</cp:revision>
  <dcterms:modified xsi:type="dcterms:W3CDTF">2021-11-22T16:17:44Z</dcterms:modified>
</cp:coreProperties>
</file>