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5DUeP78YyhV4YiRXVDHolEflu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84" name="Google Shape;1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6" name="Google Shape;2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ación">
  <p:cSld name="1_Comparación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1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cabezado de sección">
  <p:cSld name="1_Encabezado de sección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2" descr="intern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533974" y="480533"/>
            <a:ext cx="98905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Interfaz de usuario barra inferior de configuración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6733" y="2164807"/>
            <a:ext cx="8405267" cy="423304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8922326" y="6089289"/>
            <a:ext cx="318927" cy="283679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872" y="1942684"/>
            <a:ext cx="2789563" cy="164208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603368" y="5097121"/>
            <a:ext cx="2891478" cy="830956"/>
          </a:xfrm>
          <a:prstGeom prst="rect">
            <a:avLst/>
          </a:prstGeom>
          <a:solidFill>
            <a:srgbClr val="D8D8D8">
              <a:alpha val="4235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Icono para cambiar el espacio de trabajo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Comando: _WSCURRENT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8794326" y="6324917"/>
            <a:ext cx="609487" cy="4778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"/>
          <p:cNvCxnSpPr>
            <a:cxnSpLocks/>
            <a:stCxn id="90" idx="1"/>
            <a:endCxn id="42" idx="6"/>
          </p:cNvCxnSpPr>
          <p:nvPr/>
        </p:nvCxnSpPr>
        <p:spPr>
          <a:xfrm flipH="1" flipV="1">
            <a:off x="3400984" y="5712488"/>
            <a:ext cx="5568048" cy="41834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5" name="Google Shape;95;p1"/>
          <p:cNvSpPr/>
          <p:nvPr/>
        </p:nvSpPr>
        <p:spPr>
          <a:xfrm>
            <a:off x="6680719" y="3189438"/>
            <a:ext cx="248816" cy="267044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4351884" y="4748023"/>
            <a:ext cx="4237369" cy="830956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modelado: interfaz compartida entre 2D y 3D, operaciones avanzadas de sólidos y creación de superficies, dibujo para métrico.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9019089" y="4503577"/>
            <a:ext cx="1331671" cy="334935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275773" y="4429735"/>
            <a:ext cx="609487" cy="4778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"/>
          <p:cNvCxnSpPr>
            <a:cxnSpLocks/>
            <a:stCxn id="97" idx="2"/>
            <a:endCxn id="100" idx="3"/>
          </p:cNvCxnSpPr>
          <p:nvPr/>
        </p:nvCxnSpPr>
        <p:spPr>
          <a:xfrm flipH="1">
            <a:off x="8297089" y="4671045"/>
            <a:ext cx="722000" cy="86881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1"/>
          <p:cNvSpPr/>
          <p:nvPr/>
        </p:nvSpPr>
        <p:spPr>
          <a:xfrm>
            <a:off x="8260651" y="5311922"/>
            <a:ext cx="248816" cy="267044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4316035" y="3817516"/>
            <a:ext cx="4237369" cy="830956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básico: uso para dibujo 3d básico, solidos con operaciones de extruir, revolución barrido, operaciones booleanas, etc.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8951325" y="4236559"/>
            <a:ext cx="1331671" cy="334935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208009" y="4162718"/>
            <a:ext cx="609487" cy="4778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"/>
          <p:cNvCxnSpPr>
            <a:cxnSpLocks/>
            <a:stCxn id="102" idx="2"/>
            <a:endCxn id="105" idx="2"/>
          </p:cNvCxnSpPr>
          <p:nvPr/>
        </p:nvCxnSpPr>
        <p:spPr>
          <a:xfrm flipH="1">
            <a:off x="8131658" y="4404027"/>
            <a:ext cx="819667" cy="14343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1"/>
          <p:cNvSpPr/>
          <p:nvPr/>
        </p:nvSpPr>
        <p:spPr>
          <a:xfrm>
            <a:off x="8131658" y="4413940"/>
            <a:ext cx="248816" cy="267044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4315970" y="3186154"/>
            <a:ext cx="4237500" cy="58473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Dibujo y anotación: uso para dibujo 2d básico, funciones de cortar, matriz, círculos, cotas, etc.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9067435" y="3917235"/>
            <a:ext cx="1695691" cy="334935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695363" y="3883362"/>
            <a:ext cx="609487" cy="4778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"/>
          <p:cNvCxnSpPr>
            <a:cxnSpLocks/>
            <a:stCxn id="107" idx="2"/>
            <a:endCxn id="110" idx="1"/>
          </p:cNvCxnSpPr>
          <p:nvPr/>
        </p:nvCxnSpPr>
        <p:spPr>
          <a:xfrm flipH="1" flipV="1">
            <a:off x="8376875" y="3549594"/>
            <a:ext cx="690560" cy="53510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"/>
          <p:cNvSpPr/>
          <p:nvPr/>
        </p:nvSpPr>
        <p:spPr>
          <a:xfrm>
            <a:off x="8340437" y="3510486"/>
            <a:ext cx="248816" cy="267044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3837143" y="1824677"/>
            <a:ext cx="4237369" cy="830956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Interfaz especializada en cada versión de AutoCAD, </a:t>
            </a:r>
            <a:r>
              <a:rPr lang="es-E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Mechanical</a:t>
            </a: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Electrical</a:t>
            </a: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etc.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8632971" y="2484793"/>
            <a:ext cx="1842592" cy="1435601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424535" y="2978590"/>
            <a:ext cx="609487" cy="4778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"/>
          <p:cNvCxnSpPr>
            <a:cxnSpLocks/>
            <a:stCxn id="112" idx="2"/>
            <a:endCxn id="115" idx="1"/>
          </p:cNvCxnSpPr>
          <p:nvPr/>
        </p:nvCxnSpPr>
        <p:spPr>
          <a:xfrm flipH="1" flipV="1">
            <a:off x="7646847" y="2435910"/>
            <a:ext cx="986124" cy="76668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1"/>
          <p:cNvSpPr/>
          <p:nvPr/>
        </p:nvSpPr>
        <p:spPr>
          <a:xfrm>
            <a:off x="7610409" y="2396802"/>
            <a:ext cx="248816" cy="267044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15;p1">
            <a:extLst>
              <a:ext uri="{FF2B5EF4-FFF2-40B4-BE49-F238E27FC236}">
                <a16:creationId xmlns:a16="http://schemas.microsoft.com/office/drawing/2014/main" id="{CE2FC1A2-F362-40AC-AD96-9EC6135F0E3E}"/>
              </a:ext>
            </a:extLst>
          </p:cNvPr>
          <p:cNvSpPr/>
          <p:nvPr/>
        </p:nvSpPr>
        <p:spPr>
          <a:xfrm>
            <a:off x="3152168" y="5578966"/>
            <a:ext cx="248816" cy="267044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/>
        </p:nvSpPr>
        <p:spPr>
          <a:xfrm>
            <a:off x="408139" y="351929"/>
            <a:ext cx="863490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Fichas y grupos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565" y="1460293"/>
            <a:ext cx="10837333" cy="8546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2"/>
          <p:cNvGrpSpPr/>
          <p:nvPr/>
        </p:nvGrpSpPr>
        <p:grpSpPr>
          <a:xfrm>
            <a:off x="51485" y="2158181"/>
            <a:ext cx="2672296" cy="3026996"/>
            <a:chOff x="520902" y="2009848"/>
            <a:chExt cx="2854773" cy="3498195"/>
          </a:xfrm>
        </p:grpSpPr>
        <p:pic>
          <p:nvPicPr>
            <p:cNvPr id="123" name="Google Shape;123;p2"/>
            <p:cNvPicPr preferRelativeResize="0"/>
            <p:nvPr/>
          </p:nvPicPr>
          <p:blipFill rotWithShape="1">
            <a:blip r:embed="rId3">
              <a:alphaModFix/>
            </a:blip>
            <a:srcRect t="1886" r="86472"/>
            <a:stretch/>
          </p:blipFill>
          <p:spPr>
            <a:xfrm>
              <a:off x="520902" y="2500223"/>
              <a:ext cx="2854773" cy="16328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2"/>
            <p:cNvSpPr/>
            <p:nvPr/>
          </p:nvSpPr>
          <p:spPr>
            <a:xfrm>
              <a:off x="1584523" y="2009848"/>
              <a:ext cx="419577" cy="181153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520902" y="4227617"/>
              <a:ext cx="2854773" cy="128042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Dibujo 2D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Líneas 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Círculos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Hexágonos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Arcos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Radios</a:t>
              </a:r>
              <a:endParaRPr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" name="Google Shape;126;p2"/>
            <p:cNvCxnSpPr>
              <a:cxnSpLocks/>
              <a:stCxn id="124" idx="4"/>
            </p:cNvCxnSpPr>
            <p:nvPr/>
          </p:nvCxnSpPr>
          <p:spPr>
            <a:xfrm flipH="1">
              <a:off x="1478012" y="2191001"/>
              <a:ext cx="316299" cy="309223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27" name="Google Shape;127;p2"/>
          <p:cNvGrpSpPr/>
          <p:nvPr/>
        </p:nvGrpSpPr>
        <p:grpSpPr>
          <a:xfrm>
            <a:off x="2668057" y="2179777"/>
            <a:ext cx="2567696" cy="4678223"/>
            <a:chOff x="1068074" y="-1959820"/>
            <a:chExt cx="3898931" cy="7645657"/>
          </a:xfrm>
        </p:grpSpPr>
        <p:sp>
          <p:nvSpPr>
            <p:cNvPr id="128" name="Google Shape;128;p2"/>
            <p:cNvSpPr/>
            <p:nvPr/>
          </p:nvSpPr>
          <p:spPr>
            <a:xfrm>
              <a:off x="1068074" y="-1959820"/>
              <a:ext cx="419576" cy="181153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9" name="Google Shape;129;p2"/>
            <p:cNvPicPr preferRelativeResize="0"/>
            <p:nvPr/>
          </p:nvPicPr>
          <p:blipFill rotWithShape="1">
            <a:blip r:embed="rId3">
              <a:alphaModFix/>
            </a:blip>
            <a:srcRect l="13560" t="16541" r="71549"/>
            <a:stretch/>
          </p:blipFill>
          <p:spPr>
            <a:xfrm>
              <a:off x="1296196" y="2499995"/>
              <a:ext cx="3670809" cy="16223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2"/>
            <p:cNvSpPr txBox="1"/>
            <p:nvPr/>
          </p:nvSpPr>
          <p:spPr>
            <a:xfrm>
              <a:off x="1296196" y="4151748"/>
              <a:ext cx="3670809" cy="153408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Modificación de dibujos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Escala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Chaflanes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Simetrías Matrices Mover Copiar</a:t>
              </a:r>
              <a:endParaRPr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1" name="Google Shape;131;p2"/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1277862" y="-1778667"/>
              <a:ext cx="1853739" cy="4278662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32" name="Google Shape;132;p2"/>
          <p:cNvGrpSpPr/>
          <p:nvPr/>
        </p:nvGrpSpPr>
        <p:grpSpPr>
          <a:xfrm>
            <a:off x="3202907" y="2145673"/>
            <a:ext cx="2056774" cy="1960938"/>
            <a:chOff x="2719851" y="1544022"/>
            <a:chExt cx="3098342" cy="3558394"/>
          </a:xfrm>
        </p:grpSpPr>
        <p:pic>
          <p:nvPicPr>
            <p:cNvPr id="133" name="Google Shape;133;p2"/>
            <p:cNvPicPr preferRelativeResize="0"/>
            <p:nvPr/>
          </p:nvPicPr>
          <p:blipFill rotWithShape="1">
            <a:blip r:embed="rId3">
              <a:alphaModFix/>
            </a:blip>
            <a:srcRect l="28382" t="15170" r="60271"/>
            <a:stretch/>
          </p:blipFill>
          <p:spPr>
            <a:xfrm>
              <a:off x="2720429" y="2422186"/>
              <a:ext cx="3097764" cy="18264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2"/>
            <p:cNvSpPr/>
            <p:nvPr/>
          </p:nvSpPr>
          <p:spPr>
            <a:xfrm>
              <a:off x="3849156" y="1544022"/>
              <a:ext cx="882514" cy="284448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 txBox="1"/>
            <p:nvPr/>
          </p:nvSpPr>
          <p:spPr>
            <a:xfrm>
              <a:off x="2719851" y="4320584"/>
              <a:ext cx="3097764" cy="78183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Acotación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Notas Medidas Tablas </a:t>
              </a:r>
              <a:endParaRPr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6" name="Google Shape;136;p2"/>
            <p:cNvCxnSpPr>
              <a:cxnSpLocks/>
              <a:stCxn id="134" idx="4"/>
              <a:endCxn id="133" idx="0"/>
            </p:cNvCxnSpPr>
            <p:nvPr/>
          </p:nvCxnSpPr>
          <p:spPr>
            <a:xfrm flipH="1">
              <a:off x="4269311" y="1828470"/>
              <a:ext cx="21102" cy="59371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37" name="Google Shape;137;p2"/>
          <p:cNvGrpSpPr/>
          <p:nvPr/>
        </p:nvGrpSpPr>
        <p:grpSpPr>
          <a:xfrm>
            <a:off x="5428874" y="2145673"/>
            <a:ext cx="2619341" cy="2414368"/>
            <a:chOff x="3443159" y="1719436"/>
            <a:chExt cx="2948079" cy="2597180"/>
          </a:xfrm>
        </p:grpSpPr>
        <p:pic>
          <p:nvPicPr>
            <p:cNvPr id="138" name="Google Shape;138;p2"/>
            <p:cNvPicPr preferRelativeResize="0"/>
            <p:nvPr/>
          </p:nvPicPr>
          <p:blipFill rotWithShape="1">
            <a:blip r:embed="rId3">
              <a:alphaModFix/>
            </a:blip>
            <a:srcRect l="39733" r="43909"/>
            <a:stretch/>
          </p:blipFill>
          <p:spPr>
            <a:xfrm>
              <a:off x="3443257" y="2407644"/>
              <a:ext cx="2947981" cy="14212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2"/>
            <p:cNvSpPr/>
            <p:nvPr/>
          </p:nvSpPr>
          <p:spPr>
            <a:xfrm>
              <a:off x="3491192" y="1719436"/>
              <a:ext cx="419577" cy="181153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 txBox="1"/>
            <p:nvPr/>
          </p:nvSpPr>
          <p:spPr>
            <a:xfrm>
              <a:off x="3443159" y="3853146"/>
              <a:ext cx="2947981" cy="46347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Administración de capas y propiedades de capa</a:t>
              </a:r>
              <a:endParaRPr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" name="Google Shape;141;p2"/>
            <p:cNvCxnSpPr>
              <a:cxnSpLocks/>
              <a:stCxn id="139" idx="4"/>
              <a:endCxn id="138" idx="0"/>
            </p:cNvCxnSpPr>
            <p:nvPr/>
          </p:nvCxnSpPr>
          <p:spPr>
            <a:xfrm>
              <a:off x="3700980" y="1900589"/>
              <a:ext cx="1216267" cy="507055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42" name="Google Shape;142;p2"/>
          <p:cNvGrpSpPr/>
          <p:nvPr/>
        </p:nvGrpSpPr>
        <p:grpSpPr>
          <a:xfrm>
            <a:off x="5476378" y="2170973"/>
            <a:ext cx="1803798" cy="4541210"/>
            <a:chOff x="4698733" y="-1165202"/>
            <a:chExt cx="2256130" cy="6258213"/>
          </a:xfrm>
        </p:grpSpPr>
        <p:cxnSp>
          <p:nvCxnSpPr>
            <p:cNvPr id="146" name="Google Shape;146;p2"/>
            <p:cNvCxnSpPr>
              <a:cxnSpLocks/>
              <a:stCxn id="144" idx="4"/>
              <a:endCxn id="143" idx="0"/>
            </p:cNvCxnSpPr>
            <p:nvPr/>
          </p:nvCxnSpPr>
          <p:spPr>
            <a:xfrm flipH="1">
              <a:off x="5792901" y="-984049"/>
              <a:ext cx="952173" cy="3391693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143" name="Google Shape;143;p2"/>
            <p:cNvPicPr preferRelativeResize="0"/>
            <p:nvPr/>
          </p:nvPicPr>
          <p:blipFill rotWithShape="1">
            <a:blip r:embed="rId3">
              <a:alphaModFix/>
            </a:blip>
            <a:srcRect l="56212" r="34259"/>
            <a:stretch/>
          </p:blipFill>
          <p:spPr>
            <a:xfrm>
              <a:off x="4698733" y="2407644"/>
              <a:ext cx="2188336" cy="1811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2"/>
            <p:cNvSpPr/>
            <p:nvPr/>
          </p:nvSpPr>
          <p:spPr>
            <a:xfrm>
              <a:off x="6535286" y="-1165202"/>
              <a:ext cx="419577" cy="181153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"/>
            <p:cNvSpPr txBox="1"/>
            <p:nvPr/>
          </p:nvSpPr>
          <p:spPr>
            <a:xfrm>
              <a:off x="4700171" y="4265984"/>
              <a:ext cx="2186896" cy="8270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Inserción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Edición y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Creación de Bloques</a:t>
              </a:r>
              <a:endParaRPr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2"/>
          <p:cNvGrpSpPr/>
          <p:nvPr/>
        </p:nvGrpSpPr>
        <p:grpSpPr>
          <a:xfrm>
            <a:off x="7277247" y="2145673"/>
            <a:ext cx="3224668" cy="4175034"/>
            <a:chOff x="5347287" y="-376777"/>
            <a:chExt cx="3083081" cy="4647924"/>
          </a:xfrm>
        </p:grpSpPr>
        <p:pic>
          <p:nvPicPr>
            <p:cNvPr id="148" name="Google Shape;148;p2"/>
            <p:cNvPicPr preferRelativeResize="0"/>
            <p:nvPr/>
          </p:nvPicPr>
          <p:blipFill rotWithShape="1">
            <a:blip r:embed="rId3">
              <a:alphaModFix/>
            </a:blip>
            <a:srcRect l="65253" r="18421"/>
            <a:stretch/>
          </p:blipFill>
          <p:spPr>
            <a:xfrm>
              <a:off x="5353979" y="2465356"/>
              <a:ext cx="3076389" cy="14859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2"/>
            <p:cNvSpPr/>
            <p:nvPr/>
          </p:nvSpPr>
          <p:spPr>
            <a:xfrm>
              <a:off x="6237430" y="-376777"/>
              <a:ext cx="419577" cy="181153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0" name="Google Shape;150;p2"/>
            <p:cNvCxnSpPr>
              <a:cxnSpLocks/>
              <a:stCxn id="149" idx="4"/>
              <a:endCxn id="148" idx="0"/>
            </p:cNvCxnSpPr>
            <p:nvPr/>
          </p:nvCxnSpPr>
          <p:spPr>
            <a:xfrm>
              <a:off x="6447219" y="-195624"/>
              <a:ext cx="444955" cy="266098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1" name="Google Shape;151;p2"/>
            <p:cNvSpPr txBox="1"/>
            <p:nvPr/>
          </p:nvSpPr>
          <p:spPr>
            <a:xfrm>
              <a:off x="5347287" y="3979950"/>
              <a:ext cx="3076389" cy="29119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Propiedades independientes de líneas</a:t>
              </a:r>
              <a:endParaRPr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2"/>
          <p:cNvGrpSpPr/>
          <p:nvPr/>
        </p:nvGrpSpPr>
        <p:grpSpPr>
          <a:xfrm>
            <a:off x="8571884" y="2126245"/>
            <a:ext cx="3170089" cy="2367707"/>
            <a:chOff x="5279201" y="1581925"/>
            <a:chExt cx="3687783" cy="4084344"/>
          </a:xfrm>
        </p:grpSpPr>
        <p:pic>
          <p:nvPicPr>
            <p:cNvPr id="153" name="Google Shape;153;p2"/>
            <p:cNvPicPr preferRelativeResize="0"/>
            <p:nvPr/>
          </p:nvPicPr>
          <p:blipFill rotWithShape="1">
            <a:blip r:embed="rId3">
              <a:alphaModFix/>
            </a:blip>
            <a:srcRect l="81668"/>
            <a:stretch/>
          </p:blipFill>
          <p:spPr>
            <a:xfrm>
              <a:off x="5279201" y="2395719"/>
              <a:ext cx="3687783" cy="15864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2"/>
            <p:cNvSpPr/>
            <p:nvPr/>
          </p:nvSpPr>
          <p:spPr>
            <a:xfrm>
              <a:off x="6119139" y="1581925"/>
              <a:ext cx="2385925" cy="390396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" name="Google Shape;155;p2"/>
            <p:cNvCxnSpPr>
              <a:cxnSpLocks/>
              <a:stCxn id="154" idx="4"/>
              <a:endCxn id="153" idx="0"/>
            </p:cNvCxnSpPr>
            <p:nvPr/>
          </p:nvCxnSpPr>
          <p:spPr>
            <a:xfrm flipH="1">
              <a:off x="7123093" y="1972321"/>
              <a:ext cx="189009" cy="42339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6" name="Google Shape;156;p2"/>
            <p:cNvSpPr txBox="1"/>
            <p:nvPr/>
          </p:nvSpPr>
          <p:spPr>
            <a:xfrm>
              <a:off x="5284885" y="4047030"/>
              <a:ext cx="3682099" cy="161923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Comandos de ayuda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Medir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Cortar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Copiar</a:t>
              </a:r>
              <a:endParaRPr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11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Tipos de selección</a:t>
              </a:r>
              <a:endParaRPr sz="1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/>
        </p:nvSpPr>
        <p:spPr>
          <a:xfrm>
            <a:off x="551734" y="244005"/>
            <a:ext cx="518742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1" i="0" u="none" strike="noStrike" cap="none">
                <a:solidFill>
                  <a:srgbClr val="EA4833"/>
                </a:solidFill>
                <a:latin typeface="Calibri"/>
                <a:ea typeface="Calibri"/>
                <a:cs typeface="Calibri"/>
                <a:sym typeface="Calibri"/>
              </a:rPr>
              <a:t>Espacios de trabajo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17" y="1295554"/>
            <a:ext cx="10153567" cy="8900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p3"/>
          <p:cNvGrpSpPr/>
          <p:nvPr/>
        </p:nvGrpSpPr>
        <p:grpSpPr>
          <a:xfrm>
            <a:off x="551734" y="1269329"/>
            <a:ext cx="11002947" cy="5301164"/>
            <a:chOff x="413800" y="951996"/>
            <a:chExt cx="8252211" cy="3975873"/>
          </a:xfrm>
        </p:grpSpPr>
        <p:sp>
          <p:nvSpPr>
            <p:cNvPr id="164" name="Google Shape;164;p3"/>
            <p:cNvSpPr/>
            <p:nvPr/>
          </p:nvSpPr>
          <p:spPr>
            <a:xfrm>
              <a:off x="413800" y="1939342"/>
              <a:ext cx="8252211" cy="29885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651493" y="951996"/>
              <a:ext cx="1668486" cy="598024"/>
            </a:xfrm>
            <a:prstGeom prst="ellipse">
              <a:avLst/>
            </a:prstGeom>
            <a:noFill/>
            <a:ln w="57150" cap="flat" cmpd="sng">
              <a:solidFill>
                <a:srgbClr val="EA48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 txBox="1"/>
            <p:nvPr/>
          </p:nvSpPr>
          <p:spPr>
            <a:xfrm>
              <a:off x="529200" y="2852607"/>
              <a:ext cx="2008726" cy="1053912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2133" b="1" i="0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Todo espacio de trabajo para dibujo </a:t>
              </a: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2133" b="1" i="0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 edición de </a:t>
              </a: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2133" b="1" i="0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modelos 2D y 3D.</a:t>
              </a:r>
              <a:endParaRPr sz="2133" b="1" i="0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7" name="Google Shape;167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45065" y="2161039"/>
              <a:ext cx="3164719" cy="25575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036022" y="2161039"/>
              <a:ext cx="2191540" cy="25451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" name="Google Shape;169;p3"/>
          <p:cNvGrpSpPr/>
          <p:nvPr/>
        </p:nvGrpSpPr>
        <p:grpSpPr>
          <a:xfrm>
            <a:off x="2757094" y="1163137"/>
            <a:ext cx="8797588" cy="5407355"/>
            <a:chOff x="2067820" y="872353"/>
            <a:chExt cx="6598191" cy="4055516"/>
          </a:xfrm>
        </p:grpSpPr>
        <p:sp>
          <p:nvSpPr>
            <p:cNvPr id="170" name="Google Shape;170;p3"/>
            <p:cNvSpPr/>
            <p:nvPr/>
          </p:nvSpPr>
          <p:spPr>
            <a:xfrm>
              <a:off x="2067820" y="872353"/>
              <a:ext cx="5806453" cy="766876"/>
            </a:xfrm>
            <a:prstGeom prst="ellipse">
              <a:avLst/>
            </a:prstGeom>
            <a:noFill/>
            <a:ln w="57150" cap="flat" cmpd="sng">
              <a:solidFill>
                <a:srgbClr val="EA48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336464" y="1939342"/>
              <a:ext cx="6329547" cy="29885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 txBox="1"/>
            <p:nvPr/>
          </p:nvSpPr>
          <p:spPr>
            <a:xfrm>
              <a:off x="2645065" y="2621875"/>
              <a:ext cx="2076335" cy="1546289"/>
            </a:xfrm>
            <a:prstGeom prst="rect">
              <a:avLst/>
            </a:prstGeom>
            <a:solidFill>
              <a:srgbClr val="E1EF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lang="es-ES" sz="2133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Espacio para creación de planos, hojas de presentación para impresión, también es un espacio para acotación, etc.</a:t>
              </a:r>
              <a:endParaRPr sz="2133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3" name="Google Shape;173;p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869267" y="2040554"/>
              <a:ext cx="3465433" cy="267802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 txBox="1"/>
          <p:nvPr/>
        </p:nvSpPr>
        <p:spPr>
          <a:xfrm>
            <a:off x="533974" y="332660"/>
            <a:ext cx="599808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Barra de comandos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"/>
          <p:cNvSpPr txBox="1"/>
          <p:nvPr/>
        </p:nvSpPr>
        <p:spPr>
          <a:xfrm>
            <a:off x="1106056" y="2245005"/>
            <a:ext cx="4048393" cy="271814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s-ES" sz="2133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Barra de interacción con el usuario,  sirve para ingresar los accesos a ediciones y operaciones. Esta a su vez muestra las diferentes selecciones que pueden tener las aplicaciones por asemejarse a un menú desplegable.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055" y="5654386"/>
            <a:ext cx="10109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55859" y="1836042"/>
            <a:ext cx="5659396" cy="356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/>
          <p:nvPr/>
        </p:nvSpPr>
        <p:spPr>
          <a:xfrm>
            <a:off x="4118517" y="1680117"/>
            <a:ext cx="7924800" cy="444562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5"/>
          <p:cNvSpPr txBox="1"/>
          <p:nvPr/>
        </p:nvSpPr>
        <p:spPr>
          <a:xfrm>
            <a:off x="533974" y="332661"/>
            <a:ext cx="599808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Plano cartesiano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 txBox="1"/>
          <p:nvPr/>
        </p:nvSpPr>
        <p:spPr>
          <a:xfrm>
            <a:off x="426060" y="2364043"/>
            <a:ext cx="3402800" cy="3046411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es-ES" sz="2133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trabajo en AutoCAD 2D existen solo dos dimensiones de trabajo, medidas en X y </a:t>
            </a:r>
            <a:r>
              <a:rPr lang="es-ES" sz="2133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s-ES" sz="2133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su vez cotas radiales. Este plano cartesiano se puede encontrar en los espacios de trabajo antes señalados, </a:t>
            </a:r>
            <a:r>
              <a:rPr lang="es-ES" sz="2133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es-ES" sz="2133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33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s-ES" sz="2133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133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</a:t>
            </a:r>
            <a:r>
              <a:rPr lang="es-ES" sz="2133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133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3140" y="2061060"/>
            <a:ext cx="5770520" cy="35236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5"/>
          <p:cNvGrpSpPr/>
          <p:nvPr/>
        </p:nvGrpSpPr>
        <p:grpSpPr>
          <a:xfrm>
            <a:off x="4370225" y="4282068"/>
            <a:ext cx="2161839" cy="1561171"/>
            <a:chOff x="3277668" y="3211551"/>
            <a:chExt cx="1621379" cy="1170878"/>
          </a:xfrm>
        </p:grpSpPr>
        <p:pic>
          <p:nvPicPr>
            <p:cNvPr id="191" name="Google Shape;191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77668" y="3211551"/>
              <a:ext cx="1020908" cy="976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5"/>
            <p:cNvSpPr/>
            <p:nvPr/>
          </p:nvSpPr>
          <p:spPr>
            <a:xfrm>
              <a:off x="4387786" y="3778110"/>
              <a:ext cx="511261" cy="455045"/>
            </a:xfrm>
            <a:prstGeom prst="ellipse">
              <a:avLst/>
            </a:prstGeom>
            <a:noFill/>
            <a:ln w="57150" cap="flat" cmpd="sng">
              <a:solidFill>
                <a:srgbClr val="EA48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3635297" y="4215161"/>
              <a:ext cx="981307" cy="167268"/>
            </a:xfrm>
            <a:custGeom>
              <a:avLst/>
              <a:gdLst/>
              <a:ahLst/>
              <a:cxnLst/>
              <a:rect l="l" t="t" r="r" b="b"/>
              <a:pathLst>
                <a:path w="970156" h="257052" extrusionOk="0">
                  <a:moveTo>
                    <a:pt x="970156" y="55756"/>
                  </a:moveTo>
                  <a:cubicBezTo>
                    <a:pt x="772222" y="160763"/>
                    <a:pt x="574288" y="265771"/>
                    <a:pt x="412595" y="256478"/>
                  </a:cubicBezTo>
                  <a:cubicBezTo>
                    <a:pt x="250902" y="247185"/>
                    <a:pt x="0" y="0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EA483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 txBox="1"/>
          <p:nvPr/>
        </p:nvSpPr>
        <p:spPr>
          <a:xfrm>
            <a:off x="808765" y="253677"/>
            <a:ext cx="653183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Cambio de color interfaz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961881" y="1040779"/>
            <a:ext cx="957983" cy="6095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DDC87113-29D8-4B42-8E72-78A77E7CC5AC}"/>
              </a:ext>
            </a:extLst>
          </p:cNvPr>
          <p:cNvGrpSpPr/>
          <p:nvPr/>
        </p:nvGrpSpPr>
        <p:grpSpPr>
          <a:xfrm>
            <a:off x="693891" y="1437574"/>
            <a:ext cx="10080908" cy="5051909"/>
            <a:chOff x="693891" y="1437574"/>
            <a:chExt cx="10080908" cy="5051909"/>
          </a:xfrm>
        </p:grpSpPr>
        <p:pic>
          <p:nvPicPr>
            <p:cNvPr id="41" name="Google Shape;219;p6">
              <a:extLst>
                <a:ext uri="{FF2B5EF4-FFF2-40B4-BE49-F238E27FC236}">
                  <a16:creationId xmlns:a16="http://schemas.microsoft.com/office/drawing/2014/main" id="{8623E5CE-42B6-48A9-B81A-C483E046483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765" y="1437574"/>
              <a:ext cx="9827491" cy="4276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220;p6">
              <a:extLst>
                <a:ext uri="{FF2B5EF4-FFF2-40B4-BE49-F238E27FC236}">
                  <a16:creationId xmlns:a16="http://schemas.microsoft.com/office/drawing/2014/main" id="{EFC967E9-AD23-4801-B428-1834CF97B6D7}"/>
                </a:ext>
              </a:extLst>
            </p:cNvPr>
            <p:cNvSpPr/>
            <p:nvPr/>
          </p:nvSpPr>
          <p:spPr>
            <a:xfrm>
              <a:off x="956546" y="1831419"/>
              <a:ext cx="4775200" cy="210589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21;p6">
              <a:extLst>
                <a:ext uri="{FF2B5EF4-FFF2-40B4-BE49-F238E27FC236}">
                  <a16:creationId xmlns:a16="http://schemas.microsoft.com/office/drawing/2014/main" id="{92CF19F5-3BC9-47FF-BC13-C41054BF71B0}"/>
                </a:ext>
              </a:extLst>
            </p:cNvPr>
            <p:cNvSpPr/>
            <p:nvPr/>
          </p:nvSpPr>
          <p:spPr>
            <a:xfrm>
              <a:off x="1325999" y="3894974"/>
              <a:ext cx="777395" cy="210589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22;p6">
              <a:extLst>
                <a:ext uri="{FF2B5EF4-FFF2-40B4-BE49-F238E27FC236}">
                  <a16:creationId xmlns:a16="http://schemas.microsoft.com/office/drawing/2014/main" id="{334C5340-177A-4A8B-AC93-05A4EB529855}"/>
                </a:ext>
              </a:extLst>
            </p:cNvPr>
            <p:cNvSpPr/>
            <p:nvPr/>
          </p:nvSpPr>
          <p:spPr>
            <a:xfrm>
              <a:off x="5856950" y="1478078"/>
              <a:ext cx="4756800" cy="18627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23;p6">
              <a:extLst>
                <a:ext uri="{FF2B5EF4-FFF2-40B4-BE49-F238E27FC236}">
                  <a16:creationId xmlns:a16="http://schemas.microsoft.com/office/drawing/2014/main" id="{5189153B-A6A8-44A5-A5BD-8ED6C2E2A121}"/>
                </a:ext>
              </a:extLst>
            </p:cNvPr>
            <p:cNvSpPr/>
            <p:nvPr/>
          </p:nvSpPr>
          <p:spPr>
            <a:xfrm>
              <a:off x="5879528" y="3426403"/>
              <a:ext cx="3725400" cy="16245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24;p6">
              <a:extLst>
                <a:ext uri="{FF2B5EF4-FFF2-40B4-BE49-F238E27FC236}">
                  <a16:creationId xmlns:a16="http://schemas.microsoft.com/office/drawing/2014/main" id="{6E5EF9E4-3AAF-4646-991C-9A7504F61580}"/>
                </a:ext>
              </a:extLst>
            </p:cNvPr>
            <p:cNvSpPr/>
            <p:nvPr/>
          </p:nvSpPr>
          <p:spPr>
            <a:xfrm>
              <a:off x="8444928" y="5096163"/>
              <a:ext cx="829733" cy="2794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25;p6">
              <a:extLst>
                <a:ext uri="{FF2B5EF4-FFF2-40B4-BE49-F238E27FC236}">
                  <a16:creationId xmlns:a16="http://schemas.microsoft.com/office/drawing/2014/main" id="{374F07DC-2762-4C02-8493-73980775BA15}"/>
                </a:ext>
              </a:extLst>
            </p:cNvPr>
            <p:cNvSpPr txBox="1"/>
            <p:nvPr/>
          </p:nvSpPr>
          <p:spPr>
            <a:xfrm>
              <a:off x="2683746" y="1523232"/>
              <a:ext cx="440267" cy="379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rPr lang="es-ES" sz="1867" b="1" i="0" u="none" strike="noStrike" cap="none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67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26;p6">
              <a:extLst>
                <a:ext uri="{FF2B5EF4-FFF2-40B4-BE49-F238E27FC236}">
                  <a16:creationId xmlns:a16="http://schemas.microsoft.com/office/drawing/2014/main" id="{320A3B3B-3270-4267-977F-9E9626B58431}"/>
                </a:ext>
              </a:extLst>
            </p:cNvPr>
            <p:cNvSpPr txBox="1"/>
            <p:nvPr/>
          </p:nvSpPr>
          <p:spPr>
            <a:xfrm>
              <a:off x="973479" y="3795083"/>
              <a:ext cx="440267" cy="379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rPr lang="es-ES" sz="1867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67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27;p6">
              <a:extLst>
                <a:ext uri="{FF2B5EF4-FFF2-40B4-BE49-F238E27FC236}">
                  <a16:creationId xmlns:a16="http://schemas.microsoft.com/office/drawing/2014/main" id="{1950AAE1-E9C0-4AEB-A78C-46CDE6686625}"/>
                </a:ext>
              </a:extLst>
            </p:cNvPr>
            <p:cNvSpPr txBox="1"/>
            <p:nvPr/>
          </p:nvSpPr>
          <p:spPr>
            <a:xfrm>
              <a:off x="5879527" y="2870775"/>
              <a:ext cx="440267" cy="379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rPr lang="es-ES" sz="1867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28;p6">
              <a:extLst>
                <a:ext uri="{FF2B5EF4-FFF2-40B4-BE49-F238E27FC236}">
                  <a16:creationId xmlns:a16="http://schemas.microsoft.com/office/drawing/2014/main" id="{25C8DAFD-E070-4869-A610-65381A027368}"/>
                </a:ext>
              </a:extLst>
            </p:cNvPr>
            <p:cNvSpPr txBox="1"/>
            <p:nvPr/>
          </p:nvSpPr>
          <p:spPr>
            <a:xfrm>
              <a:off x="9219627" y="4689507"/>
              <a:ext cx="440267" cy="379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rPr lang="es-ES" sz="1867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867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29;p6">
              <a:extLst>
                <a:ext uri="{FF2B5EF4-FFF2-40B4-BE49-F238E27FC236}">
                  <a16:creationId xmlns:a16="http://schemas.microsoft.com/office/drawing/2014/main" id="{5811A525-6254-46AB-AC82-6E11384B05BE}"/>
                </a:ext>
              </a:extLst>
            </p:cNvPr>
            <p:cNvSpPr txBox="1"/>
            <p:nvPr/>
          </p:nvSpPr>
          <p:spPr>
            <a:xfrm>
              <a:off x="8037758" y="5051583"/>
              <a:ext cx="440267" cy="379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rPr lang="es-ES" sz="1867" b="1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67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30;p6">
              <a:extLst>
                <a:ext uri="{FF2B5EF4-FFF2-40B4-BE49-F238E27FC236}">
                  <a16:creationId xmlns:a16="http://schemas.microsoft.com/office/drawing/2014/main" id="{F5E36A42-F303-463C-82FC-688C526D112A}"/>
                </a:ext>
              </a:extLst>
            </p:cNvPr>
            <p:cNvSpPr/>
            <p:nvPr/>
          </p:nvSpPr>
          <p:spPr>
            <a:xfrm rot="5400000">
              <a:off x="5393994" y="822001"/>
              <a:ext cx="680701" cy="10080908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31;p6">
              <a:extLst>
                <a:ext uri="{FF2B5EF4-FFF2-40B4-BE49-F238E27FC236}">
                  <a16:creationId xmlns:a16="http://schemas.microsoft.com/office/drawing/2014/main" id="{EEF24F23-18E7-427C-B2C5-0DF972759856}"/>
                </a:ext>
              </a:extLst>
            </p:cNvPr>
            <p:cNvSpPr txBox="1"/>
            <p:nvPr/>
          </p:nvSpPr>
          <p:spPr>
            <a:xfrm>
              <a:off x="3632011" y="6109827"/>
              <a:ext cx="4405747" cy="379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</a:pPr>
              <a:r>
                <a:rPr lang="es-ES" sz="1867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Paso a paso en la siguiente hoja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225;p6">
            <a:extLst>
              <a:ext uri="{FF2B5EF4-FFF2-40B4-BE49-F238E27FC236}">
                <a16:creationId xmlns:a16="http://schemas.microsoft.com/office/drawing/2014/main" id="{C840D52E-E073-4C6A-8DCC-398E46328A01}"/>
              </a:ext>
            </a:extLst>
          </p:cNvPr>
          <p:cNvSpPr txBox="1"/>
          <p:nvPr/>
        </p:nvSpPr>
        <p:spPr>
          <a:xfrm>
            <a:off x="1358116" y="1991284"/>
            <a:ext cx="440267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s-ES" sz="1867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67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220;p6">
            <a:extLst>
              <a:ext uri="{FF2B5EF4-FFF2-40B4-BE49-F238E27FC236}">
                <a16:creationId xmlns:a16="http://schemas.microsoft.com/office/drawing/2014/main" id="{9E525A26-1B7F-4D08-B301-23D2DC1DBB42}"/>
              </a:ext>
            </a:extLst>
          </p:cNvPr>
          <p:cNvSpPr/>
          <p:nvPr/>
        </p:nvSpPr>
        <p:spPr>
          <a:xfrm>
            <a:off x="1325998" y="1831419"/>
            <a:ext cx="316371" cy="21058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"/>
          <p:cNvSpPr/>
          <p:nvPr/>
        </p:nvSpPr>
        <p:spPr>
          <a:xfrm>
            <a:off x="961880" y="1512714"/>
            <a:ext cx="10723581" cy="652431"/>
          </a:xfrm>
          <a:prstGeom prst="roundRect">
            <a:avLst>
              <a:gd name="adj" fmla="val 16667"/>
            </a:avLst>
          </a:prstGeom>
          <a:solidFill>
            <a:srgbClr val="548135">
              <a:alpha val="2235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7"/>
          <p:cNvSpPr txBox="1"/>
          <p:nvPr/>
        </p:nvSpPr>
        <p:spPr>
          <a:xfrm>
            <a:off x="242248" y="185945"/>
            <a:ext cx="5853753" cy="74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67"/>
              <a:buFont typeface="Arial"/>
              <a:buNone/>
            </a:pPr>
            <a:r>
              <a:rPr lang="es-ES" sz="4267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Cambio de color interfaz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7"/>
          <p:cNvSpPr/>
          <p:nvPr/>
        </p:nvSpPr>
        <p:spPr>
          <a:xfrm>
            <a:off x="395364" y="973046"/>
            <a:ext cx="2718297" cy="7467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7"/>
          <p:cNvSpPr txBox="1"/>
          <p:nvPr/>
        </p:nvSpPr>
        <p:spPr>
          <a:xfrm>
            <a:off x="6249116" y="220245"/>
            <a:ext cx="4388443" cy="830997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1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Paso a Paso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7"/>
          <p:cNvSpPr/>
          <p:nvPr/>
        </p:nvSpPr>
        <p:spPr>
          <a:xfrm>
            <a:off x="566770" y="1512714"/>
            <a:ext cx="652431" cy="652431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7"/>
          <p:cNvSpPr/>
          <p:nvPr/>
        </p:nvSpPr>
        <p:spPr>
          <a:xfrm>
            <a:off x="566770" y="2257781"/>
            <a:ext cx="652431" cy="652431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7"/>
          <p:cNvSpPr/>
          <p:nvPr/>
        </p:nvSpPr>
        <p:spPr>
          <a:xfrm>
            <a:off x="566770" y="3019789"/>
            <a:ext cx="652431" cy="652431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"/>
          <p:cNvSpPr/>
          <p:nvPr/>
        </p:nvSpPr>
        <p:spPr>
          <a:xfrm>
            <a:off x="566770" y="3773314"/>
            <a:ext cx="652431" cy="652431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7"/>
          <p:cNvSpPr/>
          <p:nvPr/>
        </p:nvSpPr>
        <p:spPr>
          <a:xfrm>
            <a:off x="566770" y="5098347"/>
            <a:ext cx="652431" cy="652431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7"/>
          <p:cNvSpPr/>
          <p:nvPr/>
        </p:nvSpPr>
        <p:spPr>
          <a:xfrm>
            <a:off x="566770" y="5866410"/>
            <a:ext cx="652431" cy="652431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7"/>
          <p:cNvSpPr/>
          <p:nvPr/>
        </p:nvSpPr>
        <p:spPr>
          <a:xfrm>
            <a:off x="961882" y="2235205"/>
            <a:ext cx="10723581" cy="724156"/>
          </a:xfrm>
          <a:prstGeom prst="roundRect">
            <a:avLst>
              <a:gd name="adj" fmla="val 16667"/>
            </a:avLst>
          </a:prstGeom>
          <a:solidFill>
            <a:srgbClr val="548135">
              <a:alpha val="3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7"/>
          <p:cNvSpPr/>
          <p:nvPr/>
        </p:nvSpPr>
        <p:spPr>
          <a:xfrm>
            <a:off x="961879" y="3026587"/>
            <a:ext cx="10723581" cy="652431"/>
          </a:xfrm>
          <a:prstGeom prst="roundRect">
            <a:avLst>
              <a:gd name="adj" fmla="val 16667"/>
            </a:avLst>
          </a:prstGeom>
          <a:solidFill>
            <a:srgbClr val="548135">
              <a:alpha val="2235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7"/>
          <p:cNvSpPr/>
          <p:nvPr/>
        </p:nvSpPr>
        <p:spPr>
          <a:xfrm>
            <a:off x="961880" y="3771655"/>
            <a:ext cx="10723581" cy="1212864"/>
          </a:xfrm>
          <a:prstGeom prst="roundRect">
            <a:avLst>
              <a:gd name="adj" fmla="val 16667"/>
            </a:avLst>
          </a:prstGeom>
          <a:solidFill>
            <a:srgbClr val="548135">
              <a:alpha val="3725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7"/>
          <p:cNvSpPr/>
          <p:nvPr/>
        </p:nvSpPr>
        <p:spPr>
          <a:xfrm>
            <a:off x="961879" y="5034770"/>
            <a:ext cx="10723581" cy="737593"/>
          </a:xfrm>
          <a:prstGeom prst="roundRect">
            <a:avLst>
              <a:gd name="adj" fmla="val 16667"/>
            </a:avLst>
          </a:prstGeom>
          <a:solidFill>
            <a:srgbClr val="548135">
              <a:alpha val="2235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7"/>
          <p:cNvSpPr/>
          <p:nvPr/>
        </p:nvSpPr>
        <p:spPr>
          <a:xfrm>
            <a:off x="961880" y="5870147"/>
            <a:ext cx="10723581" cy="652431"/>
          </a:xfrm>
          <a:prstGeom prst="roundRect">
            <a:avLst>
              <a:gd name="adj" fmla="val 16667"/>
            </a:avLst>
          </a:prstGeom>
          <a:solidFill>
            <a:srgbClr val="548135">
              <a:alpha val="3725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7"/>
          <p:cNvSpPr/>
          <p:nvPr/>
        </p:nvSpPr>
        <p:spPr>
          <a:xfrm>
            <a:off x="1219200" y="1587025"/>
            <a:ext cx="57621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r>
              <a:rPr lang="es-ES" sz="2667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Pestañas de configuración.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7"/>
          <p:cNvSpPr/>
          <p:nvPr/>
        </p:nvSpPr>
        <p:spPr>
          <a:xfrm>
            <a:off x="1219201" y="2136113"/>
            <a:ext cx="1046625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 dar clic en la pestaña de visual se observa toda la configuración  respecto a lo visible del programa.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7"/>
          <p:cNvSpPr/>
          <p:nvPr/>
        </p:nvSpPr>
        <p:spPr>
          <a:xfrm>
            <a:off x="1219198" y="3108043"/>
            <a:ext cx="102954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 dar clic en el botón de colores se entra a la configuración de estos.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7"/>
          <p:cNvSpPr/>
          <p:nvPr/>
        </p:nvSpPr>
        <p:spPr>
          <a:xfrm>
            <a:off x="1244600" y="3750237"/>
            <a:ext cx="1027006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barra de la izquierda es la que define el espacio de trabajo o contexto, en la barra del medio el elemento de interfaz, y en color se puede observar las opciones de colores disponibles.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7"/>
          <p:cNvSpPr/>
          <p:nvPr/>
        </p:nvSpPr>
        <p:spPr>
          <a:xfrm>
            <a:off x="1244598" y="4958767"/>
            <a:ext cx="1027006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Ventana de pre visualización, muestra cómo queda el espacio de trabajo con el color seleccionado.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7"/>
          <p:cNvSpPr/>
          <p:nvPr/>
        </p:nvSpPr>
        <p:spPr>
          <a:xfrm>
            <a:off x="1244597" y="5928799"/>
            <a:ext cx="100217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 vez el color esté elegido se da clic en el botón “aplicar y cerrar”.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 txBox="1"/>
          <p:nvPr/>
        </p:nvSpPr>
        <p:spPr>
          <a:xfrm>
            <a:off x="747557" y="332660"/>
            <a:ext cx="829484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Cambio de color interfaz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8"/>
          <p:cNvSpPr txBox="1"/>
          <p:nvPr/>
        </p:nvSpPr>
        <p:spPr>
          <a:xfrm>
            <a:off x="9256890" y="2406647"/>
            <a:ext cx="2683676" cy="325287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189" marR="0" lvl="0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AutoNum type="arabicPeriod"/>
            </a:pPr>
            <a:r>
              <a:rPr lang="es-ES" sz="1867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Contexto: </a:t>
            </a:r>
            <a:r>
              <a:rPr lang="es-ES"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espacio modelo 2D. Elemento de interfaz: fondo uniforme.</a:t>
            </a:r>
            <a:br>
              <a:rPr lang="es-ES"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s-ES" sz="1867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Color: </a:t>
            </a:r>
            <a:r>
              <a:rPr lang="es-ES"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negro. Para tener un espacio de trabajo totalmente oscuro o del color deseado, según sea el caso.</a:t>
            </a:r>
            <a:endParaRPr sz="3733" b="1" i="0" u="none" strike="noStrike" cap="none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p8"/>
          <p:cNvPicPr preferRelativeResize="0"/>
          <p:nvPr/>
        </p:nvPicPr>
        <p:blipFill rotWithShape="1">
          <a:blip r:embed="rId3">
            <a:alphaModFix/>
          </a:blip>
          <a:srcRect t="1942" b="9562"/>
          <a:stretch/>
        </p:blipFill>
        <p:spPr>
          <a:xfrm>
            <a:off x="459986" y="2325508"/>
            <a:ext cx="8582415" cy="3318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"/>
          <p:cNvSpPr txBox="1"/>
          <p:nvPr/>
        </p:nvSpPr>
        <p:spPr>
          <a:xfrm>
            <a:off x="747557" y="332660"/>
            <a:ext cx="829484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Cambio de color interfaz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9"/>
          <p:cNvSpPr txBox="1"/>
          <p:nvPr/>
        </p:nvSpPr>
        <p:spPr>
          <a:xfrm>
            <a:off x="7079400" y="1920151"/>
            <a:ext cx="4744904" cy="40318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1. Una vez se cierre la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ventana de colores se debe dar clic en aplicar.</a:t>
            </a:r>
            <a:br>
              <a:rPr lang="es-E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2. Clic en aceptar para cerrar la ventana de opciones con todos los cambios confirmados.</a:t>
            </a:r>
            <a:endParaRPr sz="3200" b="1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7557" y="1525026"/>
            <a:ext cx="5933956" cy="506768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9"/>
          <p:cNvSpPr/>
          <p:nvPr/>
        </p:nvSpPr>
        <p:spPr>
          <a:xfrm>
            <a:off x="5146624" y="6212884"/>
            <a:ext cx="809469" cy="28843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9"/>
          <p:cNvSpPr txBox="1"/>
          <p:nvPr/>
        </p:nvSpPr>
        <p:spPr>
          <a:xfrm>
            <a:off x="5331225" y="5675026"/>
            <a:ext cx="44026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3762116" y="6217297"/>
            <a:ext cx="755221" cy="28402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9"/>
          <p:cNvSpPr txBox="1"/>
          <p:nvPr/>
        </p:nvSpPr>
        <p:spPr>
          <a:xfrm>
            <a:off x="3919593" y="5675027"/>
            <a:ext cx="44026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2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497</Words>
  <Application>Microsoft Office PowerPoint</Application>
  <PresentationFormat>Panorámica</PresentationFormat>
  <Paragraphs>71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Zanta Saúl Santamaría</dc:creator>
  <cp:lastModifiedBy>ANDRES MAURICIO  SANTAELLA OCHOA</cp:lastModifiedBy>
  <cp:revision>5</cp:revision>
  <dcterms:created xsi:type="dcterms:W3CDTF">2020-09-16T14:04:44Z</dcterms:created>
  <dcterms:modified xsi:type="dcterms:W3CDTF">2021-07-17T06:26:11Z</dcterms:modified>
</cp:coreProperties>
</file>