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mintrabajo.gov.co/web/empleosinfronteras/conoce-los-tipos-de-contrato-de-trabajo"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058521" y="3054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4208030" y="571008"/>
            <a:ext cx="3044424" cy="977191"/>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DI_CF017_1.1. _Tipos</a:t>
            </a:r>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Gráfico interactivo-dinámico</a:t>
            </a:r>
            <a:endParaRPr b="0" i="0" sz="1800" u="none" cap="none" strike="noStrike">
              <a:solidFill>
                <a:srgbClr val="000000"/>
              </a:solidFill>
              <a:latin typeface="Arial"/>
              <a:ea typeface="Arial"/>
              <a:cs typeface="Arial"/>
              <a:sym typeface="Arial"/>
            </a:endParaRPr>
          </a:p>
        </p:txBody>
      </p:sp>
      <p:grpSp>
        <p:nvGrpSpPr>
          <p:cNvPr id="76" name="Google Shape;76;p11"/>
          <p:cNvGrpSpPr/>
          <p:nvPr/>
        </p:nvGrpSpPr>
        <p:grpSpPr>
          <a:xfrm>
            <a:off x="812800" y="3140653"/>
            <a:ext cx="11053134" cy="2289923"/>
            <a:chOff x="0" y="960063"/>
            <a:chExt cx="11053134" cy="2289923"/>
          </a:xfrm>
        </p:grpSpPr>
        <p:sp>
          <p:nvSpPr>
            <p:cNvPr id="77" name="Google Shape;77;p11"/>
            <p:cNvSpPr/>
            <p:nvPr/>
          </p:nvSpPr>
          <p:spPr>
            <a:xfrm>
              <a:off x="5527040" y="1906312"/>
              <a:ext cx="4579846" cy="397424"/>
            </a:xfrm>
            <a:custGeom>
              <a:rect b="b" l="l" r="r" t="t"/>
              <a:pathLst>
                <a:path extrusionOk="0" h="120000" w="120000">
                  <a:moveTo>
                    <a:pt x="0" y="0"/>
                  </a:moveTo>
                  <a:lnTo>
                    <a:pt x="0" y="60000"/>
                  </a:lnTo>
                  <a:lnTo>
                    <a:pt x="120000" y="60000"/>
                  </a:lnTo>
                  <a:lnTo>
                    <a:pt x="120000" y="120000"/>
                  </a:lnTo>
                </a:path>
              </a:pathLst>
            </a:custGeom>
            <a:noFill/>
            <a:ln cap="flat" cmpd="sng" w="25400">
              <a:solidFill>
                <a:srgbClr val="487AA8"/>
              </a:solidFill>
              <a:prstDash val="solid"/>
              <a:round/>
              <a:headEnd len="sm" w="sm" type="none"/>
              <a:tailEnd len="sm" w="sm" type="none"/>
            </a:ln>
          </p:spPr>
        </p:sp>
        <p:sp>
          <p:nvSpPr>
            <p:cNvPr id="78" name="Google Shape;78;p11"/>
            <p:cNvSpPr/>
            <p:nvPr/>
          </p:nvSpPr>
          <p:spPr>
            <a:xfrm>
              <a:off x="5527040" y="1906312"/>
              <a:ext cx="2289923" cy="397424"/>
            </a:xfrm>
            <a:custGeom>
              <a:rect b="b" l="l" r="r" t="t"/>
              <a:pathLst>
                <a:path extrusionOk="0" h="120000" w="120000">
                  <a:moveTo>
                    <a:pt x="0" y="0"/>
                  </a:moveTo>
                  <a:lnTo>
                    <a:pt x="0" y="60000"/>
                  </a:lnTo>
                  <a:lnTo>
                    <a:pt x="120000" y="60000"/>
                  </a:lnTo>
                  <a:lnTo>
                    <a:pt x="120000" y="120000"/>
                  </a:lnTo>
                </a:path>
              </a:pathLst>
            </a:custGeom>
            <a:noFill/>
            <a:ln cap="flat" cmpd="sng" w="25400">
              <a:solidFill>
                <a:srgbClr val="487AA8"/>
              </a:solidFill>
              <a:prstDash val="solid"/>
              <a:round/>
              <a:headEnd len="sm" w="sm" type="none"/>
              <a:tailEnd len="sm" w="sm" type="none"/>
            </a:ln>
          </p:spPr>
        </p:sp>
        <p:sp>
          <p:nvSpPr>
            <p:cNvPr id="79" name="Google Shape;79;p11"/>
            <p:cNvSpPr/>
            <p:nvPr/>
          </p:nvSpPr>
          <p:spPr>
            <a:xfrm>
              <a:off x="5481320" y="1906312"/>
              <a:ext cx="91440" cy="397424"/>
            </a:xfrm>
            <a:custGeom>
              <a:rect b="b" l="l" r="r" t="t"/>
              <a:pathLst>
                <a:path extrusionOk="0" h="120000" w="120000">
                  <a:moveTo>
                    <a:pt x="60000" y="0"/>
                  </a:moveTo>
                  <a:lnTo>
                    <a:pt x="60000" y="120000"/>
                  </a:lnTo>
                </a:path>
              </a:pathLst>
            </a:custGeom>
            <a:noFill/>
            <a:ln cap="flat" cmpd="sng" w="25400">
              <a:solidFill>
                <a:srgbClr val="487AA8"/>
              </a:solidFill>
              <a:prstDash val="solid"/>
              <a:round/>
              <a:headEnd len="sm" w="sm" type="none"/>
              <a:tailEnd len="sm" w="sm" type="none"/>
            </a:ln>
          </p:spPr>
        </p:sp>
        <p:sp>
          <p:nvSpPr>
            <p:cNvPr id="80" name="Google Shape;80;p11"/>
            <p:cNvSpPr/>
            <p:nvPr/>
          </p:nvSpPr>
          <p:spPr>
            <a:xfrm>
              <a:off x="3237116" y="1906312"/>
              <a:ext cx="2289923" cy="397424"/>
            </a:xfrm>
            <a:custGeom>
              <a:rect b="b" l="l" r="r" t="t"/>
              <a:pathLst>
                <a:path extrusionOk="0" h="120000" w="120000">
                  <a:moveTo>
                    <a:pt x="120000" y="0"/>
                  </a:moveTo>
                  <a:lnTo>
                    <a:pt x="120000" y="60000"/>
                  </a:lnTo>
                  <a:lnTo>
                    <a:pt x="0" y="60000"/>
                  </a:lnTo>
                  <a:lnTo>
                    <a:pt x="0" y="120000"/>
                  </a:lnTo>
                </a:path>
              </a:pathLst>
            </a:custGeom>
            <a:noFill/>
            <a:ln cap="flat" cmpd="sng" w="25400">
              <a:solidFill>
                <a:srgbClr val="487AA8"/>
              </a:solidFill>
              <a:prstDash val="solid"/>
              <a:round/>
              <a:headEnd len="sm" w="sm" type="none"/>
              <a:tailEnd len="sm" w="sm" type="none"/>
            </a:ln>
          </p:spPr>
        </p:sp>
        <p:sp>
          <p:nvSpPr>
            <p:cNvPr id="81" name="Google Shape;81;p11"/>
            <p:cNvSpPr/>
            <p:nvPr/>
          </p:nvSpPr>
          <p:spPr>
            <a:xfrm>
              <a:off x="946249" y="1906312"/>
              <a:ext cx="4580790" cy="336013"/>
            </a:xfrm>
            <a:custGeom>
              <a:rect b="b" l="l" r="r" t="t"/>
              <a:pathLst>
                <a:path extrusionOk="0" h="120000" w="120000">
                  <a:moveTo>
                    <a:pt x="120000" y="0"/>
                  </a:moveTo>
                  <a:lnTo>
                    <a:pt x="120000" y="49034"/>
                  </a:lnTo>
                  <a:lnTo>
                    <a:pt x="0" y="49034"/>
                  </a:lnTo>
                  <a:lnTo>
                    <a:pt x="0" y="120000"/>
                  </a:lnTo>
                </a:path>
              </a:pathLst>
            </a:custGeom>
            <a:noFill/>
            <a:ln cap="flat" cmpd="sng" w="25400">
              <a:solidFill>
                <a:srgbClr val="487AA8"/>
              </a:solidFill>
              <a:prstDash val="solid"/>
              <a:round/>
              <a:headEnd len="sm" w="sm" type="none"/>
              <a:tailEnd len="sm" w="sm" type="none"/>
            </a:ln>
          </p:spPr>
        </p:sp>
        <p:sp>
          <p:nvSpPr>
            <p:cNvPr id="82" name="Google Shape;82;p11"/>
            <p:cNvSpPr/>
            <p:nvPr/>
          </p:nvSpPr>
          <p:spPr>
            <a:xfrm>
              <a:off x="4580790" y="960063"/>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nvSpPr>
          <p:spPr>
            <a:xfrm>
              <a:off x="4580790" y="960063"/>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Contrato de trabajo</a:t>
              </a:r>
              <a:endParaRPr/>
            </a:p>
          </p:txBody>
        </p:sp>
        <p:sp>
          <p:nvSpPr>
            <p:cNvPr id="84" name="Google Shape;84;p11"/>
            <p:cNvSpPr/>
            <p:nvPr/>
          </p:nvSpPr>
          <p:spPr>
            <a:xfrm>
              <a:off x="0" y="2242325"/>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txBox="1"/>
            <p:nvPr/>
          </p:nvSpPr>
          <p:spPr>
            <a:xfrm>
              <a:off x="0" y="2242325"/>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Por obra o labor</a:t>
              </a:r>
              <a:endParaRPr/>
            </a:p>
          </p:txBody>
        </p:sp>
        <p:sp>
          <p:nvSpPr>
            <p:cNvPr id="86" name="Google Shape;86;p11"/>
            <p:cNvSpPr/>
            <p:nvPr/>
          </p:nvSpPr>
          <p:spPr>
            <a:xfrm>
              <a:off x="2290867" y="2303737"/>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txBox="1"/>
            <p:nvPr/>
          </p:nvSpPr>
          <p:spPr>
            <a:xfrm>
              <a:off x="2290867" y="2303737"/>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A término fijo</a:t>
              </a:r>
              <a:endParaRPr/>
            </a:p>
          </p:txBody>
        </p:sp>
        <p:sp>
          <p:nvSpPr>
            <p:cNvPr id="88" name="Google Shape;88;p11"/>
            <p:cNvSpPr/>
            <p:nvPr/>
          </p:nvSpPr>
          <p:spPr>
            <a:xfrm>
              <a:off x="4580790" y="2303737"/>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txBox="1"/>
            <p:nvPr/>
          </p:nvSpPr>
          <p:spPr>
            <a:xfrm>
              <a:off x="4580790" y="2303737"/>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A término indefinido</a:t>
              </a:r>
              <a:endParaRPr/>
            </a:p>
          </p:txBody>
        </p:sp>
        <p:sp>
          <p:nvSpPr>
            <p:cNvPr id="90" name="Google Shape;90;p11"/>
            <p:cNvSpPr/>
            <p:nvPr/>
          </p:nvSpPr>
          <p:spPr>
            <a:xfrm>
              <a:off x="6870713" y="2303737"/>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nvSpPr>
          <p:spPr>
            <a:xfrm>
              <a:off x="6870713" y="2303737"/>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De aprendizaje</a:t>
              </a:r>
              <a:endParaRPr/>
            </a:p>
          </p:txBody>
        </p:sp>
        <p:sp>
          <p:nvSpPr>
            <p:cNvPr id="92" name="Google Shape;92;p11"/>
            <p:cNvSpPr/>
            <p:nvPr/>
          </p:nvSpPr>
          <p:spPr>
            <a:xfrm>
              <a:off x="9160636" y="2303737"/>
              <a:ext cx="1892498" cy="946249"/>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nvSpPr>
          <p:spPr>
            <a:xfrm>
              <a:off x="9160636" y="2303737"/>
              <a:ext cx="1892498" cy="946249"/>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0" i="0" lang="es-CO" sz="2300" u="none" cap="none" strike="noStrike">
                  <a:solidFill>
                    <a:schemeClr val="lt1"/>
                  </a:solidFill>
                  <a:latin typeface="Arial"/>
                  <a:ea typeface="Arial"/>
                  <a:cs typeface="Arial"/>
                  <a:sym typeface="Arial"/>
                </a:rPr>
                <a:t>Temporal, ocasional o accidental</a:t>
              </a:r>
              <a:endParaRPr/>
            </a:p>
          </p:txBody>
        </p:sp>
      </p:grpSp>
      <p:sp>
        <p:nvSpPr>
          <p:cNvPr id="94" name="Google Shape;94;p11"/>
          <p:cNvSpPr/>
          <p:nvPr/>
        </p:nvSpPr>
        <p:spPr>
          <a:xfrm>
            <a:off x="990600" y="5854976"/>
            <a:ext cx="10876280" cy="835613"/>
          </a:xfrm>
          <a:prstGeom prst="rect">
            <a:avLst/>
          </a:prstGeom>
          <a:noFill/>
          <a:ln>
            <a:noFill/>
          </a:ln>
        </p:spPr>
        <p:txBody>
          <a:bodyPr anchorCtr="0" anchor="t" bIns="45700" lIns="91425" spcFirstLastPara="1" rIns="91425" wrap="square" tIns="45700">
            <a:noAutofit/>
          </a:bodyPr>
          <a:lstStyle/>
          <a:p>
            <a:pPr indent="0" lvl="0" marL="630555" marR="0" rtl="0" algn="l">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Nota. Adaptado de Ministerio del Trabajo (2019) “Conoce los tipos de contrato de trabajo”. </a:t>
            </a:r>
            <a:r>
              <a:rPr b="0" i="0" lang="es-CO" sz="1400" u="sng" cap="none" strike="noStrike">
                <a:solidFill>
                  <a:schemeClr val="hlink"/>
                </a:solidFill>
                <a:latin typeface="Arial"/>
                <a:ea typeface="Arial"/>
                <a:cs typeface="Arial"/>
                <a:sym typeface="Arial"/>
                <a:hlinkClick r:id="rId3"/>
              </a:rPr>
              <a:t>https://www.mintrabajo.gov.co/web/empleosinfronteras/conoce-los-tipos-de-contrato-de-trabajo</a:t>
            </a:r>
            <a:endParaRPr b="0" i="0" sz="1400" u="none" cap="none" strike="noStrike">
              <a:solidFill>
                <a:srgbClr val="000000"/>
              </a:solidFill>
              <a:latin typeface="Arial"/>
              <a:ea typeface="Arial"/>
              <a:cs typeface="Arial"/>
              <a:sym typeface="Arial"/>
            </a:endParaRPr>
          </a:p>
          <a:p>
            <a:pPr indent="0" lvl="0" marL="630555" marR="0" rtl="0" algn="l">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a:p>
        </p:txBody>
      </p:sp>
      <p:pic>
        <p:nvPicPr>
          <p:cNvPr descr="Los iconos planos de análisis y desarrollo de marketing de seo establecen una ilustración vectorial aislada vector gratuito" id="95" name="Google Shape;95;p11"/>
          <p:cNvPicPr preferRelativeResize="0"/>
          <p:nvPr/>
        </p:nvPicPr>
        <p:blipFill rotWithShape="1">
          <a:blip r:embed="rId4">
            <a:alphaModFix/>
          </a:blip>
          <a:srcRect b="54518" l="72965" r="4362" t="29894"/>
          <a:stretch/>
        </p:blipFill>
        <p:spPr>
          <a:xfrm>
            <a:off x="805815" y="4974492"/>
            <a:ext cx="369570" cy="254000"/>
          </a:xfrm>
          <a:prstGeom prst="rect">
            <a:avLst/>
          </a:prstGeom>
          <a:noFill/>
          <a:ln>
            <a:noFill/>
          </a:ln>
        </p:spPr>
      </p:pic>
      <p:pic>
        <p:nvPicPr>
          <p:cNvPr descr="Los iconos planos de análisis y desarrollo de marketing de seo establecen una ilustración vectorial aislada vector gratuito" id="96" name="Google Shape;96;p11"/>
          <p:cNvPicPr preferRelativeResize="0"/>
          <p:nvPr/>
        </p:nvPicPr>
        <p:blipFill rotWithShape="1">
          <a:blip r:embed="rId4">
            <a:alphaModFix/>
          </a:blip>
          <a:srcRect b="54518" l="72965" r="4362" t="29894"/>
          <a:stretch/>
        </p:blipFill>
        <p:spPr>
          <a:xfrm>
            <a:off x="9939505" y="5157781"/>
            <a:ext cx="369570" cy="254000"/>
          </a:xfrm>
          <a:prstGeom prst="rect">
            <a:avLst/>
          </a:prstGeom>
          <a:noFill/>
          <a:ln>
            <a:noFill/>
          </a:ln>
        </p:spPr>
      </p:pic>
      <p:pic>
        <p:nvPicPr>
          <p:cNvPr descr="Los iconos planos de análisis y desarrollo de marketing de seo establecen una ilustración vectorial aislada vector gratuito" id="97" name="Google Shape;97;p11"/>
          <p:cNvPicPr preferRelativeResize="0"/>
          <p:nvPr/>
        </p:nvPicPr>
        <p:blipFill rotWithShape="1">
          <a:blip r:embed="rId4">
            <a:alphaModFix/>
          </a:blip>
          <a:srcRect b="54518" l="72965" r="4362" t="29894"/>
          <a:stretch/>
        </p:blipFill>
        <p:spPr>
          <a:xfrm>
            <a:off x="2883850" y="5140799"/>
            <a:ext cx="369570" cy="254000"/>
          </a:xfrm>
          <a:prstGeom prst="rect">
            <a:avLst/>
          </a:prstGeom>
          <a:noFill/>
          <a:ln>
            <a:noFill/>
          </a:ln>
        </p:spPr>
      </p:pic>
      <p:pic>
        <p:nvPicPr>
          <p:cNvPr descr="Los iconos planos de análisis y desarrollo de marketing de seo establecen una ilustración vectorial aislada vector gratuito" id="98" name="Google Shape;98;p11"/>
          <p:cNvPicPr preferRelativeResize="0"/>
          <p:nvPr/>
        </p:nvPicPr>
        <p:blipFill rotWithShape="1">
          <a:blip r:embed="rId4">
            <a:alphaModFix/>
          </a:blip>
          <a:srcRect b="54518" l="72965" r="4362" t="29894"/>
          <a:stretch/>
        </p:blipFill>
        <p:spPr>
          <a:xfrm>
            <a:off x="5297330" y="5140799"/>
            <a:ext cx="369570" cy="254000"/>
          </a:xfrm>
          <a:prstGeom prst="rect">
            <a:avLst/>
          </a:prstGeom>
          <a:noFill/>
          <a:ln>
            <a:noFill/>
          </a:ln>
        </p:spPr>
      </p:pic>
      <p:pic>
        <p:nvPicPr>
          <p:cNvPr descr="Los iconos planos de análisis y desarrollo de marketing de seo establecen una ilustración vectorial aislada vector gratuito" id="99" name="Google Shape;99;p11"/>
          <p:cNvPicPr preferRelativeResize="0"/>
          <p:nvPr/>
        </p:nvPicPr>
        <p:blipFill rotWithShape="1">
          <a:blip r:embed="rId4">
            <a:alphaModFix/>
          </a:blip>
          <a:srcRect b="54518" l="72965" r="4362" t="29894"/>
          <a:stretch/>
        </p:blipFill>
        <p:spPr>
          <a:xfrm>
            <a:off x="7526025" y="5157781"/>
            <a:ext cx="369570" cy="2540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2"/>
          <p:cNvSpPr txBox="1"/>
          <p:nvPr/>
        </p:nvSpPr>
        <p:spPr>
          <a:xfrm>
            <a:off x="8147364" y="742949"/>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Se solicita a producción un gráfico interactivo o dinámico con la información entregada por el experto y el diseño elegido por el pedagogo para esta actividad, según instrucciones de producción y del equipo de desarrollo curricular.</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Se anexan: diseño, textos, secuencias, según requerimientos de producción.</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Al aprendiz hacer clic sobre el botón, este gira sobre si mismo  180 grados y  se despliega una ventana emergente con la información correspondiente hacia abajo, cada elemento debe llamar la atención con un sonido para que el aprendiz pase al siguiente contenido, así sucesivamente hasta terminar.</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Al final del proceso queda todo activo, con el fin de que el aprendiz pueda volver a utilizarlo para reforzar su aprendizaje.</a:t>
            </a:r>
            <a:endParaRPr b="0" i="0" sz="1000" u="none" cap="none" strike="noStrike">
              <a:solidFill>
                <a:schemeClr val="dk1"/>
              </a:solidFill>
              <a:latin typeface="Arial"/>
              <a:ea typeface="Arial"/>
              <a:cs typeface="Arial"/>
              <a:sym typeface="Arial"/>
            </a:endParaRPr>
          </a:p>
        </p:txBody>
      </p:sp>
      <p:sp>
        <p:nvSpPr>
          <p:cNvPr id="106" name="Google Shape;106;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7" name="Google Shape;107;p12"/>
          <p:cNvSpPr txBox="1"/>
          <p:nvPr/>
        </p:nvSpPr>
        <p:spPr>
          <a:xfrm>
            <a:off x="267197" y="524066"/>
            <a:ext cx="18053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Contratos de trabajo</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Tipos</a:t>
            </a:r>
            <a:endParaRPr/>
          </a:p>
        </p:txBody>
      </p:sp>
      <p:sp>
        <p:nvSpPr>
          <p:cNvPr id="108" name="Google Shape;108;p12"/>
          <p:cNvSpPr/>
          <p:nvPr/>
        </p:nvSpPr>
        <p:spPr>
          <a:xfrm>
            <a:off x="267197" y="1219200"/>
            <a:ext cx="7657603" cy="540147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000"/>
              <a:buFont typeface="Arial"/>
              <a:buNone/>
            </a:pPr>
            <a:r>
              <a:rPr b="1" i="0" lang="es-CO" sz="1000" u="none" cap="none" strike="noStrike">
                <a:solidFill>
                  <a:schemeClr val="dk1"/>
                </a:solidFill>
                <a:latin typeface="Arial"/>
                <a:ea typeface="Arial"/>
                <a:cs typeface="Arial"/>
                <a:sym typeface="Arial"/>
              </a:rPr>
              <a:t>Por obra o labor:</a:t>
            </a:r>
            <a:r>
              <a:rPr b="0" i="0" lang="es-CO" sz="1000" u="none" cap="none" strike="noStrike">
                <a:solidFill>
                  <a:schemeClr val="accent4"/>
                </a:solidFill>
                <a:latin typeface="Arial"/>
                <a:ea typeface="Arial"/>
                <a:cs typeface="Arial"/>
                <a:sym typeface="Arial"/>
              </a:rPr>
              <a:t>: </a:t>
            </a:r>
            <a:r>
              <a:rPr b="0" i="0" lang="es-CO" sz="1000" u="none" cap="none" strike="noStrike">
                <a:solidFill>
                  <a:srgbClr val="000000"/>
                </a:solidFill>
                <a:latin typeface="Arial"/>
                <a:ea typeface="Arial"/>
                <a:cs typeface="Arial"/>
                <a:sym typeface="Arial"/>
              </a:rPr>
              <a:t>al momento de suscribir el contrato se acuerda que el trabajo finalizará una vez se culmine con una tarea determinada. Así, no se cuenta con una fecha en sí mismo, sino con un requisito para dar por cumplida la condición asociada con la duración del contrato.  Suele ser utilizado en obra civil, donde los empleados trabajarán hasta que se termine la obra o una etapa determinada, o en universidades o colegios, donde los docentes o personal administrativo trabajarán hasta la finalización del semestre o año escolar.</a:t>
            </a:r>
            <a:endParaRPr/>
          </a:p>
          <a:p>
            <a:pPr indent="0" lvl="0" marL="630555" marR="0" rtl="0" algn="l">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A término fijo</a:t>
            </a:r>
            <a:r>
              <a:rPr b="0" i="0" lang="es-CO" sz="1000" u="none" cap="none" strike="noStrike">
                <a:solidFill>
                  <a:srgbClr val="000000"/>
                </a:solidFill>
                <a:latin typeface="Arial"/>
                <a:ea typeface="Arial"/>
                <a:cs typeface="Arial"/>
                <a:sym typeface="Arial"/>
              </a:rPr>
              <a:t>: en este tipo de contrato se define la fecha de inicio y de terminación de este, el periodo comprendido entre ambas no puede superar los 3 años según la normatividad aplicable. Dadas sus características, debe constar por escrito. A pesar de que cuente con una fecha de finalización, este puede ser renovado hasta tres veces si su duración es inferior a un año y de forma indefinida si es igual o superior. En caso de no querer renovar es importante informar a la otra parte con suficiente antelación (30 días previos a la fecha de terminación) para que se tomen todas las medidas y se minimice el potencial impacto negativo. De no haber preaviso, el contrato se entenderá renovado de forma automática por el mismo término inicial o por un periodo de un año según el número de renovaciones a ese momento.</a:t>
            </a:r>
            <a:endParaRPr/>
          </a:p>
          <a:p>
            <a:pPr indent="0" lvl="0" marL="630555" marR="0" rtl="0" algn="l">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A término indefinido</a:t>
            </a:r>
            <a:r>
              <a:rPr b="0" i="0" lang="es-CO" sz="1000" u="none" cap="none" strike="noStrike">
                <a:solidFill>
                  <a:srgbClr val="000000"/>
                </a:solidFill>
                <a:latin typeface="Arial"/>
                <a:ea typeface="Arial"/>
                <a:cs typeface="Arial"/>
                <a:sym typeface="Arial"/>
              </a:rPr>
              <a:t>: para este caso, los contratos no cuentan con un periodo de finalización estipulado de forma expresa, por lo que el trabajo continuará hasta que alguna de las partes quiera finalizar la relación laboral.</a:t>
            </a:r>
            <a:r>
              <a:rPr b="1" i="0" lang="es-CO" sz="1000" u="none" cap="none" strike="noStrike">
                <a:solidFill>
                  <a:srgbClr val="000000"/>
                </a:solidFill>
                <a:latin typeface="Arial"/>
                <a:ea typeface="Arial"/>
                <a:cs typeface="Arial"/>
                <a:sym typeface="Arial"/>
              </a:rPr>
              <a:t> </a:t>
            </a:r>
            <a:r>
              <a:rPr b="0" i="0" lang="es-CO" sz="1000" u="none" cap="none" strike="noStrike">
                <a:solidFill>
                  <a:srgbClr val="000000"/>
                </a:solidFill>
                <a:latin typeface="Arial"/>
                <a:ea typeface="Arial"/>
                <a:cs typeface="Arial"/>
                <a:sym typeface="Arial"/>
              </a:rPr>
              <a:t> En este tipo de contratos no es obligatorio el preaviso, por lo que se puede dar terminación sin necesidad de este requisito formal. Además, es posible suscribir este de forma verbal o escrita, por lo que lo configura como uno de los sistemas más utilizados en el mercado colombiano.</a:t>
            </a:r>
            <a:endParaRPr/>
          </a:p>
          <a:p>
            <a:pPr indent="0" lvl="0" marL="630555" marR="0" rtl="0" algn="l">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l">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De aprendizaje</a:t>
            </a:r>
            <a:r>
              <a:rPr b="0" i="0" lang="es-CO" sz="1000" u="none" cap="none" strike="noStrike">
                <a:solidFill>
                  <a:srgbClr val="000000"/>
                </a:solidFill>
                <a:latin typeface="Arial"/>
                <a:ea typeface="Arial"/>
                <a:cs typeface="Arial"/>
                <a:sym typeface="Arial"/>
              </a:rPr>
              <a:t>: se dan cuando una persona lleva a cabo la parte práctica de su formación en una empresa autorizada. Así, existe un contrato conveniente para ambas partes, puesto que la empresa cuenta con un empleado a un menor costo y el trabajador cumple con uno de los requisitos para poder obtener su titulación. La duración del contrato de aprendizaje no puede ser superior a dos años, mientras que la remuneración que recibe el empleado no puede ser inferior al 50% de un salario mínimo mensual legal vigente durante su etapa lectiva o del 75% durante la etapa práctica.</a:t>
            </a:r>
            <a:endParaRPr/>
          </a:p>
          <a:p>
            <a:pPr indent="0" lvl="0" marL="630555" marR="0" rtl="0" algn="l">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Temporal, ocasional o accidental</a:t>
            </a:r>
            <a:r>
              <a:rPr b="0" i="0" lang="es-CO" sz="1000" u="none" cap="none" strike="noStrike">
                <a:solidFill>
                  <a:srgbClr val="000000"/>
                </a:solidFill>
                <a:latin typeface="Arial"/>
                <a:ea typeface="Arial"/>
                <a:cs typeface="Arial"/>
                <a:sym typeface="Arial"/>
              </a:rPr>
              <a:t>: es aquel contrato que se suscribe de forma transitoria o accidental, por lo que su duración no supera los 30 días. Al igual que en el contrato a término indefinido se puede dar de forma verbal. Adicionalmente, la actividad debe estar encaminada a situaciones ajenas a las normales que presta la empresa, es decir, no debe ser una tarea que la organización lleve a cabo de forma permanente. </a:t>
            </a:r>
            <a:endParaRPr b="0" i="0" sz="1000" u="none" cap="none" strike="noStrike">
              <a:solidFill>
                <a:srgbClr val="000000"/>
              </a:solidFill>
              <a:latin typeface="Arial"/>
              <a:ea typeface="Arial"/>
              <a:cs typeface="Arial"/>
              <a:sym typeface="Arial"/>
            </a:endParaRPr>
          </a:p>
          <a:p>
            <a:pPr indent="0" lvl="0" marL="63055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