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6" name="Google Shape;26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2" name="Google Shape;22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fotos-premium/primer-plano-manos-que-dan-remuneracion-dolares-trabajo_5439353.htm#query=salario&amp;position=36&amp;from_view=search" TargetMode="External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reepik.es/foto-gratis/hombre-negocios-comprobacion-tiempo_1131319.htm#query=reloj&amp;position=26&amp;from_view=search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reepik.es/foto-gratis/familia-bosque_1469785.htm#query=vacaciones%20familia&amp;position=19&amp;from_view=keyword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freepik.es/foto-gratis/hombre-negocios-que-cuenta-billete-banco-dolar-concepto-linea-negocio_3805663.htm#query=dinero&amp;position=1&amp;from_view=search" TargetMode="External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reepik.es/foto-gratis/agenda-citas-recordatorio-personal-organizer-calendar-concept_2760090.htm#page=2&amp;query=calendario&amp;position=26&amp;from_view=search" TargetMode="External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freepik.es/foto-gratis/contador-calculando-ganancias-graficas-analisis-financiero_7548546.htm#query=dinero&amp;position=34&amp;from_view=search" TargetMode="External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freepik.es/foto-gratis/mujer-mascara-medica-autobus-publico-transporte_16694942.htm#query=transmilenio&amp;position=14&amp;from_view=keyword" TargetMode="External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/>
          <p:nvPr/>
        </p:nvSpPr>
        <p:spPr>
          <a:xfrm>
            <a:off x="2058521" y="305460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2936767" y="559081"/>
            <a:ext cx="6096000" cy="704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DI_CF017_1.2_Códigosustantivo 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Acordeón a tipo b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1"/>
          <p:cNvPicPr preferRelativeResize="0"/>
          <p:nvPr/>
        </p:nvPicPr>
        <p:blipFill rotWithShape="1">
          <a:blip r:embed="rId3">
            <a:alphaModFix/>
          </a:blip>
          <a:srcRect b="11480" l="41479" r="577" t="14074"/>
          <a:stretch/>
        </p:blipFill>
        <p:spPr>
          <a:xfrm>
            <a:off x="1170466" y="2374605"/>
            <a:ext cx="9067801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0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a producción la realización de este recurso de aprendizaje con la información entregada por el experto y el diseño seleccionado por el pedagogo del catálogo de recursos y métricas entregado por producción el equipó de desarrollo curricular para realizar esta actividad.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anexan: textos, imágenes de referencia, enlaces, diseño y secuencias, según requerimientos.</a:t>
            </a:r>
            <a:endParaRPr/>
          </a:p>
        </p:txBody>
      </p:sp>
      <p:sp>
        <p:nvSpPr>
          <p:cNvPr id="270" name="Google Shape;270;p2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271" name="Google Shape;271;p20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0"/>
          <p:cNvSpPr/>
          <p:nvPr/>
        </p:nvSpPr>
        <p:spPr>
          <a:xfrm>
            <a:off x="545876" y="1547532"/>
            <a:ext cx="7647789" cy="376293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0"/>
          <p:cNvSpPr/>
          <p:nvPr/>
        </p:nvSpPr>
        <p:spPr>
          <a:xfrm>
            <a:off x="564776" y="1534086"/>
            <a:ext cx="6615953" cy="331694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0"/>
          <p:cNvSpPr/>
          <p:nvPr/>
        </p:nvSpPr>
        <p:spPr>
          <a:xfrm>
            <a:off x="7392738" y="1471893"/>
            <a:ext cx="439271" cy="456079"/>
          </a:xfrm>
          <a:prstGeom prst="ellipse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0"/>
          <p:cNvSpPr/>
          <p:nvPr/>
        </p:nvSpPr>
        <p:spPr>
          <a:xfrm>
            <a:off x="7421204" y="5234828"/>
            <a:ext cx="439271" cy="456079"/>
          </a:xfrm>
          <a:prstGeom prst="ellipse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0"/>
          <p:cNvSpPr/>
          <p:nvPr/>
        </p:nvSpPr>
        <p:spPr>
          <a:xfrm>
            <a:off x="564776" y="1370779"/>
            <a:ext cx="6096001" cy="318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545876" y="1865780"/>
            <a:ext cx="3841898" cy="2959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Comprende </a:t>
            </a: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pago de salud, pensión y riesgos laborales (ARL), 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cuales son considerados aportes obligatorios para cualquier persona que perciba ingresos de manera permanente.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Según la normativa vigente, los aportes a salud corresponden hasta a un 12,5%, los de pensión alcanzan el 16% y los aportes a ARL a un 0.522 %.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base para calcular el pago será el salario base y con ello se garantiza el acceso al sistema contributivo de salud, a la atención en caso de afectaciones físicas o mentales producto de las tareas realizadas, y a una pensión por vejez o invalidez si hay lugar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545876" y="1531557"/>
            <a:ext cx="124104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Seguridad social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0"/>
          <p:cNvSpPr/>
          <p:nvPr/>
        </p:nvSpPr>
        <p:spPr>
          <a:xfrm>
            <a:off x="4615853" y="2101962"/>
            <a:ext cx="2635623" cy="2465294"/>
          </a:xfrm>
          <a:prstGeom prst="roundRect">
            <a:avLst>
              <a:gd fmla="val 16667" name="adj"/>
            </a:avLst>
          </a:prstGeom>
          <a:solidFill>
            <a:schemeClr val="accent4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0"/>
          <p:cNvSpPr txBox="1"/>
          <p:nvPr/>
        </p:nvSpPr>
        <p:spPr>
          <a:xfrm>
            <a:off x="643001" y="184593"/>
            <a:ext cx="631606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Normatividad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Cógico sustantivo del trabajo y otras reglamentaciones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Qué se debe tener en cuenta para la contratación de un empleado…</a:t>
            </a:r>
            <a:endParaRPr/>
          </a:p>
        </p:txBody>
      </p:sp>
      <p:grpSp>
        <p:nvGrpSpPr>
          <p:cNvPr id="281" name="Google Shape;281;p20"/>
          <p:cNvGrpSpPr/>
          <p:nvPr/>
        </p:nvGrpSpPr>
        <p:grpSpPr>
          <a:xfrm>
            <a:off x="4809418" y="2796506"/>
            <a:ext cx="2371007" cy="1029516"/>
            <a:chOff x="303" y="447476"/>
            <a:chExt cx="2371007" cy="1029516"/>
          </a:xfrm>
        </p:grpSpPr>
        <p:sp>
          <p:nvSpPr>
            <p:cNvPr id="282" name="Google Shape;282;p20"/>
            <p:cNvSpPr/>
            <p:nvPr/>
          </p:nvSpPr>
          <p:spPr>
            <a:xfrm>
              <a:off x="303" y="806247"/>
              <a:ext cx="623949" cy="311974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0"/>
            <p:cNvSpPr txBox="1"/>
            <p:nvPr/>
          </p:nvSpPr>
          <p:spPr>
            <a:xfrm>
              <a:off x="9440" y="815384"/>
              <a:ext cx="605675" cy="2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Arial"/>
                <a:buNone/>
              </a:pPr>
              <a:r>
                <a:rPr b="0" i="0" lang="es-CO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Seguridad social</a:t>
              </a:r>
              <a:endParaRPr/>
            </a:p>
          </p:txBody>
        </p:sp>
        <p:sp>
          <p:nvSpPr>
            <p:cNvPr id="284" name="Google Shape;284;p20"/>
            <p:cNvSpPr/>
            <p:nvPr/>
          </p:nvSpPr>
          <p:spPr>
            <a:xfrm rot="-3310531">
              <a:off x="530521" y="768259"/>
              <a:ext cx="437042" cy="29179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0"/>
            <p:cNvSpPr txBox="1"/>
            <p:nvPr/>
          </p:nvSpPr>
          <p:spPr>
            <a:xfrm rot="-3310531">
              <a:off x="738116" y="771923"/>
              <a:ext cx="21852" cy="218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873832" y="447476"/>
              <a:ext cx="623949" cy="311974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0"/>
            <p:cNvSpPr txBox="1"/>
            <p:nvPr/>
          </p:nvSpPr>
          <p:spPr>
            <a:xfrm>
              <a:off x="882969" y="456613"/>
              <a:ext cx="605675" cy="2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Arial"/>
                <a:buNone/>
              </a:pPr>
              <a:r>
                <a:rPr b="0" i="0" lang="es-CO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Salud</a:t>
              </a: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1497781" y="588874"/>
              <a:ext cx="249579" cy="29179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25400">
              <a:solidFill>
                <a:srgbClr val="528C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0"/>
            <p:cNvSpPr txBox="1"/>
            <p:nvPr/>
          </p:nvSpPr>
          <p:spPr>
            <a:xfrm>
              <a:off x="1616331" y="597224"/>
              <a:ext cx="12478" cy="124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1747361" y="447476"/>
              <a:ext cx="623949" cy="311974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0"/>
            <p:cNvSpPr txBox="1"/>
            <p:nvPr/>
          </p:nvSpPr>
          <p:spPr>
            <a:xfrm>
              <a:off x="1756498" y="456613"/>
              <a:ext cx="605675" cy="2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Arial"/>
                <a:buNone/>
              </a:pPr>
              <a:r>
                <a:rPr b="0" i="0" lang="es-CO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12,5%</a:t>
              </a: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624252" y="947645"/>
              <a:ext cx="249579" cy="29179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0"/>
            <p:cNvSpPr txBox="1"/>
            <p:nvPr/>
          </p:nvSpPr>
          <p:spPr>
            <a:xfrm>
              <a:off x="742803" y="955995"/>
              <a:ext cx="12478" cy="124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873832" y="806247"/>
              <a:ext cx="623949" cy="311974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0"/>
            <p:cNvSpPr txBox="1"/>
            <p:nvPr/>
          </p:nvSpPr>
          <p:spPr>
            <a:xfrm>
              <a:off x="882969" y="815384"/>
              <a:ext cx="605675" cy="2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Arial"/>
                <a:buNone/>
              </a:pPr>
              <a:r>
                <a:rPr b="0" i="0" lang="es-CO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Pensión</a:t>
              </a: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1497781" y="947645"/>
              <a:ext cx="249579" cy="29179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25400">
              <a:solidFill>
                <a:srgbClr val="528C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0"/>
            <p:cNvSpPr txBox="1"/>
            <p:nvPr/>
          </p:nvSpPr>
          <p:spPr>
            <a:xfrm>
              <a:off x="1616331" y="955995"/>
              <a:ext cx="12478" cy="124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1747361" y="806247"/>
              <a:ext cx="623949" cy="311974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0"/>
            <p:cNvSpPr txBox="1"/>
            <p:nvPr/>
          </p:nvSpPr>
          <p:spPr>
            <a:xfrm>
              <a:off x="1756498" y="815384"/>
              <a:ext cx="605675" cy="2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Arial"/>
                <a:buNone/>
              </a:pPr>
              <a:r>
                <a:rPr b="0" i="0" lang="es-CO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16%</a:t>
              </a:r>
              <a:endParaRPr/>
            </a:p>
          </p:txBody>
        </p:sp>
        <p:sp>
          <p:nvSpPr>
            <p:cNvPr id="300" name="Google Shape;300;p20"/>
            <p:cNvSpPr/>
            <p:nvPr/>
          </p:nvSpPr>
          <p:spPr>
            <a:xfrm rot="3310531">
              <a:off x="530521" y="1127030"/>
              <a:ext cx="437042" cy="29179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0"/>
            <p:cNvSpPr txBox="1"/>
            <p:nvPr/>
          </p:nvSpPr>
          <p:spPr>
            <a:xfrm rot="3310531">
              <a:off x="738116" y="1130694"/>
              <a:ext cx="21852" cy="218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873832" y="1165018"/>
              <a:ext cx="623949" cy="311974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0"/>
            <p:cNvSpPr txBox="1"/>
            <p:nvPr/>
          </p:nvSpPr>
          <p:spPr>
            <a:xfrm>
              <a:off x="882969" y="1174155"/>
              <a:ext cx="605675" cy="2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Arial"/>
                <a:buNone/>
              </a:pPr>
              <a:r>
                <a:rPr b="0" i="0" lang="es-CO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ARL</a:t>
              </a: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497781" y="1306415"/>
              <a:ext cx="249579" cy="29179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25400">
              <a:solidFill>
                <a:srgbClr val="528C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0"/>
            <p:cNvSpPr txBox="1"/>
            <p:nvPr/>
          </p:nvSpPr>
          <p:spPr>
            <a:xfrm>
              <a:off x="1616331" y="1314766"/>
              <a:ext cx="12478" cy="124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747361" y="1165018"/>
              <a:ext cx="623949" cy="311974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0"/>
            <p:cNvSpPr txBox="1"/>
            <p:nvPr/>
          </p:nvSpPr>
          <p:spPr>
            <a:xfrm>
              <a:off x="1756498" y="1174155"/>
              <a:ext cx="605675" cy="2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Arial"/>
                <a:buNone/>
              </a:pPr>
              <a:r>
                <a:rPr b="0" i="0" lang="es-CO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0.522%</a:t>
              </a:r>
              <a:endParaRPr/>
            </a:p>
          </p:txBody>
        </p:sp>
      </p:grp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8253350" y="849769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a producción la realización de este recurso de aprendizaje con la información entregada por el experto y el diseño seleccionado por el pedagogo del catálogo de recursos y métricas entregado por producción el equipó de desarrollo curricular para realizar esta actividad.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anexan: textos, imágenes de referencia, enlaces, diseño y secuencias, según requerimientos.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4" name="Google Shape;84;p12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https://www.freepik.es/fotos-premium/primer-plano-manos-que-dan-remuneracion-dolares-trabajo_5439353.htm#query=salario&amp;position=36&amp;from_view=search</a:t>
            </a: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259082" y="1293117"/>
            <a:ext cx="7647789" cy="376293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421341" y="5154706"/>
            <a:ext cx="7485530" cy="1120588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564776" y="1534086"/>
            <a:ext cx="6615953" cy="331694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4580964" y="2196353"/>
            <a:ext cx="2635623" cy="2465294"/>
          </a:xfrm>
          <a:prstGeom prst="roundRect">
            <a:avLst>
              <a:gd fmla="val 16667" name="adj"/>
            </a:avLst>
          </a:prstGeom>
          <a:solidFill>
            <a:schemeClr val="accent4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493059" y="5255428"/>
            <a:ext cx="6615953" cy="331694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7392738" y="1471893"/>
            <a:ext cx="439271" cy="456079"/>
          </a:xfrm>
          <a:prstGeom prst="ellipse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7421204" y="5234828"/>
            <a:ext cx="439271" cy="456079"/>
          </a:xfrm>
          <a:prstGeom prst="ellipse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/>
          <p:nvPr/>
        </p:nvSpPr>
        <p:spPr>
          <a:xfrm>
            <a:off x="502031" y="2035589"/>
            <a:ext cx="3905693" cy="2392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Constituye salario no solo la </a:t>
            </a: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remuneración ordinaria, fija o variable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sino </a:t>
            </a: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 lo que recibe el trabajador en dinero o en especie como contraprestación directa del servicio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sea cualquiera la forma o denominación que se adopte, tales como: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Primas. </a:t>
            </a:r>
            <a:endParaRPr/>
          </a:p>
          <a:p>
            <a:pPr indent="-171450" lvl="0" marL="1714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Sobresueldos. </a:t>
            </a:r>
            <a:endParaRPr/>
          </a:p>
          <a:p>
            <a:pPr indent="-171450" lvl="0" marL="1714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Bonificaciones habituales.</a:t>
            </a:r>
            <a:endParaRPr/>
          </a:p>
          <a:p>
            <a:pPr indent="-171450" lvl="0" marL="1714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 del trabajo suplementario o de las horas extras.</a:t>
            </a:r>
            <a:endParaRPr/>
          </a:p>
          <a:p>
            <a:pPr indent="-171450" lvl="0" marL="1714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 del trabajo en días de descanso obligatorio. </a:t>
            </a:r>
            <a:endParaRPr/>
          </a:p>
          <a:p>
            <a:pPr indent="-171450" lvl="0" marL="1714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Porcentajes sobre ventas y comisiones</a:t>
            </a:r>
            <a:r>
              <a:rPr b="0" i="0" lang="es-C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(Código Sustantivo del Trabajo, 1950 Artículo 127).</a:t>
            </a:r>
            <a:endParaRPr/>
          </a:p>
        </p:txBody>
      </p:sp>
      <p:sp>
        <p:nvSpPr>
          <p:cNvPr id="93" name="Google Shape;93;p12"/>
          <p:cNvSpPr/>
          <p:nvPr/>
        </p:nvSpPr>
        <p:spPr>
          <a:xfrm>
            <a:off x="792944" y="1607330"/>
            <a:ext cx="64472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Salario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2"/>
          <p:cNvSpPr/>
          <p:nvPr/>
        </p:nvSpPr>
        <p:spPr>
          <a:xfrm>
            <a:off x="647070" y="5265078"/>
            <a:ext cx="97174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Horas Extra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/>
          <p:cNvSpPr txBox="1"/>
          <p:nvPr/>
        </p:nvSpPr>
        <p:spPr>
          <a:xfrm>
            <a:off x="792944" y="553673"/>
            <a:ext cx="475217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Normatividad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Código Sustantivo del Trabajo y otras reglamentaciones</a:t>
            </a:r>
            <a:endParaRPr/>
          </a:p>
        </p:txBody>
      </p:sp>
      <p:pic>
        <p:nvPicPr>
          <p:cNvPr descr="Primer plano de las manos que dan una remuneración en dólares del trabajo Foto Premium " id="96" name="Google Shape;9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4203" y="2682280"/>
            <a:ext cx="2255758" cy="14630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a producción la realización de este recurso de aprendizaje con la información entregada por el experto y el diseño seleccionado por el pedagogo del catálogo de recursos y métricas entregado por producción el equipó de desarrollo curricular para realizar esta actividad.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anexan: textos, imágenes de referencia, enlaces, diseño y secuencias, según requerimientos.</a:t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https://www.freepik.es/foto-gratis/hombre-negocios-comprobacion-tiempo_1131319.htm#query=reloj&amp;position=26&amp;from_view=search</a:t>
            </a: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259082" y="1257300"/>
            <a:ext cx="7647789" cy="376293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421341" y="5154706"/>
            <a:ext cx="7485530" cy="1120588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564776" y="1534086"/>
            <a:ext cx="6615953" cy="331694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4634753" y="2142565"/>
            <a:ext cx="2635623" cy="2465294"/>
          </a:xfrm>
          <a:prstGeom prst="roundRect">
            <a:avLst>
              <a:gd fmla="val 16667" name="adj"/>
            </a:avLst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493059" y="5255428"/>
            <a:ext cx="6615953" cy="331694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7392738" y="1471893"/>
            <a:ext cx="439271" cy="456079"/>
          </a:xfrm>
          <a:prstGeom prst="ellipse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7421204" y="5234828"/>
            <a:ext cx="439271" cy="456079"/>
          </a:xfrm>
          <a:prstGeom prst="ellipse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493059" y="2993638"/>
            <a:ext cx="3203944" cy="1224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Trabajo suplementario o de horas extras es el que excede de la jornada ordinaria, y en todo caso el que excede de la máxima legal.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(Código Sustantivo del Trabajo, 1950  Artículo 159).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564776" y="1558003"/>
            <a:ext cx="92204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Horas extra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564776" y="5255428"/>
            <a:ext cx="88517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Vacaciones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>
            <a:off x="792944" y="553673"/>
            <a:ext cx="475217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Normatividad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Cógico sustantivo del trabajo y otras reglamentaciones</a:t>
            </a:r>
            <a:endParaRPr/>
          </a:p>
        </p:txBody>
      </p:sp>
      <p:pic>
        <p:nvPicPr>
          <p:cNvPr descr="Hombre de negocios, comprobación, tiempo Foto gratis" id="116" name="Google Shape;11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8980" y="2540932"/>
            <a:ext cx="2407167" cy="1607342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8324993" y="1293117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a producción la realización de este recurso de aprendizaje con la información entregada por el experto y el diseño seleccionado por el pedagogo del catálogo de recursos y métricas entregado por producción el equipó de desarrollo curricular para realizar esta actividad.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anexan: textos, imágenes de referencia, enlaces, diseño y secuencias, según requerimientos.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https://www.freepik.es/foto-gratis/familia-bosque_1469785.htm#query=vacaciones%20familia&amp;position=19&amp;from_view=keyword</a:t>
            </a: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259082" y="1293117"/>
            <a:ext cx="7647789" cy="376293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421341" y="5154706"/>
            <a:ext cx="7485530" cy="1120588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564776" y="1534086"/>
            <a:ext cx="6615953" cy="331694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4"/>
          <p:cNvSpPr/>
          <p:nvPr/>
        </p:nvSpPr>
        <p:spPr>
          <a:xfrm>
            <a:off x="4634753" y="2142565"/>
            <a:ext cx="2635623" cy="2465294"/>
          </a:xfrm>
          <a:prstGeom prst="roundRect">
            <a:avLst>
              <a:gd fmla="val 16667" name="adj"/>
            </a:avLst>
          </a:prstGeom>
          <a:solidFill>
            <a:schemeClr val="accent4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4"/>
          <p:cNvSpPr/>
          <p:nvPr/>
        </p:nvSpPr>
        <p:spPr>
          <a:xfrm>
            <a:off x="493059" y="5255428"/>
            <a:ext cx="6615953" cy="331694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7392738" y="1471893"/>
            <a:ext cx="439271" cy="456079"/>
          </a:xfrm>
          <a:prstGeom prst="ellipse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4"/>
          <p:cNvSpPr/>
          <p:nvPr/>
        </p:nvSpPr>
        <p:spPr>
          <a:xfrm>
            <a:off x="7421204" y="5234828"/>
            <a:ext cx="439271" cy="456079"/>
          </a:xfrm>
          <a:prstGeom prst="ellipse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4"/>
          <p:cNvSpPr/>
          <p:nvPr/>
        </p:nvSpPr>
        <p:spPr>
          <a:xfrm>
            <a:off x="602928" y="3073031"/>
            <a:ext cx="3395330" cy="962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trabajadores que hubieren prestado sus servicios durante un año tienen derecho a quince días hábiles consecutivos de vacaciones remuneradas.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(Código Sustantivo del Trabajo, 1950 Artículo 186).</a:t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564776" y="1342134"/>
            <a:ext cx="6096000" cy="517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021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Vacaciones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4"/>
          <p:cNvSpPr/>
          <p:nvPr/>
        </p:nvSpPr>
        <p:spPr>
          <a:xfrm>
            <a:off x="564776" y="5277027"/>
            <a:ext cx="85792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Cesantías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792944" y="553673"/>
            <a:ext cx="475217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Normatividad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Cógico sustantivo del trabajo y otras reglamentaciones</a:t>
            </a:r>
            <a:endParaRPr/>
          </a:p>
        </p:txBody>
      </p:sp>
      <p:pic>
        <p:nvPicPr>
          <p:cNvPr descr="Familia en el bosque Foto gratis" id="136" name="Google Shape;13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1121" y="2504295"/>
            <a:ext cx="2449608" cy="1631767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a producción la realización de este recurso de aprendizaje con la información entregada por el experto y el diseño seleccionado por el pedagogo del catálogo de recursos y métricas entregado por producción el equipó de desarrollo curricular para realizar esta actividad.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anexan: textos, imágenes de referencia, enlaces, diseño y secuencias, según requerimientos.</a:t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https://www.freepik.es/foto-gratis/hombre-negocios-que-cuenta-billete-banco-dolar-concepto-linea-negocio_3805663.htm#query=dinero&amp;position=1&amp;from_view=search</a:t>
            </a: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259082" y="1257300"/>
            <a:ext cx="7647789" cy="376293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421341" y="5154706"/>
            <a:ext cx="7485530" cy="1120588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564776" y="1534086"/>
            <a:ext cx="6615953" cy="331694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4634753" y="2142565"/>
            <a:ext cx="2635623" cy="2465294"/>
          </a:xfrm>
          <a:prstGeom prst="roundRect">
            <a:avLst>
              <a:gd fmla="val 16667" name="adj"/>
            </a:avLst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493059" y="5255428"/>
            <a:ext cx="6615953" cy="331694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7392738" y="1471893"/>
            <a:ext cx="439271" cy="456079"/>
          </a:xfrm>
          <a:prstGeom prst="ellipse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7421204" y="5234828"/>
            <a:ext cx="439271" cy="456079"/>
          </a:xfrm>
          <a:prstGeom prst="ellipse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493059" y="2614577"/>
            <a:ext cx="3161414" cy="1493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 empleador está obligado a pagar a sus trabajadores y a las demás personas que se indican en este capítulo, al terminar el contrato de trabajo, como auxilio de cesantía </a:t>
            </a: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mes de salario 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cada año de servicios y proporcionalmente por fracción de año.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(Código Sustantivo del Trabajo, 1950 Artículo 249).</a:t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564776" y="1619559"/>
            <a:ext cx="82266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Cesantías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483534" y="5356211"/>
            <a:ext cx="130997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 de servicios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643001" y="184593"/>
            <a:ext cx="631606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Normatividad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Cógico sustantivo del trabajo y otras reglamentaciones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Qué se debe tener en cuenta para la contratación de un empleado…</a:t>
            </a:r>
            <a:endParaRPr/>
          </a:p>
        </p:txBody>
      </p:sp>
      <p:pic>
        <p:nvPicPr>
          <p:cNvPr descr="Hombre de negocios que cuenta el billete de banco del dólar - concepto en línea del negocio Foto gratis" id="156" name="Google Shape;15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1724" y="2583357"/>
            <a:ext cx="2268497" cy="1511123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8324993" y="1293117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a producción la realización de este recurso de aprendizaje con la información entregada por el experto y el diseño seleccionado por el pedagogo del catálogo de recursos y métricas entregado por producción el equipó de desarrollo curricular para realizar esta actividad.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anexan: textos, imágenes de referencia, enlaces, diseño y secuencias, según requerimientos.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https://www.freepik.es/foto-gratis/agenda-citas-recordatorio-personal-organizer-calendar-concept_2760090.htm#page=2&amp;query=calendario&amp;position=26&amp;from_view=search</a:t>
            </a: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259082" y="1293117"/>
            <a:ext cx="7647789" cy="376293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421341" y="5154706"/>
            <a:ext cx="7485530" cy="1120588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564776" y="1534086"/>
            <a:ext cx="6615953" cy="331694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4634753" y="2142565"/>
            <a:ext cx="2635623" cy="2465294"/>
          </a:xfrm>
          <a:prstGeom prst="roundRect">
            <a:avLst>
              <a:gd fmla="val 16667" name="adj"/>
            </a:avLst>
          </a:prstGeom>
          <a:solidFill>
            <a:schemeClr val="accent4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493059" y="5255428"/>
            <a:ext cx="6615953" cy="331694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7392738" y="1471893"/>
            <a:ext cx="439271" cy="456079"/>
          </a:xfrm>
          <a:prstGeom prst="ellipse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7421204" y="5234828"/>
            <a:ext cx="439271" cy="456079"/>
          </a:xfrm>
          <a:prstGeom prst="ellipse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643001" y="2363275"/>
            <a:ext cx="3602616" cy="2286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021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empleador está obligado a pagar a su empleado o empleados, la prestación social denominada prima de servicios que corresponderá a 30 días de salario por año, el cual se reconocerá en </a:t>
            </a: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dos pagos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así la mitad máximo el </a:t>
            </a: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 de junio 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la otra mitad a más tardar los primeros veinte días de </a:t>
            </a: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diciembre.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 reconocimiento se hará por todo el semestre trabajado o proporcionalmente al tiempo trabajado.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(Código Sustantivo del Trabajo, 1950 Artículo 306).</a:t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555251" y="1534086"/>
            <a:ext cx="138050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 de servicios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502024" y="5339756"/>
            <a:ext cx="174759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Intereses a las cesantías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 txBox="1"/>
          <p:nvPr/>
        </p:nvSpPr>
        <p:spPr>
          <a:xfrm>
            <a:off x="643001" y="184593"/>
            <a:ext cx="631606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Normatividad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Cógico sustantivo del trabajo y otras reglamentaciones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Qué se debe tener en cuenta para la contratación de un empleado…</a:t>
            </a:r>
            <a:endParaRPr/>
          </a:p>
        </p:txBody>
      </p:sp>
      <p:pic>
        <p:nvPicPr>
          <p:cNvPr descr="Agenda de citas recordatorio personal organizer calendar concept Foto gratis" id="176" name="Google Shape;17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1597" y="2509654"/>
            <a:ext cx="2327415" cy="1594986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sp>
        <p:nvSpPr>
          <p:cNvPr id="177" name="Google Shape;177;p16"/>
          <p:cNvSpPr/>
          <p:nvPr/>
        </p:nvSpPr>
        <p:spPr>
          <a:xfrm>
            <a:off x="5303520" y="923258"/>
            <a:ext cx="1642849" cy="1034378"/>
          </a:xfrm>
          <a:prstGeom prst="cloudCallout">
            <a:avLst>
              <a:gd fmla="val 54831" name="adj1"/>
              <a:gd fmla="val 151907" name="adj2"/>
            </a:avLst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5658837" y="1088287"/>
            <a:ext cx="135917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800"/>
              <a:buFont typeface="Arial"/>
              <a:buNone/>
            </a:pPr>
            <a:r>
              <a:rPr b="0" i="0" lang="es-CO" sz="800" u="none" cap="none" strike="noStrik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Pendiente: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800"/>
              <a:buFont typeface="Arial"/>
              <a:buNone/>
            </a:pPr>
            <a:r>
              <a:rPr b="0" i="0" lang="es-CO" sz="800" u="none" cap="none" strike="noStrik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i="0" lang="es-CO" sz="800" u="none" cap="none" strike="noStrik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vento</a:t>
            </a:r>
            <a:r>
              <a:rPr b="1" i="0" lang="es-C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s-C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 de servicios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C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 de junio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C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1 -20 de diciembre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a producción la realización de este recurso de aprendizaje con la información entregada por el experto y el diseño seleccionado por el pedagogo del catálogo de recursos y métricas entregado por producción el equipó de desarrollo curricular para realizar esta actividad.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anexan: textos, imágenes de referencia, enlaces, diseño y secuencias, según requerimientos.</a:t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https://www.freepik.es/foto-gratis/contador-calculando-ganancias-graficas-analisis-financiero_7548546.htm#query=dinero&amp;position=34&amp;from_view=search</a:t>
            </a: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7"/>
          <p:cNvSpPr/>
          <p:nvPr/>
        </p:nvSpPr>
        <p:spPr>
          <a:xfrm>
            <a:off x="259082" y="1257300"/>
            <a:ext cx="7647789" cy="376293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421341" y="5154706"/>
            <a:ext cx="7485530" cy="1120588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564776" y="1506071"/>
            <a:ext cx="6615953" cy="331694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4545106" y="2196353"/>
            <a:ext cx="2635623" cy="2465294"/>
          </a:xfrm>
          <a:prstGeom prst="roundRect">
            <a:avLst>
              <a:gd fmla="val 16667" name="adj"/>
            </a:avLst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493059" y="5255428"/>
            <a:ext cx="6615953" cy="331694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7392738" y="1471893"/>
            <a:ext cx="439271" cy="456079"/>
          </a:xfrm>
          <a:prstGeom prst="ellipse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7421204" y="5234828"/>
            <a:ext cx="439271" cy="456079"/>
          </a:xfrm>
          <a:prstGeom prst="ellipse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564776" y="2639553"/>
            <a:ext cx="3916326" cy="1932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 patrono obligado a pagar cesantía a sus trabajadores conforme al Capítulo VII, Título VIII, Parte 1ª, del Código Sustantivo del Trabajo y demás disposiciones concordantes, les reconocerá y pagará intereses del </a:t>
            </a: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12% anual 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sobre los saldos que al </a:t>
            </a: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 de diciembre de cada año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en las fechas de retiro del trabajador o de liquidación parcial de cesantía tenga este a su favor por concepto de cesantía.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(Ley 52 de 1975, Artículo 1).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545876" y="1537084"/>
            <a:ext cx="174759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Intereses a las cesantías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564776" y="5325248"/>
            <a:ext cx="153439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Auxilio de transporte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643001" y="184593"/>
            <a:ext cx="631606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Normatividad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Cógico sustantivo del trabajo y otras reglamentaciones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Qué se debe tener en cuenta para la contratación de un empleado…</a:t>
            </a:r>
            <a:endParaRPr/>
          </a:p>
        </p:txBody>
      </p:sp>
      <p:pic>
        <p:nvPicPr>
          <p:cNvPr descr="Contador calculando ganancias con gráficas de análisis financiero Foto gratis" id="198" name="Google Shape;19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0674" y="2570260"/>
            <a:ext cx="2468338" cy="1648187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sp>
        <p:nvSpPr>
          <p:cNvPr id="199" name="Google Shape;199;p17"/>
          <p:cNvSpPr txBox="1"/>
          <p:nvPr/>
        </p:nvSpPr>
        <p:spPr>
          <a:xfrm>
            <a:off x="5245430" y="3738880"/>
            <a:ext cx="10599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12% anual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8324993" y="1293117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a producción la realización de este recurso de aprendizaje con la información entregada por el experto y el diseño seleccionado por el pedagogo del catálogo de recursos y métricas entregado por producción el equipó de desarrollo curricular para realizar esta actividad.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anexan: textos, imágenes de referencia, enlaces, diseño y secuencias, según requerimientos.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8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https://www.freepik.es/foto-gratis/mujer-mascara-medica-autobus-publico-transporte_16694942.htm#query=transmilenio&amp;position=14&amp;from_view=keyword</a:t>
            </a: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8"/>
          <p:cNvSpPr/>
          <p:nvPr/>
        </p:nvSpPr>
        <p:spPr>
          <a:xfrm>
            <a:off x="259082" y="1293117"/>
            <a:ext cx="7647789" cy="376293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8"/>
          <p:cNvSpPr/>
          <p:nvPr/>
        </p:nvSpPr>
        <p:spPr>
          <a:xfrm>
            <a:off x="421341" y="5154706"/>
            <a:ext cx="7485530" cy="1120588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8"/>
          <p:cNvSpPr/>
          <p:nvPr/>
        </p:nvSpPr>
        <p:spPr>
          <a:xfrm>
            <a:off x="564776" y="1534086"/>
            <a:ext cx="6615953" cy="331694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4615853" y="2101962"/>
            <a:ext cx="2635623" cy="2465294"/>
          </a:xfrm>
          <a:prstGeom prst="roundRect">
            <a:avLst>
              <a:gd fmla="val 16667" name="adj"/>
            </a:avLst>
          </a:prstGeom>
          <a:solidFill>
            <a:schemeClr val="accent4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8"/>
          <p:cNvSpPr/>
          <p:nvPr/>
        </p:nvSpPr>
        <p:spPr>
          <a:xfrm>
            <a:off x="493059" y="5255428"/>
            <a:ext cx="6615953" cy="331694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8"/>
          <p:cNvSpPr/>
          <p:nvPr/>
        </p:nvSpPr>
        <p:spPr>
          <a:xfrm>
            <a:off x="7392738" y="1471893"/>
            <a:ext cx="439271" cy="456079"/>
          </a:xfrm>
          <a:prstGeom prst="ellipse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8"/>
          <p:cNvSpPr/>
          <p:nvPr/>
        </p:nvSpPr>
        <p:spPr>
          <a:xfrm>
            <a:off x="7421204" y="5234828"/>
            <a:ext cx="439271" cy="456079"/>
          </a:xfrm>
          <a:prstGeom prst="ellipse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8"/>
          <p:cNvSpPr/>
          <p:nvPr/>
        </p:nvSpPr>
        <p:spPr>
          <a:xfrm>
            <a:off x="656091" y="2529892"/>
            <a:ext cx="3888119" cy="2039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Corresponde a un elemento salarial diferente a los anteriores, puesto que su valor no depende del salario, sino que se establece un </a:t>
            </a: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 fijo anualmente.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su nombre lo indica es un auxilio para cubrir los costos de desplazamiento del empleado.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el año 2022 su valor es de $ 117.452 según lo dispuesto en el Decreto 1785 de 2020, expedido por el Ministerio del Trabajo, y su pago es exclusivo de los trabajadores que devenguen menos de dos salarios mínimos mensuales legales vigentes (SMMLV).</a:t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564776" y="1534086"/>
            <a:ext cx="146386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Auxilio de transporte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8"/>
          <p:cNvSpPr/>
          <p:nvPr/>
        </p:nvSpPr>
        <p:spPr>
          <a:xfrm>
            <a:off x="606453" y="5265486"/>
            <a:ext cx="1475084" cy="254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Aportes parafiscales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8"/>
          <p:cNvSpPr txBox="1"/>
          <p:nvPr/>
        </p:nvSpPr>
        <p:spPr>
          <a:xfrm>
            <a:off x="643001" y="184593"/>
            <a:ext cx="631606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Normatividad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Cógico sustantivo del trabajo y otras reglamentaciones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Qué se debe tener en cuenta para la contratación de un empleado…</a:t>
            </a:r>
            <a:endParaRPr/>
          </a:p>
        </p:txBody>
      </p:sp>
      <p:pic>
        <p:nvPicPr>
          <p:cNvPr descr="Mujer con máscara médica mediante autobús público para el transporte Foto gratis" id="219" name="Google Shape;21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6247" y="2529892"/>
            <a:ext cx="2384980" cy="1584908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a producción la realización de este recurso de aprendizaje con la información entregada por el experto y el diseño seleccionado por el pedagogo del catálogo de recursos y métricas entregado por producción el equipó de desarrollo curricular para realizar esta actividad.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anexan: textos, imágenes de referencia, enlaces, diseño y secuencias, según requerimientos.</a:t>
            </a:r>
            <a:endParaRPr/>
          </a:p>
        </p:txBody>
      </p:sp>
      <p:sp>
        <p:nvSpPr>
          <p:cNvPr id="226" name="Google Shape;226;p19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227" name="Google Shape;227;p19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9"/>
          <p:cNvSpPr/>
          <p:nvPr/>
        </p:nvSpPr>
        <p:spPr>
          <a:xfrm>
            <a:off x="259082" y="1257300"/>
            <a:ext cx="7647789" cy="376293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9"/>
          <p:cNvSpPr/>
          <p:nvPr/>
        </p:nvSpPr>
        <p:spPr>
          <a:xfrm>
            <a:off x="421341" y="5154706"/>
            <a:ext cx="7485530" cy="1120588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9"/>
          <p:cNvSpPr/>
          <p:nvPr/>
        </p:nvSpPr>
        <p:spPr>
          <a:xfrm>
            <a:off x="564776" y="1534086"/>
            <a:ext cx="6615953" cy="331694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4704689" y="2319464"/>
            <a:ext cx="2635623" cy="2465294"/>
          </a:xfrm>
          <a:prstGeom prst="roundRect">
            <a:avLst>
              <a:gd fmla="val 16667" name="adj"/>
            </a:avLst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9"/>
          <p:cNvSpPr/>
          <p:nvPr/>
        </p:nvSpPr>
        <p:spPr>
          <a:xfrm>
            <a:off x="493059" y="5255428"/>
            <a:ext cx="6615953" cy="331694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7392738" y="1471893"/>
            <a:ext cx="439271" cy="456079"/>
          </a:xfrm>
          <a:prstGeom prst="ellipse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9"/>
          <p:cNvSpPr/>
          <p:nvPr/>
        </p:nvSpPr>
        <p:spPr>
          <a:xfrm>
            <a:off x="7421204" y="5234828"/>
            <a:ext cx="439271" cy="456079"/>
          </a:xfrm>
          <a:prstGeom prst="ellipse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9"/>
          <p:cNvSpPr/>
          <p:nvPr/>
        </p:nvSpPr>
        <p:spPr>
          <a:xfrm>
            <a:off x="675497" y="2621159"/>
            <a:ext cx="3612777" cy="1670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Corresponden a </a:t>
            </a: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pagos adicionales a entidades del Estado 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cumplen con un carácter complementario para la atención de la población.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efecto, a partir del salario mensual se estiman tres tarifas y destinaciones distintas así: </a:t>
            </a: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4% 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el pago de subsidio familiar, del </a:t>
            </a: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3%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 Instituto Colombiano de Bienestar familiar y un </a:t>
            </a: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2% 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el Servicio Nacional de Aprendizaje – SENA (Ley 21 de 1982 y Ley 27 de 1974).</a:t>
            </a:r>
            <a:endParaRPr/>
          </a:p>
        </p:txBody>
      </p:sp>
      <p:sp>
        <p:nvSpPr>
          <p:cNvPr id="236" name="Google Shape;236;p19"/>
          <p:cNvSpPr/>
          <p:nvPr/>
        </p:nvSpPr>
        <p:spPr>
          <a:xfrm>
            <a:off x="564776" y="1370779"/>
            <a:ext cx="6096001" cy="517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Aportes parafiscales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9"/>
          <p:cNvSpPr/>
          <p:nvPr/>
        </p:nvSpPr>
        <p:spPr>
          <a:xfrm>
            <a:off x="493059" y="5327691"/>
            <a:ext cx="128432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Seguridad social: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9"/>
          <p:cNvSpPr txBox="1"/>
          <p:nvPr/>
        </p:nvSpPr>
        <p:spPr>
          <a:xfrm>
            <a:off x="643001" y="184593"/>
            <a:ext cx="631606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Normatividad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Código sustantivo del trabajo y otras reglamentaciones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Qué se debe tener en cuenta para la contratación de un empleado…</a:t>
            </a:r>
            <a:endParaRPr/>
          </a:p>
        </p:txBody>
      </p:sp>
      <p:grpSp>
        <p:nvGrpSpPr>
          <p:cNvPr id="239" name="Google Shape;239;p19"/>
          <p:cNvGrpSpPr/>
          <p:nvPr/>
        </p:nvGrpSpPr>
        <p:grpSpPr>
          <a:xfrm>
            <a:off x="4799561" y="2668058"/>
            <a:ext cx="2381007" cy="1336705"/>
            <a:chOff x="159" y="286403"/>
            <a:chExt cx="2381007" cy="1336705"/>
          </a:xfrm>
        </p:grpSpPr>
        <p:sp>
          <p:nvSpPr>
            <p:cNvPr id="240" name="Google Shape;240;p19"/>
            <p:cNvSpPr/>
            <p:nvPr/>
          </p:nvSpPr>
          <p:spPr>
            <a:xfrm>
              <a:off x="901740" y="634504"/>
              <a:ext cx="288923" cy="20886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12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1" name="Google Shape;241;p19"/>
            <p:cNvSpPr/>
            <p:nvPr/>
          </p:nvSpPr>
          <p:spPr>
            <a:xfrm>
              <a:off x="1190663" y="634504"/>
              <a:ext cx="842403" cy="64050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06304"/>
                  </a:lnTo>
                  <a:lnTo>
                    <a:pt x="120000" y="106304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2" name="Google Shape;242;p19"/>
            <p:cNvSpPr/>
            <p:nvPr/>
          </p:nvSpPr>
          <p:spPr>
            <a:xfrm>
              <a:off x="1144943" y="634504"/>
              <a:ext cx="91440" cy="640504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3" name="Google Shape;243;p19"/>
            <p:cNvSpPr/>
            <p:nvPr/>
          </p:nvSpPr>
          <p:spPr>
            <a:xfrm>
              <a:off x="348260" y="634504"/>
              <a:ext cx="842403" cy="640504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106304"/>
                  </a:lnTo>
                  <a:lnTo>
                    <a:pt x="0" y="106304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4" name="Google Shape;244;p19"/>
            <p:cNvSpPr/>
            <p:nvPr/>
          </p:nvSpPr>
          <p:spPr>
            <a:xfrm>
              <a:off x="1016613" y="286403"/>
              <a:ext cx="348100" cy="348100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1016613" y="286403"/>
              <a:ext cx="348100" cy="348100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842563" y="349061"/>
              <a:ext cx="696200" cy="2227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 txBox="1"/>
            <p:nvPr/>
          </p:nvSpPr>
          <p:spPr>
            <a:xfrm>
              <a:off x="842563" y="349061"/>
              <a:ext cx="696200" cy="2227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5075" spcFirstLastPara="1" rIns="5075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s-CO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Parafiscales</a:t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174210" y="1275008"/>
              <a:ext cx="348100" cy="348100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174210" y="1275008"/>
              <a:ext cx="348100" cy="348100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159" y="1337667"/>
              <a:ext cx="696200" cy="2227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9"/>
            <p:cNvSpPr txBox="1"/>
            <p:nvPr/>
          </p:nvSpPr>
          <p:spPr>
            <a:xfrm>
              <a:off x="159" y="1337667"/>
              <a:ext cx="696200" cy="2227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5075" spcFirstLastPara="1" rIns="5075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s-CO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4% Subsidio familiar</a:t>
              </a: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1016613" y="1275008"/>
              <a:ext cx="348100" cy="348100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1016613" y="1275008"/>
              <a:ext cx="348100" cy="348100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842563" y="1337667"/>
              <a:ext cx="696200" cy="2227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9"/>
            <p:cNvSpPr txBox="1"/>
            <p:nvPr/>
          </p:nvSpPr>
          <p:spPr>
            <a:xfrm>
              <a:off x="842563" y="1337667"/>
              <a:ext cx="696200" cy="2227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5075" spcFirstLastPara="1" rIns="5075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s-CO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3% ICBF</a:t>
              </a: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1859016" y="1275008"/>
              <a:ext cx="348100" cy="348100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1859016" y="1275008"/>
              <a:ext cx="348100" cy="348100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1684966" y="1337667"/>
              <a:ext cx="696200" cy="2227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1684966" y="1337667"/>
              <a:ext cx="696200" cy="2227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5075" spcFirstLastPara="1" rIns="5075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s-CO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2% SENA</a:t>
              </a: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595411" y="780706"/>
              <a:ext cx="348100" cy="348100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595411" y="780706"/>
              <a:ext cx="348100" cy="348100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25400">
              <a:solidFill>
                <a:srgbClr val="487A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421361" y="843364"/>
              <a:ext cx="696200" cy="2227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9"/>
            <p:cNvSpPr txBox="1"/>
            <p:nvPr/>
          </p:nvSpPr>
          <p:spPr>
            <a:xfrm>
              <a:off x="421361" y="843364"/>
              <a:ext cx="696200" cy="2227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5075" spcFirstLastPara="1" rIns="5075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s-CO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Aportes adicionales al estado</a:t>
              </a:r>
              <a:endParaRPr/>
            </a:p>
          </p:txBody>
        </p:sp>
      </p:grp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