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5" name="Google Shape;1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058521" y="3054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637874" y="571008"/>
            <a:ext cx="184731" cy="38382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1"/>
          <p:cNvSpPr/>
          <p:nvPr/>
        </p:nvSpPr>
        <p:spPr>
          <a:xfrm>
            <a:off x="4600581" y="784784"/>
            <a:ext cx="2504211" cy="658642"/>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DI_CF017_2.2._Clasificación</a:t>
            </a:r>
            <a:endParaRPr/>
          </a:p>
          <a:p>
            <a:pPr indent="0" lvl="0" marL="0" marR="0" rtl="0" algn="ctr">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Gráfico interactivo</a:t>
            </a:r>
            <a:endParaRPr/>
          </a:p>
        </p:txBody>
      </p:sp>
      <p:grpSp>
        <p:nvGrpSpPr>
          <p:cNvPr id="77" name="Google Shape;77;p11"/>
          <p:cNvGrpSpPr/>
          <p:nvPr/>
        </p:nvGrpSpPr>
        <p:grpSpPr>
          <a:xfrm>
            <a:off x="6783521" y="1519687"/>
            <a:ext cx="4931455" cy="4379911"/>
            <a:chOff x="1683203" y="2944"/>
            <a:chExt cx="4931455" cy="4379911"/>
          </a:xfrm>
        </p:grpSpPr>
        <p:sp>
          <p:nvSpPr>
            <p:cNvPr id="78" name="Google Shape;78;p11"/>
            <p:cNvSpPr/>
            <p:nvPr/>
          </p:nvSpPr>
          <p:spPr>
            <a:xfrm>
              <a:off x="1683203" y="1868462"/>
              <a:ext cx="1297751" cy="648875"/>
            </a:xfrm>
            <a:prstGeom prst="roundRect">
              <a:avLst>
                <a:gd fmla="val 10000" name="adj"/>
              </a:avLst>
            </a:prstGeom>
            <a:solidFill>
              <a:srgbClr val="CCECF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nvSpPr>
          <p:spPr>
            <a:xfrm>
              <a:off x="1702208" y="1887467"/>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CLASIFICACIÓN DE LOS COSTOS </a:t>
              </a:r>
              <a:endParaRPr/>
            </a:p>
          </p:txBody>
        </p:sp>
        <p:sp>
          <p:nvSpPr>
            <p:cNvPr id="80" name="Google Shape;80;p11"/>
            <p:cNvSpPr/>
            <p:nvPr/>
          </p:nvSpPr>
          <p:spPr>
            <a:xfrm rot="-4249260">
              <a:off x="2450447" y="1433377"/>
              <a:ext cx="1580115"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nvSpPr>
          <p:spPr>
            <a:xfrm rot="-4249260">
              <a:off x="3201002" y="1407190"/>
              <a:ext cx="79005" cy="7900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82" name="Google Shape;82;p11"/>
            <p:cNvSpPr/>
            <p:nvPr/>
          </p:nvSpPr>
          <p:spPr>
            <a:xfrm>
              <a:off x="3500055" y="376048"/>
              <a:ext cx="1297751" cy="648875"/>
            </a:xfrm>
            <a:prstGeom prst="roundRect">
              <a:avLst>
                <a:gd fmla="val 10000" name="adj"/>
              </a:avLst>
            </a:prstGeom>
            <a:gradFill>
              <a:gsLst>
                <a:gs pos="0">
                  <a:srgbClr val="6DBC37"/>
                </a:gs>
                <a:gs pos="100000">
                  <a:srgbClr val="B8FE9C"/>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nvSpPr>
          <p:spPr>
            <a:xfrm>
              <a:off x="3519060" y="395053"/>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Relación con producto</a:t>
              </a:r>
              <a:endParaRPr/>
            </a:p>
          </p:txBody>
        </p:sp>
        <p:sp>
          <p:nvSpPr>
            <p:cNvPr id="84" name="Google Shape;84;p11"/>
            <p:cNvSpPr/>
            <p:nvPr/>
          </p:nvSpPr>
          <p:spPr>
            <a:xfrm rot="-2142401">
              <a:off x="4737720" y="500618"/>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txBox="1"/>
            <p:nvPr/>
          </p:nvSpPr>
          <p:spPr>
            <a:xfrm rot="-2142401">
              <a:off x="5041375" y="497952"/>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86" name="Google Shape;86;p11"/>
            <p:cNvSpPr/>
            <p:nvPr/>
          </p:nvSpPr>
          <p:spPr>
            <a:xfrm>
              <a:off x="5316907" y="2944"/>
              <a:ext cx="1297751" cy="648875"/>
            </a:xfrm>
            <a:prstGeom prst="roundRect">
              <a:avLst>
                <a:gd fmla="val 10000" name="adj"/>
              </a:avLst>
            </a:prstGeom>
            <a:solidFill>
              <a:srgbClr val="54813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txBox="1"/>
            <p:nvPr/>
          </p:nvSpPr>
          <p:spPr>
            <a:xfrm>
              <a:off x="5335912" y="21949"/>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Directos </a:t>
              </a:r>
              <a:endParaRPr/>
            </a:p>
          </p:txBody>
        </p:sp>
        <p:sp>
          <p:nvSpPr>
            <p:cNvPr id="88" name="Google Shape;88;p11"/>
            <p:cNvSpPr/>
            <p:nvPr/>
          </p:nvSpPr>
          <p:spPr>
            <a:xfrm rot="2142401">
              <a:off x="4737720" y="873722"/>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txBox="1"/>
            <p:nvPr/>
          </p:nvSpPr>
          <p:spPr>
            <a:xfrm rot="2142401">
              <a:off x="5041375" y="871056"/>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90" name="Google Shape;90;p11"/>
            <p:cNvSpPr/>
            <p:nvPr/>
          </p:nvSpPr>
          <p:spPr>
            <a:xfrm>
              <a:off x="5316907" y="749151"/>
              <a:ext cx="1297751" cy="648875"/>
            </a:xfrm>
            <a:prstGeom prst="roundRect">
              <a:avLst>
                <a:gd fmla="val 10000" name="adj"/>
              </a:avLst>
            </a:prstGeom>
            <a:solidFill>
              <a:srgbClr val="54813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nvSpPr>
          <p:spPr>
            <a:xfrm>
              <a:off x="5335912" y="768156"/>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Indirectos </a:t>
              </a:r>
              <a:endParaRPr/>
            </a:p>
          </p:txBody>
        </p:sp>
        <p:sp>
          <p:nvSpPr>
            <p:cNvPr id="92" name="Google Shape;92;p11"/>
            <p:cNvSpPr/>
            <p:nvPr/>
          </p:nvSpPr>
          <p:spPr>
            <a:xfrm>
              <a:off x="2980955" y="2179585"/>
              <a:ext cx="519100"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nvSpPr>
          <p:spPr>
            <a:xfrm>
              <a:off x="3227527" y="2179922"/>
              <a:ext cx="25955" cy="259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94" name="Google Shape;94;p11"/>
            <p:cNvSpPr/>
            <p:nvPr/>
          </p:nvSpPr>
          <p:spPr>
            <a:xfrm>
              <a:off x="3500055" y="1868462"/>
              <a:ext cx="1297751" cy="648875"/>
            </a:xfrm>
            <a:prstGeom prst="roundRect">
              <a:avLst>
                <a:gd fmla="val 10000" name="adj"/>
              </a:avLst>
            </a:prstGeom>
            <a:solidFill>
              <a:srgbClr val="C55A1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nvSpPr>
          <p:spPr>
            <a:xfrm>
              <a:off x="3519060" y="1887467"/>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Relación con producción</a:t>
              </a:r>
              <a:endParaRPr/>
            </a:p>
          </p:txBody>
        </p:sp>
        <p:sp>
          <p:nvSpPr>
            <p:cNvPr id="96" name="Google Shape;96;p11"/>
            <p:cNvSpPr/>
            <p:nvPr/>
          </p:nvSpPr>
          <p:spPr>
            <a:xfrm rot="-2142401">
              <a:off x="4737720" y="1993033"/>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nvSpPr>
          <p:spPr>
            <a:xfrm rot="-2142401">
              <a:off x="5041375" y="1990366"/>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98" name="Google Shape;98;p11"/>
            <p:cNvSpPr/>
            <p:nvPr/>
          </p:nvSpPr>
          <p:spPr>
            <a:xfrm>
              <a:off x="5316907" y="1495358"/>
              <a:ext cx="1297751" cy="648875"/>
            </a:xfrm>
            <a:prstGeom prst="roundRect">
              <a:avLst>
                <a:gd fmla="val 10000" name="adj"/>
              </a:avLst>
            </a:prstGeom>
            <a:solidFill>
              <a:srgbClr val="F4B08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nvSpPr>
          <p:spPr>
            <a:xfrm>
              <a:off x="5335912" y="1514363"/>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Variables</a:t>
              </a:r>
              <a:endParaRPr/>
            </a:p>
          </p:txBody>
        </p:sp>
        <p:sp>
          <p:nvSpPr>
            <p:cNvPr id="100" name="Google Shape;100;p11"/>
            <p:cNvSpPr/>
            <p:nvPr/>
          </p:nvSpPr>
          <p:spPr>
            <a:xfrm rot="2142401">
              <a:off x="4737720" y="2366136"/>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nvSpPr>
          <p:spPr>
            <a:xfrm rot="2142401">
              <a:off x="5041375" y="2363470"/>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2" name="Google Shape;102;p11"/>
            <p:cNvSpPr/>
            <p:nvPr/>
          </p:nvSpPr>
          <p:spPr>
            <a:xfrm>
              <a:off x="5316907" y="2241566"/>
              <a:ext cx="1297751" cy="648875"/>
            </a:xfrm>
            <a:prstGeom prst="roundRect">
              <a:avLst>
                <a:gd fmla="val 10000" name="adj"/>
              </a:avLst>
            </a:prstGeom>
            <a:solidFill>
              <a:srgbClr val="F4B08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txBox="1"/>
            <p:nvPr/>
          </p:nvSpPr>
          <p:spPr>
            <a:xfrm>
              <a:off x="5335912" y="2260571"/>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Fijos</a:t>
              </a:r>
              <a:endParaRPr/>
            </a:p>
          </p:txBody>
        </p:sp>
        <p:sp>
          <p:nvSpPr>
            <p:cNvPr id="104" name="Google Shape;104;p11"/>
            <p:cNvSpPr/>
            <p:nvPr/>
          </p:nvSpPr>
          <p:spPr>
            <a:xfrm rot="4249260">
              <a:off x="2450447" y="2925792"/>
              <a:ext cx="1580115"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txBox="1"/>
            <p:nvPr/>
          </p:nvSpPr>
          <p:spPr>
            <a:xfrm rot="4249260">
              <a:off x="3201002" y="2899604"/>
              <a:ext cx="79005" cy="7900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06" name="Google Shape;106;p11"/>
            <p:cNvSpPr/>
            <p:nvPr/>
          </p:nvSpPr>
          <p:spPr>
            <a:xfrm>
              <a:off x="3500055" y="3360876"/>
              <a:ext cx="1297751" cy="648875"/>
            </a:xfrm>
            <a:prstGeom prst="roundRect">
              <a:avLst>
                <a:gd fmla="val 10000" name="adj"/>
              </a:avLst>
            </a:prstGeom>
            <a:solidFill>
              <a:srgbClr val="BF90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txBox="1"/>
            <p:nvPr/>
          </p:nvSpPr>
          <p:spPr>
            <a:xfrm>
              <a:off x="3519060" y="3379881"/>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Uso en planeación </a:t>
              </a:r>
              <a:endParaRPr/>
            </a:p>
          </p:txBody>
        </p:sp>
        <p:sp>
          <p:nvSpPr>
            <p:cNvPr id="108" name="Google Shape;108;p11"/>
            <p:cNvSpPr/>
            <p:nvPr/>
          </p:nvSpPr>
          <p:spPr>
            <a:xfrm rot="-2142401">
              <a:off x="4737720" y="3485447"/>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nvSpPr>
          <p:spPr>
            <a:xfrm rot="-2142401">
              <a:off x="5041375" y="3482781"/>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10" name="Google Shape;110;p11"/>
            <p:cNvSpPr/>
            <p:nvPr/>
          </p:nvSpPr>
          <p:spPr>
            <a:xfrm>
              <a:off x="5316907" y="2987773"/>
              <a:ext cx="1297751" cy="648875"/>
            </a:xfrm>
            <a:prstGeom prst="roundRect">
              <a:avLst>
                <a:gd fmla="val 10000" name="adj"/>
              </a:avLst>
            </a:prstGeom>
            <a:solidFill>
              <a:srgbClr val="FFD96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txBox="1"/>
            <p:nvPr/>
          </p:nvSpPr>
          <p:spPr>
            <a:xfrm>
              <a:off x="5335912" y="3006778"/>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Estimados </a:t>
              </a:r>
              <a:endParaRPr/>
            </a:p>
          </p:txBody>
        </p:sp>
        <p:sp>
          <p:nvSpPr>
            <p:cNvPr id="112" name="Google Shape;112;p11"/>
            <p:cNvSpPr/>
            <p:nvPr/>
          </p:nvSpPr>
          <p:spPr>
            <a:xfrm rot="2142401">
              <a:off x="4737720" y="3858551"/>
              <a:ext cx="639274"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txBox="1"/>
            <p:nvPr/>
          </p:nvSpPr>
          <p:spPr>
            <a:xfrm rot="2142401">
              <a:off x="5041375" y="3855884"/>
              <a:ext cx="31963" cy="319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14" name="Google Shape;114;p11"/>
            <p:cNvSpPr/>
            <p:nvPr/>
          </p:nvSpPr>
          <p:spPr>
            <a:xfrm>
              <a:off x="5316907" y="3733980"/>
              <a:ext cx="1297751" cy="648875"/>
            </a:xfrm>
            <a:prstGeom prst="roundRect">
              <a:avLst>
                <a:gd fmla="val 10000" name="adj"/>
              </a:avLst>
            </a:prstGeom>
            <a:solidFill>
              <a:srgbClr val="FFD96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txBox="1"/>
            <p:nvPr/>
          </p:nvSpPr>
          <p:spPr>
            <a:xfrm>
              <a:off x="5335912" y="3752985"/>
              <a:ext cx="1259741" cy="610865"/>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Estándar </a:t>
              </a:r>
              <a:endParaRPr/>
            </a:p>
          </p:txBody>
        </p:sp>
      </p:grpSp>
      <p:pic>
        <p:nvPicPr>
          <p:cNvPr descr="Diagrama de flujo isométrico de la industria petrolera vector gratuito" id="116" name="Google Shape;116;p11"/>
          <p:cNvPicPr preferRelativeResize="0"/>
          <p:nvPr/>
        </p:nvPicPr>
        <p:blipFill rotWithShape="1">
          <a:blip r:embed="rId3">
            <a:alphaModFix/>
          </a:blip>
          <a:srcRect b="0" l="0" r="0" t="0"/>
          <a:stretch/>
        </p:blipFill>
        <p:spPr>
          <a:xfrm>
            <a:off x="734376" y="2080647"/>
            <a:ext cx="5962650" cy="4057650"/>
          </a:xfrm>
          <a:prstGeom prst="rect">
            <a:avLst/>
          </a:prstGeom>
          <a:noFill/>
          <a:ln>
            <a:noFill/>
          </a:ln>
        </p:spPr>
      </p:pic>
      <p:pic>
        <p:nvPicPr>
          <p:cNvPr descr="Los iconos planos de análisis y desarrollo de marketing de seo establecen una ilustración vectorial aislada vector gratuito" id="117" name="Google Shape;117;p11"/>
          <p:cNvPicPr preferRelativeResize="0"/>
          <p:nvPr/>
        </p:nvPicPr>
        <p:blipFill rotWithShape="1">
          <a:blip r:embed="rId4">
            <a:alphaModFix/>
          </a:blip>
          <a:srcRect b="54518" l="72965" r="4362" t="29894"/>
          <a:stretch/>
        </p:blipFill>
        <p:spPr>
          <a:xfrm>
            <a:off x="3145398" y="3911352"/>
            <a:ext cx="434021" cy="264284"/>
          </a:xfrm>
          <a:prstGeom prst="rect">
            <a:avLst/>
          </a:prstGeom>
          <a:noFill/>
          <a:ln>
            <a:noFill/>
          </a:ln>
        </p:spPr>
      </p:pic>
      <p:sp>
        <p:nvSpPr>
          <p:cNvPr id="118" name="Google Shape;118;p11"/>
          <p:cNvSpPr/>
          <p:nvPr/>
        </p:nvSpPr>
        <p:spPr>
          <a:xfrm>
            <a:off x="2837739" y="3509884"/>
            <a:ext cx="741680" cy="370964"/>
          </a:xfrm>
          <a:prstGeom prst="rect">
            <a:avLst/>
          </a:prstGeom>
          <a:gradFill>
            <a:gsLst>
              <a:gs pos="0">
                <a:srgbClr val="6DBC37"/>
              </a:gs>
              <a:gs pos="100000">
                <a:srgbClr val="B8FE9C"/>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Arial"/>
              <a:buNone/>
            </a:pPr>
            <a:r>
              <a:rPr b="0" i="0" lang="es-CO" sz="800" u="none" cap="none" strike="noStrike">
                <a:solidFill>
                  <a:schemeClr val="dk1"/>
                </a:solidFill>
                <a:latin typeface="Arial"/>
                <a:ea typeface="Arial"/>
                <a:cs typeface="Arial"/>
                <a:sym typeface="Arial"/>
              </a:rPr>
              <a:t>Producto</a:t>
            </a:r>
            <a:endParaRPr/>
          </a:p>
        </p:txBody>
      </p:sp>
      <p:sp>
        <p:nvSpPr>
          <p:cNvPr id="119" name="Google Shape;119;p11"/>
          <p:cNvSpPr/>
          <p:nvPr/>
        </p:nvSpPr>
        <p:spPr>
          <a:xfrm>
            <a:off x="5100318" y="3119120"/>
            <a:ext cx="722287" cy="193040"/>
          </a:xfrm>
          <a:prstGeom prst="rect">
            <a:avLst/>
          </a:prstGeom>
          <a:gradFill>
            <a:gsLst>
              <a:gs pos="0">
                <a:srgbClr val="FF7714"/>
              </a:gs>
              <a:gs pos="100000">
                <a:srgbClr val="FFA773"/>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Arial"/>
              <a:buNone/>
            </a:pPr>
            <a:r>
              <a:rPr b="0" i="0" lang="es-CO" sz="800" u="none" cap="none" strike="noStrike">
                <a:solidFill>
                  <a:schemeClr val="dk1"/>
                </a:solidFill>
                <a:latin typeface="Arial"/>
                <a:ea typeface="Arial"/>
                <a:cs typeface="Arial"/>
                <a:sym typeface="Arial"/>
              </a:rPr>
              <a:t>Producción</a:t>
            </a:r>
            <a:endParaRPr/>
          </a:p>
        </p:txBody>
      </p:sp>
      <p:pic>
        <p:nvPicPr>
          <p:cNvPr descr="Los iconos planos de análisis y desarrollo de marketing de seo establecen una ilustración vectorial aislada vector gratuito" id="120" name="Google Shape;120;p11"/>
          <p:cNvPicPr preferRelativeResize="0"/>
          <p:nvPr/>
        </p:nvPicPr>
        <p:blipFill rotWithShape="1">
          <a:blip r:embed="rId4">
            <a:alphaModFix/>
          </a:blip>
          <a:srcRect b="54518" l="72965" r="4362" t="29894"/>
          <a:stretch/>
        </p:blipFill>
        <p:spPr>
          <a:xfrm>
            <a:off x="5730239" y="3127449"/>
            <a:ext cx="434021" cy="295999"/>
          </a:xfrm>
          <a:prstGeom prst="rect">
            <a:avLst/>
          </a:prstGeom>
          <a:noFill/>
          <a:ln>
            <a:noFill/>
          </a:ln>
        </p:spPr>
      </p:pic>
      <p:sp>
        <p:nvSpPr>
          <p:cNvPr id="121" name="Google Shape;121;p11"/>
          <p:cNvSpPr/>
          <p:nvPr/>
        </p:nvSpPr>
        <p:spPr>
          <a:xfrm>
            <a:off x="3972560" y="4958080"/>
            <a:ext cx="731520" cy="274320"/>
          </a:xfrm>
          <a:prstGeom prst="rect">
            <a:avLst/>
          </a:prstGeom>
          <a:solidFill>
            <a:srgbClr val="BF900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rPr b="0" i="0" lang="es-CO" sz="800" u="none" cap="none" strike="noStrike">
                <a:solidFill>
                  <a:schemeClr val="lt1"/>
                </a:solidFill>
                <a:latin typeface="Arial"/>
                <a:ea typeface="Arial"/>
                <a:cs typeface="Arial"/>
                <a:sym typeface="Arial"/>
              </a:rPr>
              <a:t>En planeación</a:t>
            </a:r>
            <a:endParaRPr/>
          </a:p>
        </p:txBody>
      </p:sp>
      <p:pic>
        <p:nvPicPr>
          <p:cNvPr descr="Los iconos planos de análisis y desarrollo de marketing de seo establecen una ilustración vectorial aislada vector gratuito" id="122" name="Google Shape;122;p11"/>
          <p:cNvPicPr preferRelativeResize="0"/>
          <p:nvPr/>
        </p:nvPicPr>
        <p:blipFill rotWithShape="1">
          <a:blip r:embed="rId4">
            <a:alphaModFix/>
          </a:blip>
          <a:srcRect b="54518" l="72965" r="4362" t="29894"/>
          <a:stretch/>
        </p:blipFill>
        <p:spPr>
          <a:xfrm>
            <a:off x="4144764" y="5232400"/>
            <a:ext cx="434021" cy="264284"/>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2"/>
          <p:cNvSpPr txBox="1"/>
          <p:nvPr/>
        </p:nvSpPr>
        <p:spPr>
          <a:xfrm>
            <a:off x="8253350" y="762877"/>
            <a:ext cx="3957549" cy="22340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Se solicita a producción un gráfico dinámico o interactivo con la información entregada por el experto y el diseño seleccionado por el pedagogo, según indicaciones de producción y el equipo de desarrollo curricular.</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Se entregan: textos, secuencias, instrucciones, según requerimientos de producción.</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El aprendiz debe hacer clic sobre cada uno de los elementos luego se desplegará una ventana con la información que le corresponde y finalmente.</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La numeración de los textos esta acorde a la aparición en el gráfico.</a:t>
            </a:r>
            <a:endParaRPr b="0" i="0" sz="1000" u="none" cap="none" strike="noStrike">
              <a:solidFill>
                <a:schemeClr val="dk1"/>
              </a:solidFill>
              <a:latin typeface="Arial"/>
              <a:ea typeface="Arial"/>
              <a:cs typeface="Arial"/>
              <a:sym typeface="Arial"/>
            </a:endParaRPr>
          </a:p>
        </p:txBody>
      </p:sp>
      <p:sp>
        <p:nvSpPr>
          <p:cNvPr id="129" name="Google Shape;12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grpSp>
        <p:nvGrpSpPr>
          <p:cNvPr id="130" name="Google Shape;130;p12"/>
          <p:cNvGrpSpPr/>
          <p:nvPr/>
        </p:nvGrpSpPr>
        <p:grpSpPr>
          <a:xfrm>
            <a:off x="1439854" y="1591219"/>
            <a:ext cx="4926728" cy="4375713"/>
            <a:chOff x="1579237" y="2941"/>
            <a:chExt cx="4926728" cy="4375713"/>
          </a:xfrm>
        </p:grpSpPr>
        <p:sp>
          <p:nvSpPr>
            <p:cNvPr id="131" name="Google Shape;131;p12"/>
            <p:cNvSpPr/>
            <p:nvPr/>
          </p:nvSpPr>
          <p:spPr>
            <a:xfrm>
              <a:off x="1579237" y="1866671"/>
              <a:ext cx="1296507" cy="648253"/>
            </a:xfrm>
            <a:prstGeom prst="roundRect">
              <a:avLst>
                <a:gd fmla="val 10000" name="adj"/>
              </a:avLst>
            </a:prstGeom>
            <a:solidFill>
              <a:srgbClr val="CCECF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
            <p:cNvSpPr txBox="1"/>
            <p:nvPr/>
          </p:nvSpPr>
          <p:spPr>
            <a:xfrm>
              <a:off x="1598224" y="1885658"/>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CLASIFICACIÓN DE LOS COSTOS </a:t>
              </a:r>
              <a:endParaRPr/>
            </a:p>
          </p:txBody>
        </p:sp>
        <p:sp>
          <p:nvSpPr>
            <p:cNvPr id="133" name="Google Shape;133;p12"/>
            <p:cNvSpPr/>
            <p:nvPr/>
          </p:nvSpPr>
          <p:spPr>
            <a:xfrm rot="-4249260">
              <a:off x="2345745" y="1431991"/>
              <a:ext cx="1578601"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txBox="1"/>
            <p:nvPr/>
          </p:nvSpPr>
          <p:spPr>
            <a:xfrm rot="-4249260">
              <a:off x="3095581" y="1405841"/>
              <a:ext cx="78930" cy="7893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35" name="Google Shape;135;p12"/>
            <p:cNvSpPr/>
            <p:nvPr/>
          </p:nvSpPr>
          <p:spPr>
            <a:xfrm>
              <a:off x="3394348" y="375687"/>
              <a:ext cx="1296507" cy="648253"/>
            </a:xfrm>
            <a:prstGeom prst="roundRect">
              <a:avLst>
                <a:gd fmla="val 10000" name="adj"/>
              </a:avLst>
            </a:prstGeom>
            <a:gradFill>
              <a:gsLst>
                <a:gs pos="0">
                  <a:srgbClr val="6DBC37"/>
                </a:gs>
                <a:gs pos="100000">
                  <a:srgbClr val="B8FE9C"/>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
            <p:cNvSpPr txBox="1"/>
            <p:nvPr/>
          </p:nvSpPr>
          <p:spPr>
            <a:xfrm>
              <a:off x="3413335" y="394674"/>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Relación con producto</a:t>
              </a:r>
              <a:endParaRPr/>
            </a:p>
          </p:txBody>
        </p:sp>
        <p:sp>
          <p:nvSpPr>
            <p:cNvPr id="137" name="Google Shape;137;p12"/>
            <p:cNvSpPr/>
            <p:nvPr/>
          </p:nvSpPr>
          <p:spPr>
            <a:xfrm rot="-2142401">
              <a:off x="4630826" y="500126"/>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
            <p:cNvSpPr txBox="1"/>
            <p:nvPr/>
          </p:nvSpPr>
          <p:spPr>
            <a:xfrm rot="-2142401">
              <a:off x="4934190" y="497475"/>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9" name="Google Shape;139;p12"/>
            <p:cNvSpPr/>
            <p:nvPr/>
          </p:nvSpPr>
          <p:spPr>
            <a:xfrm>
              <a:off x="5209458" y="2941"/>
              <a:ext cx="1296507" cy="648253"/>
            </a:xfrm>
            <a:prstGeom prst="roundRect">
              <a:avLst>
                <a:gd fmla="val 10000" name="adj"/>
              </a:avLst>
            </a:prstGeom>
            <a:solidFill>
              <a:srgbClr val="54813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txBox="1"/>
            <p:nvPr/>
          </p:nvSpPr>
          <p:spPr>
            <a:xfrm>
              <a:off x="5228445" y="21928"/>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Directos </a:t>
              </a:r>
              <a:endParaRPr/>
            </a:p>
          </p:txBody>
        </p:sp>
        <p:sp>
          <p:nvSpPr>
            <p:cNvPr id="141" name="Google Shape;141;p12"/>
            <p:cNvSpPr/>
            <p:nvPr/>
          </p:nvSpPr>
          <p:spPr>
            <a:xfrm rot="2142401">
              <a:off x="4630826" y="872872"/>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txBox="1"/>
            <p:nvPr/>
          </p:nvSpPr>
          <p:spPr>
            <a:xfrm rot="2142401">
              <a:off x="4934190" y="870221"/>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43" name="Google Shape;143;p12"/>
            <p:cNvSpPr/>
            <p:nvPr/>
          </p:nvSpPr>
          <p:spPr>
            <a:xfrm>
              <a:off x="5209458" y="748433"/>
              <a:ext cx="1296507" cy="648253"/>
            </a:xfrm>
            <a:prstGeom prst="roundRect">
              <a:avLst>
                <a:gd fmla="val 10000" name="adj"/>
              </a:avLst>
            </a:prstGeom>
            <a:solidFill>
              <a:srgbClr val="54813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txBox="1"/>
            <p:nvPr/>
          </p:nvSpPr>
          <p:spPr>
            <a:xfrm>
              <a:off x="5228445" y="767420"/>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Indirectos </a:t>
              </a:r>
              <a:endParaRPr/>
            </a:p>
          </p:txBody>
        </p:sp>
        <p:sp>
          <p:nvSpPr>
            <p:cNvPr id="145" name="Google Shape;145;p12"/>
            <p:cNvSpPr/>
            <p:nvPr/>
          </p:nvSpPr>
          <p:spPr>
            <a:xfrm>
              <a:off x="2875745" y="2177483"/>
              <a:ext cx="518603"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txBox="1"/>
            <p:nvPr/>
          </p:nvSpPr>
          <p:spPr>
            <a:xfrm>
              <a:off x="3122081" y="2177833"/>
              <a:ext cx="25930" cy="2593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47" name="Google Shape;147;p12"/>
            <p:cNvSpPr/>
            <p:nvPr/>
          </p:nvSpPr>
          <p:spPr>
            <a:xfrm>
              <a:off x="3394348" y="1866671"/>
              <a:ext cx="1296507" cy="648253"/>
            </a:xfrm>
            <a:prstGeom prst="roundRect">
              <a:avLst>
                <a:gd fmla="val 10000" name="adj"/>
              </a:avLst>
            </a:prstGeom>
            <a:solidFill>
              <a:srgbClr val="C55A1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
            <p:cNvSpPr txBox="1"/>
            <p:nvPr/>
          </p:nvSpPr>
          <p:spPr>
            <a:xfrm>
              <a:off x="3413335" y="1885658"/>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Relación con producción</a:t>
              </a:r>
              <a:endParaRPr b="0" i="0" sz="1000" u="none" cap="none" strike="noStrike">
                <a:solidFill>
                  <a:schemeClr val="dk1"/>
                </a:solidFill>
                <a:latin typeface="Arial"/>
                <a:ea typeface="Arial"/>
                <a:cs typeface="Arial"/>
                <a:sym typeface="Arial"/>
              </a:endParaRPr>
            </a:p>
          </p:txBody>
        </p:sp>
        <p:sp>
          <p:nvSpPr>
            <p:cNvPr id="149" name="Google Shape;149;p12"/>
            <p:cNvSpPr/>
            <p:nvPr/>
          </p:nvSpPr>
          <p:spPr>
            <a:xfrm rot="-2142401">
              <a:off x="4630826" y="1991110"/>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txBox="1"/>
            <p:nvPr/>
          </p:nvSpPr>
          <p:spPr>
            <a:xfrm rot="-2142401">
              <a:off x="4934190" y="1988458"/>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51" name="Google Shape;151;p12"/>
            <p:cNvSpPr/>
            <p:nvPr/>
          </p:nvSpPr>
          <p:spPr>
            <a:xfrm>
              <a:off x="5209458" y="1493925"/>
              <a:ext cx="1296507" cy="648253"/>
            </a:xfrm>
            <a:prstGeom prst="roundRect">
              <a:avLst>
                <a:gd fmla="val 10000" name="adj"/>
              </a:avLst>
            </a:prstGeom>
            <a:solidFill>
              <a:srgbClr val="F4B08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txBox="1"/>
            <p:nvPr/>
          </p:nvSpPr>
          <p:spPr>
            <a:xfrm>
              <a:off x="5228445" y="1512912"/>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Variables</a:t>
              </a:r>
              <a:endParaRPr/>
            </a:p>
          </p:txBody>
        </p:sp>
        <p:sp>
          <p:nvSpPr>
            <p:cNvPr id="153" name="Google Shape;153;p12"/>
            <p:cNvSpPr/>
            <p:nvPr/>
          </p:nvSpPr>
          <p:spPr>
            <a:xfrm rot="2142401">
              <a:off x="4630826" y="2363856"/>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nvSpPr>
          <p:spPr>
            <a:xfrm rot="2142401">
              <a:off x="4934190" y="2361204"/>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55" name="Google Shape;155;p12"/>
            <p:cNvSpPr/>
            <p:nvPr/>
          </p:nvSpPr>
          <p:spPr>
            <a:xfrm>
              <a:off x="5209458" y="2239417"/>
              <a:ext cx="1296507" cy="648253"/>
            </a:xfrm>
            <a:prstGeom prst="roundRect">
              <a:avLst>
                <a:gd fmla="val 10000" name="adj"/>
              </a:avLst>
            </a:prstGeom>
            <a:solidFill>
              <a:srgbClr val="F4B08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txBox="1"/>
            <p:nvPr/>
          </p:nvSpPr>
          <p:spPr>
            <a:xfrm>
              <a:off x="5228445" y="2258404"/>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Fijos</a:t>
              </a:r>
              <a:endParaRPr/>
            </a:p>
          </p:txBody>
        </p:sp>
        <p:sp>
          <p:nvSpPr>
            <p:cNvPr id="157" name="Google Shape;157;p12"/>
            <p:cNvSpPr/>
            <p:nvPr/>
          </p:nvSpPr>
          <p:spPr>
            <a:xfrm rot="4249260">
              <a:off x="2345745" y="2922975"/>
              <a:ext cx="1578601" cy="26630"/>
            </a:xfrm>
            <a:custGeom>
              <a:rect b="b" l="l" r="r" t="t"/>
              <a:pathLst>
                <a:path extrusionOk="0" h="120000" w="120000">
                  <a:moveTo>
                    <a:pt x="0" y="60000"/>
                  </a:moveTo>
                  <a:lnTo>
                    <a:pt x="120000" y="60000"/>
                  </a:lnTo>
                </a:path>
              </a:pathLst>
            </a:custGeom>
            <a:no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txBox="1"/>
            <p:nvPr/>
          </p:nvSpPr>
          <p:spPr>
            <a:xfrm rot="4249260">
              <a:off x="3095581" y="2896825"/>
              <a:ext cx="78930" cy="7893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59" name="Google Shape;159;p12"/>
            <p:cNvSpPr/>
            <p:nvPr/>
          </p:nvSpPr>
          <p:spPr>
            <a:xfrm>
              <a:off x="3394348" y="3357655"/>
              <a:ext cx="1296507" cy="648253"/>
            </a:xfrm>
            <a:prstGeom prst="roundRect">
              <a:avLst>
                <a:gd fmla="val 10000" name="adj"/>
              </a:avLst>
            </a:prstGeom>
            <a:solidFill>
              <a:srgbClr val="BF90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nvSpPr>
          <p:spPr>
            <a:xfrm>
              <a:off x="3413335" y="3376642"/>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Uso en planeación </a:t>
              </a:r>
              <a:endParaRPr/>
            </a:p>
          </p:txBody>
        </p:sp>
        <p:sp>
          <p:nvSpPr>
            <p:cNvPr id="161" name="Google Shape;161;p12"/>
            <p:cNvSpPr/>
            <p:nvPr/>
          </p:nvSpPr>
          <p:spPr>
            <a:xfrm rot="-2142401">
              <a:off x="4630826" y="3482093"/>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txBox="1"/>
            <p:nvPr/>
          </p:nvSpPr>
          <p:spPr>
            <a:xfrm rot="-2142401">
              <a:off x="4934190" y="3479442"/>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63" name="Google Shape;163;p12"/>
            <p:cNvSpPr/>
            <p:nvPr/>
          </p:nvSpPr>
          <p:spPr>
            <a:xfrm>
              <a:off x="5209458" y="2984909"/>
              <a:ext cx="1296507" cy="648253"/>
            </a:xfrm>
            <a:prstGeom prst="roundRect">
              <a:avLst>
                <a:gd fmla="val 10000" name="adj"/>
              </a:avLst>
            </a:prstGeom>
            <a:solidFill>
              <a:srgbClr val="FFD96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txBox="1"/>
            <p:nvPr/>
          </p:nvSpPr>
          <p:spPr>
            <a:xfrm>
              <a:off x="5228445" y="3003896"/>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Estimados </a:t>
              </a:r>
              <a:endParaRPr/>
            </a:p>
          </p:txBody>
        </p:sp>
        <p:sp>
          <p:nvSpPr>
            <p:cNvPr id="165" name="Google Shape;165;p12"/>
            <p:cNvSpPr/>
            <p:nvPr/>
          </p:nvSpPr>
          <p:spPr>
            <a:xfrm rot="2142401">
              <a:off x="4630826" y="3854839"/>
              <a:ext cx="638661" cy="26630"/>
            </a:xfrm>
            <a:custGeom>
              <a:rect b="b" l="l" r="r" t="t"/>
              <a:pathLst>
                <a:path extrusionOk="0" h="120000" w="120000">
                  <a:moveTo>
                    <a:pt x="0" y="60000"/>
                  </a:moveTo>
                  <a:lnTo>
                    <a:pt x="120000" y="60000"/>
                  </a:lnTo>
                </a:path>
              </a:pathLst>
            </a:custGeom>
            <a:no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txBox="1"/>
            <p:nvPr/>
          </p:nvSpPr>
          <p:spPr>
            <a:xfrm rot="2142401">
              <a:off x="4934190" y="3852188"/>
              <a:ext cx="31933" cy="3193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67" name="Google Shape;167;p12"/>
            <p:cNvSpPr/>
            <p:nvPr/>
          </p:nvSpPr>
          <p:spPr>
            <a:xfrm>
              <a:off x="5209458" y="3730401"/>
              <a:ext cx="1296507" cy="648253"/>
            </a:xfrm>
            <a:prstGeom prst="roundRect">
              <a:avLst>
                <a:gd fmla="val 10000" name="adj"/>
              </a:avLst>
            </a:prstGeom>
            <a:solidFill>
              <a:srgbClr val="FFD96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txBox="1"/>
            <p:nvPr/>
          </p:nvSpPr>
          <p:spPr>
            <a:xfrm>
              <a:off x="5228445" y="3749388"/>
              <a:ext cx="1258533" cy="610279"/>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Estándar </a:t>
              </a:r>
              <a:endParaRPr/>
            </a:p>
          </p:txBody>
        </p:sp>
      </p:grpSp>
      <p:pic>
        <p:nvPicPr>
          <p:cNvPr descr="Los iconos planos de análisis y desarrollo de marketing de seo establecen una ilustración vectorial aislada vector gratuito" id="169" name="Google Shape;169;p12"/>
          <p:cNvPicPr preferRelativeResize="0"/>
          <p:nvPr/>
        </p:nvPicPr>
        <p:blipFill rotWithShape="1">
          <a:blip r:embed="rId3">
            <a:alphaModFix/>
          </a:blip>
          <a:srcRect b="54518" l="72965" r="4362" t="29894"/>
          <a:stretch/>
        </p:blipFill>
        <p:spPr>
          <a:xfrm>
            <a:off x="3393439" y="2468880"/>
            <a:ext cx="422898" cy="264030"/>
          </a:xfrm>
          <a:prstGeom prst="rect">
            <a:avLst/>
          </a:prstGeom>
          <a:noFill/>
          <a:ln>
            <a:noFill/>
          </a:ln>
        </p:spPr>
      </p:pic>
      <p:pic>
        <p:nvPicPr>
          <p:cNvPr descr="Los iconos planos de análisis y desarrollo de marketing de seo establecen una ilustración vectorial aislada vector gratuito" id="170" name="Google Shape;170;p12"/>
          <p:cNvPicPr preferRelativeResize="0"/>
          <p:nvPr/>
        </p:nvPicPr>
        <p:blipFill rotWithShape="1">
          <a:blip r:embed="rId3">
            <a:alphaModFix/>
          </a:blip>
          <a:srcRect b="54518" l="72965" r="4362" t="29894"/>
          <a:stretch/>
        </p:blipFill>
        <p:spPr>
          <a:xfrm>
            <a:off x="3482975" y="3978663"/>
            <a:ext cx="422898" cy="295716"/>
          </a:xfrm>
          <a:prstGeom prst="rect">
            <a:avLst/>
          </a:prstGeom>
          <a:noFill/>
          <a:ln>
            <a:noFill/>
          </a:ln>
        </p:spPr>
      </p:pic>
      <p:pic>
        <p:nvPicPr>
          <p:cNvPr descr="Los iconos planos de análisis y desarrollo de marketing de seo establecen una ilustración vectorial aislada vector gratuito" id="171" name="Google Shape;171;p12"/>
          <p:cNvPicPr preferRelativeResize="0"/>
          <p:nvPr/>
        </p:nvPicPr>
        <p:blipFill rotWithShape="1">
          <a:blip r:embed="rId3">
            <a:alphaModFix/>
          </a:blip>
          <a:srcRect b="54518" l="72965" r="4362" t="29894"/>
          <a:stretch/>
        </p:blipFill>
        <p:spPr>
          <a:xfrm>
            <a:off x="3298190" y="5264928"/>
            <a:ext cx="422898" cy="264030"/>
          </a:xfrm>
          <a:prstGeom prst="rect">
            <a:avLst/>
          </a:prstGeom>
          <a:noFill/>
          <a:ln>
            <a:noFill/>
          </a:ln>
        </p:spPr>
      </p:pic>
      <p:pic>
        <p:nvPicPr>
          <p:cNvPr descr="Los iconos planos de análisis y desarrollo de marketing de seo establecen una ilustración vectorial aislada vector gratuito" id="172" name="Google Shape;172;p12"/>
          <p:cNvPicPr preferRelativeResize="0"/>
          <p:nvPr/>
        </p:nvPicPr>
        <p:blipFill rotWithShape="1">
          <a:blip r:embed="rId3">
            <a:alphaModFix/>
          </a:blip>
          <a:srcRect b="54518" l="72965" r="4362" t="29894"/>
          <a:stretch/>
        </p:blipFill>
        <p:spPr>
          <a:xfrm>
            <a:off x="6268018" y="1904142"/>
            <a:ext cx="422898" cy="366834"/>
          </a:xfrm>
          <a:prstGeom prst="rect">
            <a:avLst/>
          </a:prstGeom>
          <a:noFill/>
          <a:ln>
            <a:noFill/>
          </a:ln>
        </p:spPr>
      </p:pic>
      <p:pic>
        <p:nvPicPr>
          <p:cNvPr descr="Los iconos planos de análisis y desarrollo de marketing de seo establecen una ilustración vectorial aislada vector gratuito" id="173" name="Google Shape;173;p12"/>
          <p:cNvPicPr preferRelativeResize="0"/>
          <p:nvPr/>
        </p:nvPicPr>
        <p:blipFill rotWithShape="1">
          <a:blip r:embed="rId3">
            <a:alphaModFix/>
          </a:blip>
          <a:srcRect b="54518" l="72965" r="4362" t="29894"/>
          <a:stretch/>
        </p:blipFill>
        <p:spPr>
          <a:xfrm>
            <a:off x="6091981" y="2732910"/>
            <a:ext cx="422898" cy="264030"/>
          </a:xfrm>
          <a:prstGeom prst="rect">
            <a:avLst/>
          </a:prstGeom>
          <a:noFill/>
          <a:ln>
            <a:noFill/>
          </a:ln>
        </p:spPr>
      </p:pic>
      <p:pic>
        <p:nvPicPr>
          <p:cNvPr descr="Los iconos planos de análisis y desarrollo de marketing de seo establecen una ilustración vectorial aislada vector gratuito" id="174" name="Google Shape;174;p12"/>
          <p:cNvPicPr preferRelativeResize="0"/>
          <p:nvPr/>
        </p:nvPicPr>
        <p:blipFill rotWithShape="1">
          <a:blip r:embed="rId3">
            <a:alphaModFix/>
          </a:blip>
          <a:srcRect b="54518" l="72965" r="4362" t="29894"/>
          <a:stretch/>
        </p:blipFill>
        <p:spPr>
          <a:xfrm>
            <a:off x="6031498" y="3429000"/>
            <a:ext cx="422898" cy="264030"/>
          </a:xfrm>
          <a:prstGeom prst="rect">
            <a:avLst/>
          </a:prstGeom>
          <a:noFill/>
          <a:ln>
            <a:noFill/>
          </a:ln>
        </p:spPr>
      </p:pic>
      <p:pic>
        <p:nvPicPr>
          <p:cNvPr descr="Los iconos planos de análisis y desarrollo de marketing de seo establecen una ilustración vectorial aislada vector gratuito" id="175" name="Google Shape;175;p12"/>
          <p:cNvPicPr preferRelativeResize="0"/>
          <p:nvPr/>
        </p:nvPicPr>
        <p:blipFill rotWithShape="1">
          <a:blip r:embed="rId3">
            <a:alphaModFix/>
          </a:blip>
          <a:srcRect b="54518" l="72965" r="4362" t="29894"/>
          <a:stretch/>
        </p:blipFill>
        <p:spPr>
          <a:xfrm>
            <a:off x="6223008" y="4219377"/>
            <a:ext cx="422898" cy="264030"/>
          </a:xfrm>
          <a:prstGeom prst="rect">
            <a:avLst/>
          </a:prstGeom>
          <a:noFill/>
          <a:ln>
            <a:noFill/>
          </a:ln>
        </p:spPr>
      </p:pic>
      <p:pic>
        <p:nvPicPr>
          <p:cNvPr descr="Los iconos planos de análisis y desarrollo de marketing de seo establecen una ilustración vectorial aislada vector gratuito" id="176" name="Google Shape;176;p12"/>
          <p:cNvPicPr preferRelativeResize="0"/>
          <p:nvPr/>
        </p:nvPicPr>
        <p:blipFill rotWithShape="1">
          <a:blip r:embed="rId3">
            <a:alphaModFix/>
          </a:blip>
          <a:srcRect b="54518" l="72965" r="4362" t="29894"/>
          <a:stretch/>
        </p:blipFill>
        <p:spPr>
          <a:xfrm>
            <a:off x="6203069" y="4903520"/>
            <a:ext cx="422898" cy="264030"/>
          </a:xfrm>
          <a:prstGeom prst="rect">
            <a:avLst/>
          </a:prstGeom>
          <a:noFill/>
          <a:ln>
            <a:noFill/>
          </a:ln>
        </p:spPr>
      </p:pic>
      <p:pic>
        <p:nvPicPr>
          <p:cNvPr descr="Los iconos planos de análisis y desarrollo de marketing de seo establecen una ilustración vectorial aislada vector gratuito" id="177" name="Google Shape;177;p12"/>
          <p:cNvPicPr preferRelativeResize="0"/>
          <p:nvPr/>
        </p:nvPicPr>
        <p:blipFill rotWithShape="1">
          <a:blip r:embed="rId3">
            <a:alphaModFix/>
          </a:blip>
          <a:srcRect b="54518" l="72965" r="4362" t="29894"/>
          <a:stretch/>
        </p:blipFill>
        <p:spPr>
          <a:xfrm>
            <a:off x="6103573" y="5664023"/>
            <a:ext cx="422898" cy="264030"/>
          </a:xfrm>
          <a:prstGeom prst="rect">
            <a:avLst/>
          </a:prstGeom>
          <a:noFill/>
          <a:ln>
            <a:noFill/>
          </a:ln>
        </p:spPr>
      </p:pic>
      <p:sp>
        <p:nvSpPr>
          <p:cNvPr id="178" name="Google Shape;178;p12"/>
          <p:cNvSpPr/>
          <p:nvPr/>
        </p:nvSpPr>
        <p:spPr>
          <a:xfrm>
            <a:off x="3026979" y="1904142"/>
            <a:ext cx="366460" cy="29252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1</a:t>
            </a:r>
            <a:endParaRPr/>
          </a:p>
        </p:txBody>
      </p:sp>
      <p:sp>
        <p:nvSpPr>
          <p:cNvPr id="179" name="Google Shape;179;p12"/>
          <p:cNvSpPr/>
          <p:nvPr/>
        </p:nvSpPr>
        <p:spPr>
          <a:xfrm>
            <a:off x="2843749" y="3644488"/>
            <a:ext cx="366460" cy="292520"/>
          </a:xfrm>
          <a:prstGeom prst="roundRect">
            <a:avLst>
              <a:gd fmla="val 16667" name="adj"/>
            </a:avLst>
          </a:prstGeom>
          <a:solidFill>
            <a:schemeClr val="accent5"/>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2</a:t>
            </a:r>
            <a:endParaRPr/>
          </a:p>
        </p:txBody>
      </p:sp>
      <p:sp>
        <p:nvSpPr>
          <p:cNvPr id="180" name="Google Shape;180;p12"/>
          <p:cNvSpPr/>
          <p:nvPr/>
        </p:nvSpPr>
        <p:spPr>
          <a:xfrm>
            <a:off x="2848303" y="5167550"/>
            <a:ext cx="366460" cy="292520"/>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3</a:t>
            </a:r>
            <a:endParaRPr/>
          </a:p>
        </p:txBody>
      </p:sp>
      <p:sp>
        <p:nvSpPr>
          <p:cNvPr id="181" name="Google Shape;181;p12"/>
          <p:cNvSpPr/>
          <p:nvPr/>
        </p:nvSpPr>
        <p:spPr>
          <a:xfrm>
            <a:off x="8336805" y="2732910"/>
            <a:ext cx="10871200" cy="593239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228600" lvl="0" marL="228600" marR="0" rtl="0" algn="just">
              <a:lnSpc>
                <a:spcPct val="115000"/>
              </a:lnSpc>
              <a:spcBef>
                <a:spcPts val="0"/>
              </a:spcBef>
              <a:spcAft>
                <a:spcPts val="0"/>
              </a:spcAft>
              <a:buClr>
                <a:srgbClr val="000000"/>
              </a:buClr>
              <a:buSzPts val="1000"/>
              <a:buFont typeface="Arial"/>
              <a:buAutoNum type="arabicPeriod"/>
            </a:pPr>
            <a:r>
              <a:rPr b="1" i="0" lang="es-CO" sz="1000" u="none" cap="none" strike="noStrike">
                <a:solidFill>
                  <a:srgbClr val="000000"/>
                </a:solidFill>
                <a:latin typeface="Arial"/>
                <a:ea typeface="Arial"/>
                <a:cs typeface="Arial"/>
                <a:sym typeface="Arial"/>
              </a:rPr>
              <a:t>Según su relación con el producto: </a:t>
            </a:r>
            <a:endParaRPr/>
          </a:p>
          <a:p>
            <a:pPr indent="-165100" lvl="0" marL="228600" marR="0" rtl="0" algn="just">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Los costos directos: </a:t>
            </a:r>
            <a:r>
              <a:rPr b="0" i="0" lang="es-CO" sz="1000" u="none" cap="none" strike="noStrike">
                <a:solidFill>
                  <a:srgbClr val="000000"/>
                </a:solidFill>
                <a:latin typeface="Arial"/>
                <a:ea typeface="Arial"/>
                <a:cs typeface="Arial"/>
                <a:sym typeface="Arial"/>
              </a:rPr>
              <a:t>que son aquellos que se pueden relacionar de forma inequívoca con el trabajo de elaboración del producto terminado.</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Los costos indirectos: </a:t>
            </a:r>
            <a:r>
              <a:rPr b="0" i="0" lang="es-CO" sz="1000" u="none" cap="none" strike="noStrike">
                <a:solidFill>
                  <a:srgbClr val="000000"/>
                </a:solidFill>
                <a:latin typeface="Arial"/>
                <a:ea typeface="Arial"/>
                <a:cs typeface="Arial"/>
                <a:sym typeface="Arial"/>
              </a:rPr>
              <a:t>que corresponden a aquellos que no pueden relacionarse, por lo menos no de manera directa y evidente al proceso de fabricación de los productos, así, en términos prácticos, bajo el ejemplo de producción de automóviles, los sueldos pagados a los ensambladores, serán tomados como costo directo,  pues es una labor que está directamente implicada en el proceso de producción, en cambio los servicios públicos de la fábrica aunque si bien son costos asociados a la etapa de producción, no se puede establecer una relación directa de estos en el proceso de elaboración de los productos.</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2. Según su relación con la producción: </a:t>
            </a:r>
            <a:endParaRPr/>
          </a:p>
          <a:p>
            <a:pPr indent="0" lvl="0" marL="0" marR="0" rtl="0" algn="just">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Costos variables: </a:t>
            </a:r>
            <a:r>
              <a:rPr b="0" i="0" lang="es-CO" sz="1000" u="none" cap="none" strike="noStrike">
                <a:solidFill>
                  <a:srgbClr val="000000"/>
                </a:solidFill>
                <a:latin typeface="Arial"/>
                <a:ea typeface="Arial"/>
                <a:cs typeface="Arial"/>
                <a:sym typeface="Arial"/>
              </a:rPr>
              <a:t>los cuales clasifican todos aquellos costos susceptibles de variaciones relacionadas con el aumento o disminución de la producción, al estar directamente relacionados con el volumen de producción, es posible predecir su comportamiento en función con la cantidad de unidades de producto terminado requeridas, así, cuanto mayor sea el número de unidades mayor será la adquisición de este tipo de costos y viceversa.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Los costos fijos</a:t>
            </a:r>
            <a:r>
              <a:rPr b="0" i="0" lang="es-CO" sz="1000" u="none" cap="none" strike="noStrike">
                <a:solidFill>
                  <a:srgbClr val="000000"/>
                </a:solidFill>
                <a:latin typeface="Arial"/>
                <a:ea typeface="Arial"/>
                <a:cs typeface="Arial"/>
                <a:sym typeface="Arial"/>
              </a:rPr>
              <a:t>: los cuales no sufren variaciones en función del aumento o disminución de la producción, es decir, se mantienen como costos fijos, tal es el ejemplo del pago de arrendamiento de planta fija, que independiente al volumen de la producción ,este se mantiene igual por lo menos en un periodo de tiempo definido </a:t>
            </a:r>
            <a:endParaRPr b="0" i="0" sz="11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3. Según su uso en planeación: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Los costos estimados:</a:t>
            </a:r>
            <a:r>
              <a:rPr b="0" i="0" lang="es-CO" sz="1000" u="none" cap="none" strike="noStrike">
                <a:solidFill>
                  <a:srgbClr val="000000"/>
                </a:solidFill>
                <a:latin typeface="Arial"/>
                <a:ea typeface="Arial"/>
                <a:cs typeface="Arial"/>
                <a:sym typeface="Arial"/>
              </a:rPr>
              <a:t> los cuales se identifican en base a procesos de observación y deducciones, dado esta condición, sus estimaciones no son exactas y están condicionadas al nivel de detalle con que se halla calculado en los análisis de estimación, entre este tipo de costos se encuentran aquellos insumos que no intervienen directamente en el proceso de trasformación de las materias primas. </a:t>
            </a:r>
            <a:endParaRPr b="0" i="0" sz="11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Los costos estándar: </a:t>
            </a:r>
            <a:r>
              <a:rPr b="0" i="0" lang="es-CO" sz="1000" u="none" cap="none" strike="noStrike">
                <a:solidFill>
                  <a:srgbClr val="000000"/>
                </a:solidFill>
                <a:latin typeface="Arial"/>
                <a:ea typeface="Arial"/>
                <a:cs typeface="Arial"/>
                <a:sym typeface="Arial"/>
              </a:rPr>
              <a:t>son aquellos insumos de los cuales las empresas disponen en grandes cantidades, puesto que intervienen directamente en los procesos de producción, por esto son determinantes a la hora de fijar u anticipar el cálculo de los costos de producción, el margen de error en este cálculo es muy bajo dado que, por ser productos que se adquieren en grandes cantidades, las variaciones en sus precios son casi fijas.</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cxnSp>
        <p:nvCxnSpPr>
          <p:cNvPr id="182" name="Google Shape;182;p12"/>
          <p:cNvCxnSpPr/>
          <p:nvPr/>
        </p:nvCxnSpPr>
        <p:spPr>
          <a:xfrm flipH="1" rot="10800000">
            <a:off x="7945821" y="2864925"/>
            <a:ext cx="11345639" cy="66008"/>
          </a:xfrm>
          <a:prstGeom prst="straightConnector1">
            <a:avLst/>
          </a:prstGeom>
          <a:noFill/>
          <a:ln cap="flat" cmpd="sng" w="9525">
            <a:solidFill>
              <a:srgbClr val="FF0000"/>
            </a:solidFill>
            <a:prstDash val="solid"/>
            <a:round/>
            <a:headEnd len="sm" w="sm" type="none"/>
            <a:tailEnd len="med" w="med" type="triangle"/>
          </a:ln>
        </p:spPr>
      </p:cxnSp>
      <p:cxnSp>
        <p:nvCxnSpPr>
          <p:cNvPr id="183" name="Google Shape;183;p12"/>
          <p:cNvCxnSpPr/>
          <p:nvPr/>
        </p:nvCxnSpPr>
        <p:spPr>
          <a:xfrm>
            <a:off x="7976266" y="2910870"/>
            <a:ext cx="80643" cy="6050250"/>
          </a:xfrm>
          <a:prstGeom prst="straightConnector1">
            <a:avLst/>
          </a:prstGeom>
          <a:noFill/>
          <a:ln cap="flat" cmpd="sng" w="9525">
            <a:solidFill>
              <a:srgbClr val="FF0000"/>
            </a:solidFill>
            <a:prstDash val="solid"/>
            <a:round/>
            <a:headEnd len="sm" w="sm" type="none"/>
            <a:tailEnd len="med" w="med" type="triangle"/>
          </a:ln>
        </p:spPr>
      </p:cxnSp>
      <p:sp>
        <p:nvSpPr>
          <p:cNvPr id="184" name="Google Shape;184;p12"/>
          <p:cNvSpPr txBox="1"/>
          <p:nvPr/>
        </p:nvSpPr>
        <p:spPr>
          <a:xfrm>
            <a:off x="1087120" y="1016000"/>
            <a:ext cx="11913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Clasificación</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