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foto-gratis/plantacion-pepinos_5400160.htm#query=agroindustria&amp;position=11&amp;from_view=search"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foto-gratis/tomates-maduros_5399023.htm#page=2&amp;query=agroindustria&amp;position=31&amp;from_view=search"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fotos-premium/industria-moderna-agricultura-granja-vegetales-hidroponicos-concepto-cultivo-vegetales-organicos-alimentos-saludables_20930895.htm"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058521" y="3054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637874" y="571008"/>
            <a:ext cx="184731" cy="38382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1"/>
          <p:cNvSpPr/>
          <p:nvPr/>
        </p:nvSpPr>
        <p:spPr>
          <a:xfrm>
            <a:off x="4279361" y="592872"/>
            <a:ext cx="2901756" cy="658642"/>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DI_CF017_2.3_CostosProducción</a:t>
            </a:r>
            <a:endParaRPr/>
          </a:p>
          <a:p>
            <a:pPr indent="0" lvl="0" marL="0" marR="0" rtl="0" algn="ctr">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Pestañas b</a:t>
            </a:r>
            <a:endParaRPr/>
          </a:p>
        </p:txBody>
      </p:sp>
      <p:pic>
        <p:nvPicPr>
          <p:cNvPr id="77" name="Google Shape;77;p11"/>
          <p:cNvPicPr preferRelativeResize="0"/>
          <p:nvPr/>
        </p:nvPicPr>
        <p:blipFill rotWithShape="1">
          <a:blip r:embed="rId3">
            <a:alphaModFix/>
          </a:blip>
          <a:srcRect b="13333" l="44473" r="4692" t="14000"/>
          <a:stretch/>
        </p:blipFill>
        <p:spPr>
          <a:xfrm>
            <a:off x="1089729" y="1933303"/>
            <a:ext cx="9974511" cy="46863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txBox="1"/>
          <p:nvPr/>
        </p:nvSpPr>
        <p:spPr>
          <a:xfrm>
            <a:off x="8327453" y="742714"/>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un recurso de aprendizaje con la información entregada por el experto y el diseño seleccionado por el pedagogo del catálogo de recursos y métricas entregado por producción y el equipo de desarrollo curricular para realizar la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diseño, secuencias, imágenes de referencias y enlaces, según requerimientos.</a:t>
            </a:r>
            <a:endParaRPr b="0" i="0" sz="1400" u="none" cap="none" strike="noStrike">
              <a:solidFill>
                <a:schemeClr val="dk1"/>
              </a:solidFill>
              <a:latin typeface="Arial"/>
              <a:ea typeface="Arial"/>
              <a:cs typeface="Arial"/>
              <a:sym typeface="Arial"/>
            </a:endParaRPr>
          </a:p>
        </p:txBody>
      </p:sp>
      <p:sp>
        <p:nvSpPr>
          <p:cNvPr id="84" name="Google Shape;8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https://www.freepik.es/foto-gratis/plantacion-pepinos_5400160.htm#query=agroindustria&amp;position=11&amp;from_view=search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86" name="Google Shape;86;p12"/>
          <p:cNvGrpSpPr/>
          <p:nvPr/>
        </p:nvGrpSpPr>
        <p:grpSpPr>
          <a:xfrm>
            <a:off x="-3578035" y="877824"/>
            <a:ext cx="11831385" cy="5358384"/>
            <a:chOff x="-3566160" y="932688"/>
            <a:chExt cx="11831385" cy="5358384"/>
          </a:xfrm>
        </p:grpSpPr>
        <p:sp>
          <p:nvSpPr>
            <p:cNvPr id="87" name="Google Shape;87;p12"/>
            <p:cNvSpPr/>
            <p:nvPr/>
          </p:nvSpPr>
          <p:spPr>
            <a:xfrm>
              <a:off x="51206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12"/>
            <p:cNvSpPr/>
            <p:nvPr/>
          </p:nvSpPr>
          <p:spPr>
            <a:xfrm>
              <a:off x="243230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 name="Google Shape;89;p12"/>
            <p:cNvSpPr/>
            <p:nvPr/>
          </p:nvSpPr>
          <p:spPr>
            <a:xfrm>
              <a:off x="437629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2"/>
            <p:cNvSpPr/>
            <p:nvPr/>
          </p:nvSpPr>
          <p:spPr>
            <a:xfrm>
              <a:off x="6333110"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1" name="Google Shape;91;p12"/>
            <p:cNvSpPr/>
            <p:nvPr/>
          </p:nvSpPr>
          <p:spPr>
            <a:xfrm>
              <a:off x="-1408176"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 name="Google Shape;92;p12"/>
            <p:cNvSpPr/>
            <p:nvPr/>
          </p:nvSpPr>
          <p:spPr>
            <a:xfrm>
              <a:off x="-3329367" y="1257300"/>
              <a:ext cx="1956816" cy="5033772"/>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12"/>
            <p:cNvSpPr/>
            <p:nvPr/>
          </p:nvSpPr>
          <p:spPr>
            <a:xfrm>
              <a:off x="-3329367" y="2340864"/>
              <a:ext cx="11594592" cy="3950208"/>
            </a:xfrm>
            <a:prstGeom prst="rect">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4" name="Google Shape;94;p12"/>
            <p:cNvSpPr/>
            <p:nvPr/>
          </p:nvSpPr>
          <p:spPr>
            <a:xfrm>
              <a:off x="3346704" y="2889504"/>
              <a:ext cx="4078224" cy="2980944"/>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12"/>
            <p:cNvSpPr/>
            <p:nvPr/>
          </p:nvSpPr>
          <p:spPr>
            <a:xfrm>
              <a:off x="3346704" y="5602432"/>
              <a:ext cx="4078224" cy="268016"/>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96" name="Google Shape;96;p12"/>
            <p:cNvCxnSpPr/>
            <p:nvPr/>
          </p:nvCxnSpPr>
          <p:spPr>
            <a:xfrm>
              <a:off x="-3566160" y="932688"/>
              <a:ext cx="11819510" cy="18288"/>
            </a:xfrm>
            <a:prstGeom prst="straightConnector1">
              <a:avLst/>
            </a:prstGeom>
            <a:noFill/>
            <a:ln cap="flat" cmpd="sng" w="9525">
              <a:solidFill>
                <a:srgbClr val="FF0000"/>
              </a:solidFill>
              <a:prstDash val="solid"/>
              <a:round/>
              <a:headEnd len="med" w="med" type="triangle"/>
              <a:tailEnd len="med" w="med" type="triangle"/>
            </a:ln>
          </p:spPr>
        </p:cxnSp>
      </p:grpSp>
      <p:sp>
        <p:nvSpPr>
          <p:cNvPr id="97" name="Google Shape;97;p12"/>
          <p:cNvSpPr/>
          <p:nvPr/>
        </p:nvSpPr>
        <p:spPr>
          <a:xfrm>
            <a:off x="-3807110" y="3659545"/>
            <a:ext cx="6096000" cy="1331134"/>
          </a:xfrm>
          <a:prstGeom prst="rect">
            <a:avLst/>
          </a:prstGeom>
          <a:noFill/>
          <a:ln>
            <a:noFill/>
          </a:ln>
        </p:spPr>
        <p:txBody>
          <a:bodyPr anchorCtr="0" anchor="t" bIns="45700" lIns="91425" spcFirstLastPara="1" rIns="91425" wrap="square" tIns="45700">
            <a:noAutofit/>
          </a:bodyPr>
          <a:lstStyle/>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El enfoque de este sistema se centra en las actividades ejecutadas en el proceso de producción y no en los productos, por tanto, se enfoca en evaluar todas las actividades requeridas en la elaboración del bien y son a estas a quien se asigna el valor del costo.</a:t>
            </a:r>
            <a:endParaRPr/>
          </a:p>
          <a:p>
            <a:pPr indent="0" lvl="2" marL="91440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Dicha modalidad permite identificar aquellas actividades que no son necesarias en el proceso, lo que contribuye a hacer más eficientes estos procesos reconociendo así la totalidad de costos realmente necesarios en los procesos de producción.</a:t>
            </a: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98" name="Google Shape;98;p12"/>
          <p:cNvSpPr/>
          <p:nvPr/>
        </p:nvSpPr>
        <p:spPr>
          <a:xfrm>
            <a:off x="-3328765" y="1553648"/>
            <a:ext cx="1931861"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Herramienta de costo basado en actividades (ABC) </a:t>
            </a:r>
            <a:endParaRPr b="0" i="0" sz="1000" u="none" cap="none" strike="noStrike">
              <a:solidFill>
                <a:srgbClr val="000000"/>
              </a:solidFill>
              <a:latin typeface="Arial"/>
              <a:ea typeface="Arial"/>
              <a:cs typeface="Arial"/>
              <a:sym typeface="Arial"/>
            </a:endParaRPr>
          </a:p>
        </p:txBody>
      </p:sp>
      <p:sp>
        <p:nvSpPr>
          <p:cNvPr id="99" name="Google Shape;99;p12"/>
          <p:cNvSpPr txBox="1"/>
          <p:nvPr/>
        </p:nvSpPr>
        <p:spPr>
          <a:xfrm>
            <a:off x="500189" y="245882"/>
            <a:ext cx="740459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Costos de producción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Herramientas administrativas que permiten determinar el costo de la producción de bienes.</a:t>
            </a:r>
            <a:endParaRPr/>
          </a:p>
        </p:txBody>
      </p:sp>
      <p:sp>
        <p:nvSpPr>
          <p:cNvPr id="100" name="Google Shape;100;p12"/>
          <p:cNvSpPr txBox="1"/>
          <p:nvPr/>
        </p:nvSpPr>
        <p:spPr>
          <a:xfrm>
            <a:off x="-2888452" y="2994653"/>
            <a:ext cx="523893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Se centra en las actividades ejecutadas en el proceso de producción y no de productos.</a:t>
            </a:r>
            <a:endParaRPr/>
          </a:p>
        </p:txBody>
      </p:sp>
      <p:pic>
        <p:nvPicPr>
          <p:cNvPr descr="Plantación de pepinos. Foto gratis" id="101" name="Google Shape;101;p12"/>
          <p:cNvPicPr preferRelativeResize="0"/>
          <p:nvPr/>
        </p:nvPicPr>
        <p:blipFill rotWithShape="1">
          <a:blip r:embed="rId4">
            <a:alphaModFix/>
          </a:blip>
          <a:srcRect b="0" l="0" r="0" t="0"/>
          <a:stretch/>
        </p:blipFill>
        <p:spPr>
          <a:xfrm>
            <a:off x="3638168" y="2994653"/>
            <a:ext cx="3471545" cy="231251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02" name="Google Shape;102;p12"/>
          <p:cNvSpPr txBox="1"/>
          <p:nvPr/>
        </p:nvSpPr>
        <p:spPr>
          <a:xfrm>
            <a:off x="3868862" y="5518065"/>
            <a:ext cx="301015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Centrada en las actividades ejecutadas en el proceso de producción de pepinos orgánicos.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un recurso de aprendizaje con la información entregada por el experto y el diseño seleccionado por el pedagogo del catálogo de recursos y métricas entregado por producción y el equipo de desarrollo curricular para realizar la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diseño, secuencias, imágenes de referencias y enlaces, según requerimientos.</a:t>
            </a:r>
            <a:endParaRPr b="0" i="0" sz="1400" u="none" cap="none" strike="noStrike">
              <a:solidFill>
                <a:schemeClr val="dk1"/>
              </a:solidFill>
              <a:latin typeface="Arial"/>
              <a:ea typeface="Arial"/>
              <a:cs typeface="Arial"/>
              <a:sym typeface="Arial"/>
            </a:endParaRPr>
          </a:p>
        </p:txBody>
      </p:sp>
      <p:sp>
        <p:nvSpPr>
          <p:cNvPr id="109" name="Google Shape;109;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10" name="Google Shape;110;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https://www.freepik.es/foto-gratis/tomates-maduros_5399023.htm#page=2&amp;query=agroindustria&amp;position=31&amp;from_view=search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11" name="Google Shape;111;p13"/>
          <p:cNvGrpSpPr/>
          <p:nvPr/>
        </p:nvGrpSpPr>
        <p:grpSpPr>
          <a:xfrm>
            <a:off x="-3566160" y="932688"/>
            <a:ext cx="11831385" cy="5358384"/>
            <a:chOff x="-3566160" y="932688"/>
            <a:chExt cx="11831385" cy="5358384"/>
          </a:xfrm>
        </p:grpSpPr>
        <p:sp>
          <p:nvSpPr>
            <p:cNvPr id="112" name="Google Shape;112;p13"/>
            <p:cNvSpPr/>
            <p:nvPr/>
          </p:nvSpPr>
          <p:spPr>
            <a:xfrm>
              <a:off x="51206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3" name="Google Shape;113;p13"/>
            <p:cNvSpPr/>
            <p:nvPr/>
          </p:nvSpPr>
          <p:spPr>
            <a:xfrm>
              <a:off x="243230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13"/>
            <p:cNvSpPr/>
            <p:nvPr/>
          </p:nvSpPr>
          <p:spPr>
            <a:xfrm>
              <a:off x="437629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3"/>
            <p:cNvSpPr/>
            <p:nvPr/>
          </p:nvSpPr>
          <p:spPr>
            <a:xfrm>
              <a:off x="6333110"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3"/>
            <p:cNvSpPr/>
            <p:nvPr/>
          </p:nvSpPr>
          <p:spPr>
            <a:xfrm>
              <a:off x="-1408176" y="1257300"/>
              <a:ext cx="1920240" cy="5033772"/>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3"/>
            <p:cNvSpPr/>
            <p:nvPr/>
          </p:nvSpPr>
          <p:spPr>
            <a:xfrm>
              <a:off x="-3329367" y="1257300"/>
              <a:ext cx="1956816"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8" name="Google Shape;118;p13"/>
            <p:cNvSpPr/>
            <p:nvPr/>
          </p:nvSpPr>
          <p:spPr>
            <a:xfrm>
              <a:off x="-3329367" y="2340864"/>
              <a:ext cx="11594592" cy="3950208"/>
            </a:xfrm>
            <a:prstGeom prst="rect">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 name="Google Shape;119;p13"/>
            <p:cNvSpPr/>
            <p:nvPr/>
          </p:nvSpPr>
          <p:spPr>
            <a:xfrm>
              <a:off x="3346704" y="2889504"/>
              <a:ext cx="4078224" cy="2980944"/>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 name="Google Shape;120;p13"/>
            <p:cNvSpPr/>
            <p:nvPr/>
          </p:nvSpPr>
          <p:spPr>
            <a:xfrm>
              <a:off x="3346704" y="5602432"/>
              <a:ext cx="4078224" cy="268016"/>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1" name="Google Shape;121;p13"/>
            <p:cNvCxnSpPr/>
            <p:nvPr/>
          </p:nvCxnSpPr>
          <p:spPr>
            <a:xfrm>
              <a:off x="-3566160" y="932688"/>
              <a:ext cx="11819510" cy="18288"/>
            </a:xfrm>
            <a:prstGeom prst="straightConnector1">
              <a:avLst/>
            </a:prstGeom>
            <a:noFill/>
            <a:ln cap="flat" cmpd="sng" w="9525">
              <a:solidFill>
                <a:srgbClr val="FF0000"/>
              </a:solidFill>
              <a:prstDash val="solid"/>
              <a:round/>
              <a:headEnd len="med" w="med" type="triangle"/>
              <a:tailEnd len="med" w="med" type="triangle"/>
            </a:ln>
          </p:spPr>
        </p:cxnSp>
      </p:grpSp>
      <p:sp>
        <p:nvSpPr>
          <p:cNvPr id="122" name="Google Shape;122;p13"/>
          <p:cNvSpPr/>
          <p:nvPr/>
        </p:nvSpPr>
        <p:spPr>
          <a:xfrm>
            <a:off x="-3484656" y="3429000"/>
            <a:ext cx="6096000" cy="1685077"/>
          </a:xfrm>
          <a:prstGeom prst="rect">
            <a:avLst/>
          </a:prstGeom>
          <a:noFill/>
          <a:ln>
            <a:noFill/>
          </a:ln>
        </p:spPr>
        <p:txBody>
          <a:bodyPr anchorCtr="0" anchor="t" bIns="45700" lIns="91425" spcFirstLastPara="1" rIns="91425" wrap="square" tIns="45700">
            <a:noAutofit/>
          </a:bodyPr>
          <a:lstStyle/>
          <a:p>
            <a:pPr indent="0" lvl="0" marL="450215"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En este método se cargan todos los costos intervinientes en la producción directamente al producto, sin hacer distinción entre los costos normales y los no normales, por ende, es un modelo sencillo de aplicar, dado que su producción y desarrollo requiere menos recursos.</a:t>
            </a:r>
            <a:endParaRPr/>
          </a:p>
          <a:p>
            <a:pPr indent="0" lvl="2" marL="91440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Sin embargo, el costo final que es asignado al producto suele ser susceptible de variaciones en cortos periodos de tiempo, debido a que están supeditados a los niveles de producción, lo que dificulta su análisis. </a:t>
            </a:r>
            <a:endParaRPr b="0" i="0" sz="1100" u="none" cap="none" strike="noStrike">
              <a:solidFill>
                <a:srgbClr val="000000"/>
              </a:solidFill>
              <a:latin typeface="Arial"/>
              <a:ea typeface="Arial"/>
              <a:cs typeface="Arial"/>
              <a:sym typeface="Arial"/>
            </a:endParaRPr>
          </a:p>
        </p:txBody>
      </p:sp>
      <p:sp>
        <p:nvSpPr>
          <p:cNvPr id="123" name="Google Shape;123;p13"/>
          <p:cNvSpPr/>
          <p:nvPr/>
        </p:nvSpPr>
        <p:spPr>
          <a:xfrm>
            <a:off x="-1356372" y="1818371"/>
            <a:ext cx="1550424"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Costeo por absorción</a:t>
            </a:r>
            <a:endParaRPr b="0" i="0" sz="1000" u="none" cap="none" strike="noStrike">
              <a:solidFill>
                <a:srgbClr val="000000"/>
              </a:solidFill>
              <a:latin typeface="Arial"/>
              <a:ea typeface="Arial"/>
              <a:cs typeface="Arial"/>
              <a:sym typeface="Arial"/>
            </a:endParaRPr>
          </a:p>
        </p:txBody>
      </p:sp>
      <p:sp>
        <p:nvSpPr>
          <p:cNvPr id="124" name="Google Shape;124;p13"/>
          <p:cNvSpPr txBox="1"/>
          <p:nvPr/>
        </p:nvSpPr>
        <p:spPr>
          <a:xfrm>
            <a:off x="-2527206" y="3109764"/>
            <a:ext cx="6018215"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 un modelo sencillo de aplicar.</a:t>
            </a:r>
            <a:endParaRPr/>
          </a:p>
        </p:txBody>
      </p:sp>
      <p:sp>
        <p:nvSpPr>
          <p:cNvPr id="125" name="Google Shape;125;p13"/>
          <p:cNvSpPr txBox="1"/>
          <p:nvPr/>
        </p:nvSpPr>
        <p:spPr>
          <a:xfrm>
            <a:off x="500189" y="245882"/>
            <a:ext cx="740459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Costos de producción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Herramientas administrativas que permiten determinar el costo de la producción de bienes.</a:t>
            </a:r>
            <a:endParaRPr/>
          </a:p>
        </p:txBody>
      </p:sp>
      <p:pic>
        <p:nvPicPr>
          <p:cNvPr descr="Tomates maduros Foto gratis" id="126" name="Google Shape;126;p13"/>
          <p:cNvPicPr preferRelativeResize="0"/>
          <p:nvPr/>
        </p:nvPicPr>
        <p:blipFill rotWithShape="1">
          <a:blip r:embed="rId4">
            <a:alphaModFix/>
          </a:blip>
          <a:srcRect b="0" l="0" r="0" t="0"/>
          <a:stretch/>
        </p:blipFill>
        <p:spPr>
          <a:xfrm>
            <a:off x="3646298" y="3122215"/>
            <a:ext cx="3493372" cy="232705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27" name="Google Shape;127;p13"/>
          <p:cNvSpPr txBox="1"/>
          <p:nvPr/>
        </p:nvSpPr>
        <p:spPr>
          <a:xfrm>
            <a:off x="3584714" y="5546513"/>
            <a:ext cx="319250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Se cargan todos los costos al producto final, en este caso, producción de tomate orgánico.</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un recurso de aprendizaje con la información entregada por el experto y el diseño seleccionado por el pedagogo del catálogo de recursos y métricas entregado por producción y el equipo de desarrollo curricular para realizar la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anexan: textos, diseño, secuencias, imágenes de referencias y enlaces, según requerimientos.</a:t>
            </a:r>
            <a:endParaRPr b="0" i="0" sz="1400" u="none" cap="none" strike="noStrike">
              <a:solidFill>
                <a:schemeClr val="dk1"/>
              </a:solidFill>
              <a:latin typeface="Arial"/>
              <a:ea typeface="Arial"/>
              <a:cs typeface="Arial"/>
              <a:sym typeface="Arial"/>
            </a:endParaRPr>
          </a:p>
        </p:txBody>
      </p:sp>
      <p:sp>
        <p:nvSpPr>
          <p:cNvPr id="134" name="Google Shape;134;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5" name="Google Shape;135;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https://www.freepik.es/fotos-premium/industria-moderna-agricultura-granja-vegetales-hidroponicos-concepto-cultivo-vegetales-organicos-alimentos-saludables_20930895.htm</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36" name="Google Shape;136;p14"/>
          <p:cNvGrpSpPr/>
          <p:nvPr/>
        </p:nvGrpSpPr>
        <p:grpSpPr>
          <a:xfrm>
            <a:off x="-3596935" y="841351"/>
            <a:ext cx="11831385" cy="5358384"/>
            <a:chOff x="-3566160" y="932688"/>
            <a:chExt cx="11831385" cy="5358384"/>
          </a:xfrm>
        </p:grpSpPr>
        <p:sp>
          <p:nvSpPr>
            <p:cNvPr id="137" name="Google Shape;137;p14"/>
            <p:cNvSpPr/>
            <p:nvPr/>
          </p:nvSpPr>
          <p:spPr>
            <a:xfrm>
              <a:off x="512064" y="1257300"/>
              <a:ext cx="1920240" cy="5033772"/>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4"/>
            <p:cNvSpPr/>
            <p:nvPr/>
          </p:nvSpPr>
          <p:spPr>
            <a:xfrm>
              <a:off x="243230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9" name="Google Shape;139;p14"/>
            <p:cNvSpPr/>
            <p:nvPr/>
          </p:nvSpPr>
          <p:spPr>
            <a:xfrm>
              <a:off x="4376294"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0" name="Google Shape;140;p14"/>
            <p:cNvSpPr/>
            <p:nvPr/>
          </p:nvSpPr>
          <p:spPr>
            <a:xfrm>
              <a:off x="6333110"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1" name="Google Shape;141;p14"/>
            <p:cNvSpPr/>
            <p:nvPr/>
          </p:nvSpPr>
          <p:spPr>
            <a:xfrm>
              <a:off x="-1408176" y="1257300"/>
              <a:ext cx="1920240"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2" name="Google Shape;142;p14"/>
            <p:cNvSpPr/>
            <p:nvPr/>
          </p:nvSpPr>
          <p:spPr>
            <a:xfrm>
              <a:off x="-3329367" y="1257300"/>
              <a:ext cx="1956816" cy="503377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3" name="Google Shape;143;p14"/>
            <p:cNvSpPr/>
            <p:nvPr/>
          </p:nvSpPr>
          <p:spPr>
            <a:xfrm>
              <a:off x="-3329367" y="2340864"/>
              <a:ext cx="11594592" cy="3950208"/>
            </a:xfrm>
            <a:prstGeom prst="rect">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4" name="Google Shape;144;p14"/>
            <p:cNvSpPr/>
            <p:nvPr/>
          </p:nvSpPr>
          <p:spPr>
            <a:xfrm>
              <a:off x="3346704" y="2889504"/>
              <a:ext cx="4078224" cy="2980944"/>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14"/>
            <p:cNvSpPr/>
            <p:nvPr/>
          </p:nvSpPr>
          <p:spPr>
            <a:xfrm>
              <a:off x="3338007" y="5602432"/>
              <a:ext cx="4086921" cy="268016"/>
            </a:xfrm>
            <a:prstGeom prst="rect">
              <a:avLst/>
            </a:prstGeom>
            <a:gradFill>
              <a:gsLst>
                <a:gs pos="0">
                  <a:schemeClr val="accent3"/>
                </a:gs>
                <a:gs pos="100000">
                  <a:srgbClr val="D8D8D8"/>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46" name="Google Shape;146;p14"/>
            <p:cNvCxnSpPr/>
            <p:nvPr/>
          </p:nvCxnSpPr>
          <p:spPr>
            <a:xfrm>
              <a:off x="-3566160" y="932688"/>
              <a:ext cx="11819510" cy="18288"/>
            </a:xfrm>
            <a:prstGeom prst="straightConnector1">
              <a:avLst/>
            </a:prstGeom>
            <a:noFill/>
            <a:ln cap="flat" cmpd="sng" w="9525">
              <a:solidFill>
                <a:srgbClr val="FF0000"/>
              </a:solidFill>
              <a:prstDash val="solid"/>
              <a:round/>
              <a:headEnd len="med" w="med" type="triangle"/>
              <a:tailEnd len="med" w="med" type="triangle"/>
            </a:ln>
          </p:spPr>
        </p:cxnSp>
      </p:grpSp>
      <p:sp>
        <p:nvSpPr>
          <p:cNvPr id="147" name="Google Shape;147;p14"/>
          <p:cNvSpPr/>
          <p:nvPr/>
        </p:nvSpPr>
        <p:spPr>
          <a:xfrm>
            <a:off x="-4031691" y="3016376"/>
            <a:ext cx="6965391" cy="2764603"/>
          </a:xfrm>
          <a:prstGeom prst="rect">
            <a:avLst/>
          </a:prstGeom>
          <a:noFill/>
          <a:ln>
            <a:noFill/>
          </a:ln>
        </p:spPr>
        <p:txBody>
          <a:bodyPr anchorCtr="0" anchor="t" bIns="45700" lIns="91425" spcFirstLastPara="1" rIns="91425" wrap="square" tIns="45700">
            <a:noAutofit/>
          </a:bodyPr>
          <a:lstStyle/>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En este sistema se tiene por objetivo prever con anticipación el costo de producción, para ello analiza gran variedad de factores presentes en los procesos de producción, tales como:</a:t>
            </a:r>
            <a:endParaRPr/>
          </a:p>
          <a:p>
            <a:pPr indent="0" lvl="2" marL="91440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171450" lvl="2" marL="1085850" marR="0" rtl="0" algn="just">
              <a:lnSpc>
                <a:spcPct val="115000"/>
              </a:lnSpc>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Número de unidades producidas en un tiempo determinado para cada máquina o tipo de fabricante o </a:t>
            </a:r>
            <a:endParaRPr/>
          </a:p>
          <a:p>
            <a:pPr indent="-171450" lvl="2" marL="1085850" marR="0" rtl="0" algn="just">
              <a:lnSpc>
                <a:spcPct val="115000"/>
              </a:lnSpc>
              <a:spcBef>
                <a:spcPts val="0"/>
              </a:spcBef>
              <a:spcAft>
                <a:spcPts val="0"/>
              </a:spcAft>
              <a:buClr>
                <a:srgbClr val="000000"/>
              </a:buClr>
              <a:buSzPts val="1000"/>
              <a:buFont typeface="Arial"/>
              <a:buChar char="•"/>
            </a:pPr>
            <a:r>
              <a:rPr b="0" i="0" lang="es-CO" sz="1000" u="none" cap="none" strike="noStrike">
                <a:solidFill>
                  <a:srgbClr val="000000"/>
                </a:solidFill>
                <a:latin typeface="Arial"/>
                <a:ea typeface="Arial"/>
                <a:cs typeface="Arial"/>
                <a:sym typeface="Arial"/>
              </a:rPr>
              <a:t>las unidades elaboradas por cada operario por unidad de tiempo.</a:t>
            </a:r>
            <a:endParaRPr/>
          </a:p>
          <a:p>
            <a:pPr indent="0" lvl="2" marL="91440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Para con esta información, calcular y establecer un </a:t>
            </a:r>
            <a:r>
              <a:rPr b="1" i="0" lang="es-CO" sz="1000" u="none" cap="none" strike="noStrike">
                <a:solidFill>
                  <a:srgbClr val="000000"/>
                </a:solidFill>
                <a:latin typeface="Arial"/>
                <a:ea typeface="Arial"/>
                <a:cs typeface="Arial"/>
                <a:sym typeface="Arial"/>
              </a:rPr>
              <a:t>nivel de producción promedio aceptable para la administración de acuerdo con un periodo de tiempo definido. </a:t>
            </a:r>
            <a:endParaRPr/>
          </a:p>
          <a:p>
            <a:pPr indent="0" lvl="2" marL="91440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2" marL="9144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Por ello, es el </a:t>
            </a:r>
            <a:r>
              <a:rPr b="1" i="0" lang="es-CO" sz="1000" u="none" cap="none" strike="noStrike">
                <a:solidFill>
                  <a:srgbClr val="000000"/>
                </a:solidFill>
                <a:latin typeface="Arial"/>
                <a:ea typeface="Arial"/>
                <a:cs typeface="Arial"/>
                <a:sym typeface="Arial"/>
              </a:rPr>
              <a:t>modelo más preciso que existe</a:t>
            </a:r>
            <a:r>
              <a:rPr b="0" i="0" lang="es-CO" sz="1000" u="none" cap="none" strike="noStrike">
                <a:solidFill>
                  <a:srgbClr val="000000"/>
                </a:solidFill>
                <a:latin typeface="Arial"/>
                <a:ea typeface="Arial"/>
                <a:cs typeface="Arial"/>
                <a:sym typeface="Arial"/>
              </a:rPr>
              <a:t>, dado que, como ya se ha dicho, aborda todos los elementos relevantes en el cálculo del costo de producción de un bien o servicio, gracias a ello su aplicación es ideal para ser usarlo en líneas productivas que no son susceptibles de variaciones significativas en el tiempo, puesto que bajo este sistema una variación significativa en estas condiciones obligaría a recalcular dichas estimaciones para cada producto.</a:t>
            </a:r>
            <a:endParaRPr/>
          </a:p>
          <a:p>
            <a:pPr indent="0" lvl="2" marL="914400" marR="0" rtl="0" algn="just">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4"/>
          <p:cNvSpPr/>
          <p:nvPr/>
        </p:nvSpPr>
        <p:spPr>
          <a:xfrm>
            <a:off x="804299" y="1686591"/>
            <a:ext cx="1213794"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Costeo variable </a:t>
            </a:r>
            <a:endParaRPr b="0" i="0" sz="1000" u="none" cap="none" strike="noStrike">
              <a:solidFill>
                <a:srgbClr val="000000"/>
              </a:solidFill>
              <a:latin typeface="Arial"/>
              <a:ea typeface="Arial"/>
              <a:cs typeface="Arial"/>
              <a:sym typeface="Arial"/>
            </a:endParaRPr>
          </a:p>
        </p:txBody>
      </p:sp>
      <p:sp>
        <p:nvSpPr>
          <p:cNvPr id="149" name="Google Shape;149;p14"/>
          <p:cNvSpPr txBox="1"/>
          <p:nvPr/>
        </p:nvSpPr>
        <p:spPr>
          <a:xfrm flipH="1">
            <a:off x="-3132484" y="2453440"/>
            <a:ext cx="586740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Prevenir el costo de producción.</a:t>
            </a:r>
            <a:endParaRPr b="0" i="0" sz="1000" u="none" cap="none" strike="noStrike">
              <a:solidFill>
                <a:srgbClr val="000000"/>
              </a:solidFill>
              <a:latin typeface="Arial"/>
              <a:ea typeface="Arial"/>
              <a:cs typeface="Arial"/>
              <a:sym typeface="Arial"/>
            </a:endParaRPr>
          </a:p>
        </p:txBody>
      </p:sp>
      <p:sp>
        <p:nvSpPr>
          <p:cNvPr id="150" name="Google Shape;150;p14"/>
          <p:cNvSpPr txBox="1"/>
          <p:nvPr/>
        </p:nvSpPr>
        <p:spPr>
          <a:xfrm>
            <a:off x="500189" y="245882"/>
            <a:ext cx="740459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Costos de producción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Herramientas administrativas que permiten determinar el costo  de la producción de bienes.</a:t>
            </a:r>
            <a:endParaRPr/>
          </a:p>
        </p:txBody>
      </p:sp>
      <p:pic>
        <p:nvPicPr>
          <p:cNvPr descr="Industria moderna de la agricultura. granja de vegetales hidropónicos. concepto de cultivo de vegetales orgánicos y alimentos saludables. Foto Premium " id="151" name="Google Shape;151;p14"/>
          <p:cNvPicPr preferRelativeResize="0"/>
          <p:nvPr/>
        </p:nvPicPr>
        <p:blipFill rotWithShape="1">
          <a:blip r:embed="rId4">
            <a:alphaModFix/>
          </a:blip>
          <a:srcRect b="0" l="0" r="0" t="0"/>
          <a:stretch/>
        </p:blipFill>
        <p:spPr>
          <a:xfrm>
            <a:off x="3464993" y="2882409"/>
            <a:ext cx="3819600" cy="25443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2" name="Google Shape;152;p14"/>
          <p:cNvSpPr txBox="1"/>
          <p:nvPr/>
        </p:nvSpPr>
        <p:spPr>
          <a:xfrm>
            <a:off x="3355551" y="5426854"/>
            <a:ext cx="3557659"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es-CO" sz="800" u="none" cap="none" strike="noStrike">
                <a:solidFill>
                  <a:srgbClr val="000000"/>
                </a:solidFill>
                <a:latin typeface="Arial"/>
                <a:ea typeface="Arial"/>
                <a:cs typeface="Arial"/>
                <a:sym typeface="Arial"/>
              </a:rPr>
              <a:t>Costo de producción promedio en un periodo de tiempo definido, granja de productos vegetales hidropónicos.</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