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2" name="Google Shape;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4" name="Google Shape;1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7" name="Google Shape;47;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8" name="Google Shape;48;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p:nvPr>
            <p:ph idx="2" type="pic"/>
          </p:nvPr>
        </p:nvSpPr>
        <p:spPr>
          <a:xfrm>
            <a:off x="5183187" y="987425"/>
            <a:ext cx="6172199" cy="4873624"/>
          </a:xfrm>
          <a:prstGeom prst="rect">
            <a:avLst/>
          </a:prstGeom>
          <a:noFill/>
          <a:ln>
            <a:noFill/>
          </a:ln>
        </p:spPr>
      </p:sp>
      <p:sp>
        <p:nvSpPr>
          <p:cNvPr id="54" name="Google Shape;54;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5" name="Google Shape;55;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8" name="Shape 58"/>
        <p:cNvGrpSpPr/>
        <p:nvPr/>
      </p:nvGrpSpPr>
      <p:grpSpPr>
        <a:xfrm>
          <a:off x="0" y="0"/>
          <a:ext cx="0" cy="0"/>
          <a:chOff x="0" y="0"/>
          <a:chExt cx="0" cy="0"/>
        </a:xfrm>
      </p:grpSpPr>
      <p:sp>
        <p:nvSpPr>
          <p:cNvPr id="59" name="Google Shape;59;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1" name="Google Shape;61;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4" name="Shape 64"/>
        <p:cNvGrpSpPr/>
        <p:nvPr/>
      </p:nvGrpSpPr>
      <p:grpSpPr>
        <a:xfrm>
          <a:off x="0" y="0"/>
          <a:ext cx="0" cy="0"/>
          <a:chOff x="0" y="0"/>
          <a:chExt cx="0" cy="0"/>
        </a:xfrm>
      </p:grpSpPr>
      <p:sp>
        <p:nvSpPr>
          <p:cNvPr id="65" name="Google Shape;65;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7" name="Google Shape;67;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foto-gratis/trabajador-almacen-mujer-sosteniendo-tablet-control-inventario-almacen-distribucion_11451326.htm#query=inventarios&amp;position=17&amp;from_view=search"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reepik.es/foto-gratis/gerentes-visitan-centro-almacenamiento-discuten-sobre-distribucion-objetivos-proximo-ano_11451225.htm#page=2&amp;query=inventarios&amp;position=19&amp;from_view=search"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fotos-premium/comparacion-notas-mayor-precision-toma-dos-personas-haciendo-control-inventario-almacen_27013753.htm#query=control%20de%20inventarios&amp;position=13&amp;from_view=keyword"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p:nvPr/>
        </p:nvSpPr>
        <p:spPr>
          <a:xfrm>
            <a:off x="2058521" y="3054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Arial"/>
              <a:buNone/>
            </a:pPr>
            <a:r>
              <a:t/>
            </a:r>
            <a:endParaRPr b="0" i="0" sz="1800" u="none" cap="none" strike="noStrike">
              <a:solidFill>
                <a:schemeClr val="lt1"/>
              </a:solidFill>
              <a:latin typeface="Arial"/>
              <a:ea typeface="Arial"/>
              <a:cs typeface="Arial"/>
              <a:sym typeface="Arial"/>
            </a:endParaRPr>
          </a:p>
        </p:txBody>
      </p:sp>
      <p:sp>
        <p:nvSpPr>
          <p:cNvPr id="75" name="Google Shape;75;p11"/>
          <p:cNvSpPr/>
          <p:nvPr/>
        </p:nvSpPr>
        <p:spPr>
          <a:xfrm>
            <a:off x="5637874" y="571008"/>
            <a:ext cx="184731" cy="38382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11"/>
          <p:cNvSpPr/>
          <p:nvPr/>
        </p:nvSpPr>
        <p:spPr>
          <a:xfrm>
            <a:off x="4153824" y="762919"/>
            <a:ext cx="3945311" cy="658642"/>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DI_CF017_2.4_SistemasInventarioPermanente</a:t>
            </a:r>
            <a:endParaRPr/>
          </a:p>
          <a:p>
            <a:pPr indent="0" lvl="0" marL="0" marR="0" rtl="0" algn="ctr">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Pestañas c</a:t>
            </a:r>
            <a:endParaRPr/>
          </a:p>
        </p:txBody>
      </p:sp>
      <p:pic>
        <p:nvPicPr>
          <p:cNvPr id="77" name="Google Shape;77;p11"/>
          <p:cNvPicPr preferRelativeResize="0"/>
          <p:nvPr/>
        </p:nvPicPr>
        <p:blipFill rotWithShape="1">
          <a:blip r:embed="rId3">
            <a:alphaModFix/>
          </a:blip>
          <a:srcRect b="15411" l="43603" r="3005" t="12036"/>
          <a:stretch/>
        </p:blipFill>
        <p:spPr>
          <a:xfrm>
            <a:off x="1739723" y="2052228"/>
            <a:ext cx="7907131" cy="3531340"/>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 name="Google Shape;83;p1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solicita a producción realizar un recurso con la información entregada por el experto y el diseño seleccionado por el pedagogo del catálogo de recursos y métricas entregado por producción y el equipo de desarrollo curricular para esta actividad.</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anexan: textos, imágenes de referencia, enlaces, secuencias y diseño, según requerimientos.</a:t>
            </a:r>
            <a:endParaRPr b="0" i="0" sz="1400" u="none" cap="none" strike="noStrike">
              <a:solidFill>
                <a:schemeClr val="dk1"/>
              </a:solidFill>
              <a:latin typeface="Arial"/>
              <a:ea typeface="Arial"/>
              <a:cs typeface="Arial"/>
              <a:sym typeface="Arial"/>
            </a:endParaRPr>
          </a:p>
        </p:txBody>
      </p:sp>
      <p:sp>
        <p:nvSpPr>
          <p:cNvPr id="84" name="Google Shape;84;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85" name="Google Shape;85;p1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sng" cap="none" strike="noStrike">
                <a:solidFill>
                  <a:schemeClr val="hlink"/>
                </a:solidFill>
                <a:latin typeface="Arial"/>
                <a:ea typeface="Arial"/>
                <a:cs typeface="Arial"/>
                <a:sym typeface="Arial"/>
                <a:hlinkClick r:id="rId3"/>
              </a:rPr>
              <a:t>https://www.freepik.es/foto-gratis/trabajador-almacen-mujer-sosteniendo-tablet-control-inventario-almacen-distribucion_11451326.htm#query=inventarios&amp;position=17&amp;from_view=search</a:t>
            </a:r>
            <a:r>
              <a:rPr b="0" i="0" lang="es-CO"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86" name="Google Shape;86;p12"/>
          <p:cNvGrpSpPr/>
          <p:nvPr/>
        </p:nvGrpSpPr>
        <p:grpSpPr>
          <a:xfrm>
            <a:off x="-444657" y="1257300"/>
            <a:ext cx="8528242" cy="4972915"/>
            <a:chOff x="-466378" y="1257300"/>
            <a:chExt cx="8528242" cy="4972915"/>
          </a:xfrm>
        </p:grpSpPr>
        <p:sp>
          <p:nvSpPr>
            <p:cNvPr id="87" name="Google Shape;87;p12"/>
            <p:cNvSpPr/>
            <p:nvPr/>
          </p:nvSpPr>
          <p:spPr>
            <a:xfrm>
              <a:off x="-457196" y="1257300"/>
              <a:ext cx="7478485" cy="4972915"/>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8" name="Google Shape;88;p12"/>
            <p:cNvSpPr/>
            <p:nvPr/>
          </p:nvSpPr>
          <p:spPr>
            <a:xfrm>
              <a:off x="-457196" y="1257300"/>
              <a:ext cx="1698171" cy="4972915"/>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9" name="Google Shape;89;p12"/>
            <p:cNvSpPr/>
            <p:nvPr/>
          </p:nvSpPr>
          <p:spPr>
            <a:xfrm>
              <a:off x="1240975" y="1257300"/>
              <a:ext cx="1698171" cy="4972915"/>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0" name="Google Shape;90;p12"/>
            <p:cNvSpPr/>
            <p:nvPr/>
          </p:nvSpPr>
          <p:spPr>
            <a:xfrm>
              <a:off x="2939146" y="1257300"/>
              <a:ext cx="1698171" cy="4972915"/>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1" name="Google Shape;91;p12"/>
            <p:cNvSpPr/>
            <p:nvPr/>
          </p:nvSpPr>
          <p:spPr>
            <a:xfrm>
              <a:off x="4665522" y="1257300"/>
              <a:ext cx="1698171" cy="4972915"/>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2" name="Google Shape;92;p12"/>
            <p:cNvSpPr/>
            <p:nvPr/>
          </p:nvSpPr>
          <p:spPr>
            <a:xfrm>
              <a:off x="6363693" y="1257300"/>
              <a:ext cx="1698171" cy="4972914"/>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3" name="Google Shape;93;p12"/>
            <p:cNvSpPr/>
            <p:nvPr/>
          </p:nvSpPr>
          <p:spPr>
            <a:xfrm>
              <a:off x="-466378" y="1909013"/>
              <a:ext cx="8519060" cy="4321201"/>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4" name="Google Shape;94;p12"/>
            <p:cNvSpPr/>
            <p:nvPr/>
          </p:nvSpPr>
          <p:spPr>
            <a:xfrm rot="5400000">
              <a:off x="147846" y="1075037"/>
              <a:ext cx="529705" cy="1656552"/>
            </a:xfrm>
            <a:prstGeom prst="rightBrace">
              <a:avLst>
                <a:gd fmla="val 8333" name="adj1"/>
                <a:gd fmla="val 50000" name="adj2"/>
              </a:avLst>
            </a:prstGeom>
            <a:solidFill>
              <a:schemeClr val="lt1"/>
            </a:solidFill>
            <a:ln cap="flat" cmpd="sng" w="25400">
              <a:solidFill>
                <a:srgbClr val="17161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5" name="Google Shape;95;p12"/>
            <p:cNvSpPr/>
            <p:nvPr/>
          </p:nvSpPr>
          <p:spPr>
            <a:xfrm>
              <a:off x="4857008" y="2338251"/>
              <a:ext cx="3059943" cy="2924629"/>
            </a:xfrm>
            <a:prstGeom prst="rect">
              <a:avLst/>
            </a:prstGeom>
            <a:gradFill>
              <a:gsLst>
                <a:gs pos="0">
                  <a:schemeClr val="accent3"/>
                </a:gs>
                <a:gs pos="100000">
                  <a:srgbClr val="D8D8D8"/>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96" name="Google Shape;96;p12"/>
          <p:cNvSpPr/>
          <p:nvPr/>
        </p:nvSpPr>
        <p:spPr>
          <a:xfrm>
            <a:off x="-1007257" y="3296308"/>
            <a:ext cx="4076084" cy="977191"/>
          </a:xfrm>
          <a:prstGeom prst="rect">
            <a:avLst/>
          </a:prstGeom>
          <a:noFill/>
          <a:ln>
            <a:noFill/>
          </a:ln>
        </p:spPr>
        <p:txBody>
          <a:bodyPr anchorCtr="0" anchor="t" bIns="45700" lIns="91425" spcFirstLastPara="1" rIns="91425" wrap="square" tIns="45700">
            <a:noAutofit/>
          </a:bodyPr>
          <a:lstStyle/>
          <a:p>
            <a:pPr indent="0" lvl="0" marL="859155"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Las unidades de materia prima adquiridas serán aplicadas en la producción de acuerdo con el orden en que fueron adquiridas, de este modo, las existencias finales de inventario estarán compuestas por las últimas unidades compradas.</a:t>
            </a:r>
            <a:endParaRPr/>
          </a:p>
        </p:txBody>
      </p:sp>
      <p:sp>
        <p:nvSpPr>
          <p:cNvPr id="97" name="Google Shape;97;p12"/>
          <p:cNvSpPr/>
          <p:nvPr/>
        </p:nvSpPr>
        <p:spPr>
          <a:xfrm>
            <a:off x="133725" y="1460046"/>
            <a:ext cx="559769"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PEPS </a:t>
            </a:r>
            <a:endParaRPr b="0" i="0" sz="1000" u="none" cap="none" strike="noStrike">
              <a:solidFill>
                <a:srgbClr val="000000"/>
              </a:solidFill>
              <a:latin typeface="Arial"/>
              <a:ea typeface="Arial"/>
              <a:cs typeface="Arial"/>
              <a:sym typeface="Arial"/>
            </a:endParaRPr>
          </a:p>
        </p:txBody>
      </p:sp>
      <p:sp>
        <p:nvSpPr>
          <p:cNvPr id="98" name="Google Shape;98;p12"/>
          <p:cNvSpPr/>
          <p:nvPr/>
        </p:nvSpPr>
        <p:spPr>
          <a:xfrm>
            <a:off x="-225017" y="2492386"/>
            <a:ext cx="2444900"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Primeras en entrar, primeras en salir</a:t>
            </a:r>
            <a:endParaRPr b="0" i="0" sz="1000" u="none" cap="none" strike="noStrike">
              <a:solidFill>
                <a:srgbClr val="000000"/>
              </a:solidFill>
              <a:latin typeface="Arial"/>
              <a:ea typeface="Arial"/>
              <a:cs typeface="Arial"/>
              <a:sym typeface="Arial"/>
            </a:endParaRPr>
          </a:p>
        </p:txBody>
      </p:sp>
      <p:sp>
        <p:nvSpPr>
          <p:cNvPr id="99" name="Google Shape;99;p12"/>
          <p:cNvSpPr txBox="1"/>
          <p:nvPr/>
        </p:nvSpPr>
        <p:spPr>
          <a:xfrm>
            <a:off x="409903" y="567559"/>
            <a:ext cx="29995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Sistemas de inventario permanente</a:t>
            </a:r>
            <a:endParaRPr/>
          </a:p>
        </p:txBody>
      </p:sp>
      <p:pic>
        <p:nvPicPr>
          <p:cNvPr descr="Trabajador de almacén mujer sosteniendo tablet control de inventario en almacén de distribución Foto gratis" id="100" name="Google Shape;100;p12"/>
          <p:cNvPicPr preferRelativeResize="0"/>
          <p:nvPr/>
        </p:nvPicPr>
        <p:blipFill rotWithShape="1">
          <a:blip r:embed="rId4">
            <a:alphaModFix/>
          </a:blip>
          <a:srcRect b="0" l="0" r="0" t="0"/>
          <a:stretch/>
        </p:blipFill>
        <p:spPr>
          <a:xfrm>
            <a:off x="5006054" y="2789518"/>
            <a:ext cx="2805292" cy="187318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01" name="Google Shape;101;p12"/>
          <p:cNvSpPr/>
          <p:nvPr/>
        </p:nvSpPr>
        <p:spPr>
          <a:xfrm>
            <a:off x="6518182" y="1257299"/>
            <a:ext cx="1407549" cy="1342924"/>
          </a:xfrm>
          <a:prstGeom prst="cloudCallout">
            <a:avLst>
              <a:gd fmla="val -30938" name="adj1"/>
              <a:gd fmla="val 111676" name="adj2"/>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2" name="Google Shape;102;p12"/>
          <p:cNvSpPr txBox="1"/>
          <p:nvPr/>
        </p:nvSpPr>
        <p:spPr>
          <a:xfrm flipH="1">
            <a:off x="6769674" y="1727673"/>
            <a:ext cx="92549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CO" sz="800" u="none" cap="none" strike="noStrike">
                <a:solidFill>
                  <a:srgbClr val="000000"/>
                </a:solidFill>
                <a:latin typeface="Arial"/>
                <a:ea typeface="Arial"/>
                <a:cs typeface="Arial"/>
                <a:sym typeface="Arial"/>
              </a:rPr>
              <a:t>Primeras en entrar, primeras en salir…</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solicita a producción realizar un recurso con la información entregada por el experto y el diseño seleccionado por el pedagogo del catálogo de recursos y métricas entregado por producción y el equipo de desarrollo curricular para esta actividad.</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anexan: textos, imágenes de referencia, enlaces, secuencias y diseño, según requerimientos.</a:t>
            </a:r>
            <a:endParaRPr b="0" i="0" sz="1400" u="none" cap="none" strike="noStrike">
              <a:solidFill>
                <a:schemeClr val="dk1"/>
              </a:solidFill>
              <a:latin typeface="Arial"/>
              <a:ea typeface="Arial"/>
              <a:cs typeface="Arial"/>
              <a:sym typeface="Arial"/>
            </a:endParaRPr>
          </a:p>
        </p:txBody>
      </p:sp>
      <p:sp>
        <p:nvSpPr>
          <p:cNvPr id="109" name="Google Shape;109;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10" name="Google Shape;110;p1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sng" cap="none" strike="noStrike">
                <a:solidFill>
                  <a:schemeClr val="hlink"/>
                </a:solidFill>
                <a:latin typeface="Arial"/>
                <a:ea typeface="Arial"/>
                <a:cs typeface="Arial"/>
                <a:sym typeface="Arial"/>
                <a:hlinkClick r:id="rId3"/>
              </a:rPr>
              <a:t>https://www.freepik.es/foto-gratis/gerentes-visitan-centro-almacenamiento-discuten-sobre-distribucion-objetivos-proximo-ano_11451225.htm#page=2&amp;query=inventarios&amp;position=19&amp;from_view=search</a:t>
            </a:r>
            <a:r>
              <a:rPr b="0" i="0" lang="es-CO"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grpSp>
        <p:nvGrpSpPr>
          <p:cNvPr id="111" name="Google Shape;111;p13"/>
          <p:cNvGrpSpPr/>
          <p:nvPr/>
        </p:nvGrpSpPr>
        <p:grpSpPr>
          <a:xfrm>
            <a:off x="-457196" y="1257300"/>
            <a:ext cx="8520038" cy="4972915"/>
            <a:chOff x="-457196" y="1257300"/>
            <a:chExt cx="8520038" cy="4972915"/>
          </a:xfrm>
        </p:grpSpPr>
        <p:sp>
          <p:nvSpPr>
            <p:cNvPr id="112" name="Google Shape;112;p13"/>
            <p:cNvSpPr/>
            <p:nvPr/>
          </p:nvSpPr>
          <p:spPr>
            <a:xfrm>
              <a:off x="-457196" y="1257300"/>
              <a:ext cx="7478485" cy="4972915"/>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3" name="Google Shape;113;p13"/>
            <p:cNvSpPr/>
            <p:nvPr/>
          </p:nvSpPr>
          <p:spPr>
            <a:xfrm>
              <a:off x="-457196" y="1257300"/>
              <a:ext cx="1698171" cy="4972915"/>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4" name="Google Shape;114;p13"/>
            <p:cNvSpPr/>
            <p:nvPr/>
          </p:nvSpPr>
          <p:spPr>
            <a:xfrm>
              <a:off x="1240975" y="1257300"/>
              <a:ext cx="1698171" cy="4972915"/>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5" name="Google Shape;115;p13"/>
            <p:cNvSpPr/>
            <p:nvPr/>
          </p:nvSpPr>
          <p:spPr>
            <a:xfrm>
              <a:off x="2939146" y="1257300"/>
              <a:ext cx="1698171" cy="4972915"/>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6" name="Google Shape;116;p13"/>
            <p:cNvSpPr/>
            <p:nvPr/>
          </p:nvSpPr>
          <p:spPr>
            <a:xfrm>
              <a:off x="4665522" y="1257300"/>
              <a:ext cx="1698171" cy="4972915"/>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7" name="Google Shape;117;p13"/>
            <p:cNvSpPr/>
            <p:nvPr/>
          </p:nvSpPr>
          <p:spPr>
            <a:xfrm>
              <a:off x="6363693" y="1257300"/>
              <a:ext cx="1698171" cy="4972914"/>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8" name="Google Shape;118;p13"/>
            <p:cNvSpPr/>
            <p:nvPr/>
          </p:nvSpPr>
          <p:spPr>
            <a:xfrm>
              <a:off x="-456218" y="1909013"/>
              <a:ext cx="8519060" cy="4321201"/>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9" name="Google Shape;119;p13"/>
            <p:cNvSpPr/>
            <p:nvPr/>
          </p:nvSpPr>
          <p:spPr>
            <a:xfrm rot="5400000">
              <a:off x="1799289" y="1345589"/>
              <a:ext cx="529705" cy="1656552"/>
            </a:xfrm>
            <a:prstGeom prst="rightBrace">
              <a:avLst>
                <a:gd fmla="val 8333" name="adj1"/>
                <a:gd fmla="val 50000" name="adj2"/>
              </a:avLst>
            </a:prstGeom>
            <a:solidFill>
              <a:schemeClr val="lt1"/>
            </a:solidFill>
            <a:ln cap="flat" cmpd="sng" w="25400">
              <a:solidFill>
                <a:srgbClr val="17161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20" name="Google Shape;120;p13"/>
            <p:cNvSpPr/>
            <p:nvPr/>
          </p:nvSpPr>
          <p:spPr>
            <a:xfrm>
              <a:off x="4857008" y="2338251"/>
              <a:ext cx="3059943" cy="2924629"/>
            </a:xfrm>
            <a:prstGeom prst="rect">
              <a:avLst/>
            </a:prstGeom>
            <a:gradFill>
              <a:gsLst>
                <a:gs pos="0">
                  <a:schemeClr val="accent3"/>
                </a:gs>
                <a:gs pos="100000">
                  <a:srgbClr val="D8D8D8"/>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21" name="Google Shape;121;p13"/>
          <p:cNvSpPr/>
          <p:nvPr/>
        </p:nvSpPr>
        <p:spPr>
          <a:xfrm>
            <a:off x="-1005233" y="2906685"/>
            <a:ext cx="4020017" cy="800219"/>
          </a:xfrm>
          <a:prstGeom prst="rect">
            <a:avLst/>
          </a:prstGeom>
          <a:noFill/>
          <a:ln>
            <a:noFill/>
          </a:ln>
        </p:spPr>
        <p:txBody>
          <a:bodyPr anchorCtr="0" anchor="t" bIns="45700" lIns="91425" spcFirstLastPara="1" rIns="91425" wrap="square" tIns="45700">
            <a:noAutofit/>
          </a:bodyPr>
          <a:lstStyle/>
          <a:p>
            <a:pPr indent="0" lvl="0" marL="859155"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En este sistema la materia prima utilizada será la adquirida más recientemente, por lo que el inventario final estará conformado por el costo de la materia prima adquirida con mayor antigüedad. </a:t>
            </a:r>
            <a:endParaRPr/>
          </a:p>
        </p:txBody>
      </p:sp>
      <p:sp>
        <p:nvSpPr>
          <p:cNvPr id="122" name="Google Shape;122;p13"/>
          <p:cNvSpPr/>
          <p:nvPr/>
        </p:nvSpPr>
        <p:spPr>
          <a:xfrm>
            <a:off x="1531458" y="1460045"/>
            <a:ext cx="654346"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(UEPS) </a:t>
            </a:r>
            <a:endParaRPr b="0" i="0" sz="1000" u="none" cap="none" strike="noStrike">
              <a:solidFill>
                <a:srgbClr val="000000"/>
              </a:solidFill>
              <a:latin typeface="Arial"/>
              <a:ea typeface="Arial"/>
              <a:cs typeface="Arial"/>
              <a:sym typeface="Arial"/>
            </a:endParaRPr>
          </a:p>
        </p:txBody>
      </p:sp>
      <p:sp>
        <p:nvSpPr>
          <p:cNvPr id="123" name="Google Shape;123;p13"/>
          <p:cNvSpPr/>
          <p:nvPr/>
        </p:nvSpPr>
        <p:spPr>
          <a:xfrm>
            <a:off x="-115260" y="2519178"/>
            <a:ext cx="2396810"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Últimas en entrar, primeras en salir</a:t>
            </a:r>
            <a:r>
              <a:rPr b="0" i="0" lang="es-CO"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24" name="Google Shape;124;p13"/>
          <p:cNvSpPr txBox="1"/>
          <p:nvPr/>
        </p:nvSpPr>
        <p:spPr>
          <a:xfrm>
            <a:off x="409903" y="567559"/>
            <a:ext cx="29995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Sistemas de inventario permanente</a:t>
            </a:r>
            <a:endParaRPr/>
          </a:p>
        </p:txBody>
      </p:sp>
      <p:pic>
        <p:nvPicPr>
          <p:cNvPr descr="Los gerentes visitan el centro de almacenamiento y discuten sobre la distribución y los objetivos para el próximo año Foto gratis" id="125" name="Google Shape;125;p13"/>
          <p:cNvPicPr preferRelativeResize="0"/>
          <p:nvPr/>
        </p:nvPicPr>
        <p:blipFill rotWithShape="1">
          <a:blip r:embed="rId4">
            <a:alphaModFix/>
          </a:blip>
          <a:srcRect b="0" l="0" r="0" t="0"/>
          <a:stretch/>
        </p:blipFill>
        <p:spPr>
          <a:xfrm>
            <a:off x="5025281" y="2742566"/>
            <a:ext cx="2831068" cy="1890394"/>
          </a:xfrm>
          <a:prstGeom prst="rect">
            <a:avLst/>
          </a:prstGeom>
          <a:noFill/>
          <a:ln>
            <a:noFill/>
          </a:ln>
        </p:spPr>
      </p:pic>
      <p:sp>
        <p:nvSpPr>
          <p:cNvPr id="126" name="Google Shape;126;p13"/>
          <p:cNvSpPr/>
          <p:nvPr/>
        </p:nvSpPr>
        <p:spPr>
          <a:xfrm>
            <a:off x="3911094" y="1184023"/>
            <a:ext cx="1348769" cy="1371600"/>
          </a:xfrm>
          <a:prstGeom prst="cloudCallout">
            <a:avLst>
              <a:gd fmla="val 114004" name="adj1"/>
              <a:gd fmla="val 116574" name="adj2"/>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27" name="Google Shape;127;p13"/>
          <p:cNvSpPr txBox="1"/>
          <p:nvPr/>
        </p:nvSpPr>
        <p:spPr>
          <a:xfrm flipH="1">
            <a:off x="4058168" y="1367617"/>
            <a:ext cx="112112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CO" sz="800" u="none" cap="none" strike="noStrike">
                <a:solidFill>
                  <a:srgbClr val="000000"/>
                </a:solidFill>
                <a:latin typeface="Arial"/>
                <a:ea typeface="Arial"/>
                <a:cs typeface="Arial"/>
                <a:sym typeface="Arial"/>
              </a:rPr>
              <a:t>Recuerda Carolina… últimas en entrar, primeras en salir…</a:t>
            </a:r>
            <a:endParaRPr/>
          </a:p>
        </p:txBody>
      </p:sp>
      <p:sp>
        <p:nvSpPr>
          <p:cNvPr id="128" name="Google Shape;128;p13"/>
          <p:cNvSpPr/>
          <p:nvPr/>
        </p:nvSpPr>
        <p:spPr>
          <a:xfrm>
            <a:off x="6231812" y="1184023"/>
            <a:ext cx="1698170" cy="1154227"/>
          </a:xfrm>
          <a:prstGeom prst="cloudCallout">
            <a:avLst>
              <a:gd fmla="val -16047" name="adj1"/>
              <a:gd fmla="val 148356" name="adj2"/>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29" name="Google Shape;129;p13"/>
          <p:cNvSpPr txBox="1"/>
          <p:nvPr/>
        </p:nvSpPr>
        <p:spPr>
          <a:xfrm>
            <a:off x="6456072" y="1475433"/>
            <a:ext cx="148336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CO" sz="800" u="none" cap="none" strike="noStrike">
                <a:solidFill>
                  <a:srgbClr val="000000"/>
                </a:solidFill>
                <a:latin typeface="Arial"/>
                <a:ea typeface="Arial"/>
                <a:cs typeface="Arial"/>
                <a:sym typeface="Arial"/>
              </a:rPr>
              <a:t>Sí señor López, lo tenderé en cuenta al hacer el inventario, gracias.</a:t>
            </a:r>
            <a:endParaRPr/>
          </a:p>
        </p:txBody>
      </p:sp>
      <p:sp>
        <p:nvSpPr>
          <p:cNvPr id="130" name="Google Shape;130;p13"/>
          <p:cNvSpPr/>
          <p:nvPr/>
        </p:nvSpPr>
        <p:spPr>
          <a:xfrm>
            <a:off x="4318000" y="875336"/>
            <a:ext cx="347522" cy="492281"/>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1</a:t>
            </a:r>
            <a:endParaRPr/>
          </a:p>
        </p:txBody>
      </p:sp>
      <p:sp>
        <p:nvSpPr>
          <p:cNvPr id="131" name="Google Shape;131;p13"/>
          <p:cNvSpPr/>
          <p:nvPr/>
        </p:nvSpPr>
        <p:spPr>
          <a:xfrm>
            <a:off x="7021289" y="1056640"/>
            <a:ext cx="466631" cy="403405"/>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2</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1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solicita a producción realizar un recurso con la información entregada por el experto y el diseño seleccionado por el pedagogo del catálogo de recursos y métricas entregado por producción y el equipo de desarrollo curricular para esta actividad.</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anexan: textos, imágenes de referencia, enlaces, secuencias y diseño, según requerimientos.</a:t>
            </a:r>
            <a:endParaRPr b="0" i="0" sz="1400" u="none" cap="none" strike="noStrike">
              <a:solidFill>
                <a:schemeClr val="dk1"/>
              </a:solidFill>
              <a:latin typeface="Arial"/>
              <a:ea typeface="Arial"/>
              <a:cs typeface="Arial"/>
              <a:sym typeface="Arial"/>
            </a:endParaRPr>
          </a:p>
        </p:txBody>
      </p:sp>
      <p:sp>
        <p:nvSpPr>
          <p:cNvPr id="138" name="Google Shape;138;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39" name="Google Shape;139;p1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sng" cap="none" strike="noStrike">
                <a:solidFill>
                  <a:schemeClr val="hlink"/>
                </a:solidFill>
                <a:latin typeface="Arial"/>
                <a:ea typeface="Arial"/>
                <a:cs typeface="Arial"/>
                <a:sym typeface="Arial"/>
                <a:hlinkClick r:id="rId3"/>
              </a:rPr>
              <a:t>https://www.freepik.es/fotos-premium/comparacion-notas-mayor-precision-toma-dos-personas-haciendo-control-inventario-almacen_27013753.htm#query=control%20de%20inventarios&amp;position=13&amp;from_view=keyword</a:t>
            </a:r>
            <a:r>
              <a:rPr b="0" i="0" lang="es-CO"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grpSp>
        <p:nvGrpSpPr>
          <p:cNvPr id="140" name="Google Shape;140;p14"/>
          <p:cNvGrpSpPr/>
          <p:nvPr/>
        </p:nvGrpSpPr>
        <p:grpSpPr>
          <a:xfrm>
            <a:off x="-255927" y="1413440"/>
            <a:ext cx="8520038" cy="4972915"/>
            <a:chOff x="-457196" y="1257300"/>
            <a:chExt cx="8520038" cy="4972915"/>
          </a:xfrm>
        </p:grpSpPr>
        <p:sp>
          <p:nvSpPr>
            <p:cNvPr id="141" name="Google Shape;141;p14"/>
            <p:cNvSpPr/>
            <p:nvPr/>
          </p:nvSpPr>
          <p:spPr>
            <a:xfrm>
              <a:off x="-457196" y="1257300"/>
              <a:ext cx="7478485" cy="4972915"/>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2" name="Google Shape;142;p14"/>
            <p:cNvSpPr/>
            <p:nvPr/>
          </p:nvSpPr>
          <p:spPr>
            <a:xfrm>
              <a:off x="-457196" y="1257300"/>
              <a:ext cx="1698171" cy="4972915"/>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3" name="Google Shape;143;p14"/>
            <p:cNvSpPr/>
            <p:nvPr/>
          </p:nvSpPr>
          <p:spPr>
            <a:xfrm>
              <a:off x="1240975" y="1257300"/>
              <a:ext cx="1698171" cy="4972915"/>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4" name="Google Shape;144;p14"/>
            <p:cNvSpPr/>
            <p:nvPr/>
          </p:nvSpPr>
          <p:spPr>
            <a:xfrm>
              <a:off x="2939146" y="1257300"/>
              <a:ext cx="1698171" cy="4972915"/>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5" name="Google Shape;145;p14"/>
            <p:cNvSpPr/>
            <p:nvPr/>
          </p:nvSpPr>
          <p:spPr>
            <a:xfrm>
              <a:off x="4665522" y="1257300"/>
              <a:ext cx="1698171" cy="4972915"/>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6" name="Google Shape;146;p14"/>
            <p:cNvSpPr/>
            <p:nvPr/>
          </p:nvSpPr>
          <p:spPr>
            <a:xfrm>
              <a:off x="6363693" y="1257300"/>
              <a:ext cx="1698171" cy="4972914"/>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7" name="Google Shape;147;p14"/>
            <p:cNvSpPr/>
            <p:nvPr/>
          </p:nvSpPr>
          <p:spPr>
            <a:xfrm>
              <a:off x="-456218" y="1909013"/>
              <a:ext cx="8519060" cy="4321201"/>
            </a:xfrm>
            <a:prstGeom prst="rect">
              <a:avLst/>
            </a:prstGeom>
            <a:solidFill>
              <a:schemeClr val="lt1"/>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8" name="Google Shape;148;p14"/>
            <p:cNvSpPr/>
            <p:nvPr/>
          </p:nvSpPr>
          <p:spPr>
            <a:xfrm rot="5400000">
              <a:off x="3506200" y="1345589"/>
              <a:ext cx="529705" cy="1656552"/>
            </a:xfrm>
            <a:prstGeom prst="rightBrace">
              <a:avLst>
                <a:gd fmla="val 8333" name="adj1"/>
                <a:gd fmla="val 50000" name="adj2"/>
              </a:avLst>
            </a:prstGeom>
            <a:solidFill>
              <a:schemeClr val="lt1"/>
            </a:solidFill>
            <a:ln cap="flat" cmpd="sng" w="25400">
              <a:solidFill>
                <a:srgbClr val="17161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9" name="Google Shape;149;p14"/>
            <p:cNvSpPr/>
            <p:nvPr/>
          </p:nvSpPr>
          <p:spPr>
            <a:xfrm>
              <a:off x="4857008" y="2338251"/>
              <a:ext cx="3059943" cy="2924629"/>
            </a:xfrm>
            <a:prstGeom prst="rect">
              <a:avLst/>
            </a:prstGeom>
            <a:gradFill>
              <a:gsLst>
                <a:gs pos="0">
                  <a:schemeClr val="accent3"/>
                </a:gs>
                <a:gs pos="100000">
                  <a:srgbClr val="D8D8D8"/>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50" name="Google Shape;150;p14"/>
          <p:cNvSpPr/>
          <p:nvPr/>
        </p:nvSpPr>
        <p:spPr>
          <a:xfrm>
            <a:off x="-589180" y="3172880"/>
            <a:ext cx="4267200" cy="1670009"/>
          </a:xfrm>
          <a:prstGeom prst="rect">
            <a:avLst/>
          </a:prstGeom>
          <a:noFill/>
          <a:ln>
            <a:noFill/>
          </a:ln>
        </p:spPr>
        <p:txBody>
          <a:bodyPr anchorCtr="0" anchor="t" bIns="45700" lIns="91425" spcFirstLastPara="1" rIns="91425" wrap="square" tIns="45700">
            <a:noAutofit/>
          </a:bodyPr>
          <a:lstStyle/>
          <a:p>
            <a:pPr indent="0" lvl="0" marL="859155"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Bajo este sistema el coste de la materia prima estará determinado de tal manera que todas las compras afectan el costo de todas las unidades,  que lo implica que las variaciones en los precios de compra afectan todas las existencias presentes en el inventario. </a:t>
            </a:r>
            <a:endParaRPr/>
          </a:p>
          <a:p>
            <a:pPr indent="0" lvl="0" marL="859155"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859155"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Por esto, el valor resultante corresponde a un promedio entre los dos sistemas anteriores, no solo para la materia prima utilizada, sino también, para el inventario final.</a:t>
            </a:r>
            <a:endParaRPr/>
          </a:p>
        </p:txBody>
      </p:sp>
      <p:sp>
        <p:nvSpPr>
          <p:cNvPr id="151" name="Google Shape;151;p14"/>
          <p:cNvSpPr/>
          <p:nvPr/>
        </p:nvSpPr>
        <p:spPr>
          <a:xfrm>
            <a:off x="172053" y="2495906"/>
            <a:ext cx="1542410"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Promedio ponderado</a:t>
            </a:r>
            <a:r>
              <a:rPr b="0" i="0" lang="es-CO"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52" name="Google Shape;152;p14"/>
          <p:cNvSpPr txBox="1"/>
          <p:nvPr/>
        </p:nvSpPr>
        <p:spPr>
          <a:xfrm>
            <a:off x="3679316" y="1616185"/>
            <a:ext cx="73129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Promedio</a:t>
            </a:r>
            <a:endParaRPr/>
          </a:p>
        </p:txBody>
      </p:sp>
      <p:sp>
        <p:nvSpPr>
          <p:cNvPr id="153" name="Google Shape;153;p14"/>
          <p:cNvSpPr txBox="1"/>
          <p:nvPr/>
        </p:nvSpPr>
        <p:spPr>
          <a:xfrm>
            <a:off x="409903" y="567559"/>
            <a:ext cx="29995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Sistemas de inventario permanente</a:t>
            </a:r>
            <a:endParaRPr/>
          </a:p>
        </p:txBody>
      </p:sp>
      <p:pic>
        <p:nvPicPr>
          <p:cNvPr descr="Comparación de notas para mayor precisión toma de dos personas haciendo un control de inventario en un almacén Foto Premium " id="154" name="Google Shape;154;p14"/>
          <p:cNvPicPr preferRelativeResize="0"/>
          <p:nvPr/>
        </p:nvPicPr>
        <p:blipFill rotWithShape="1">
          <a:blip r:embed="rId4">
            <a:alphaModFix/>
          </a:blip>
          <a:srcRect b="0" l="0" r="0" t="0"/>
          <a:stretch/>
        </p:blipFill>
        <p:spPr>
          <a:xfrm>
            <a:off x="5134493" y="2742127"/>
            <a:ext cx="2942007" cy="210076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55" name="Google Shape;155;p14"/>
          <p:cNvSpPr/>
          <p:nvPr/>
        </p:nvSpPr>
        <p:spPr>
          <a:xfrm>
            <a:off x="3891071" y="684281"/>
            <a:ext cx="2103120" cy="1573531"/>
          </a:xfrm>
          <a:prstGeom prst="cloudCallout">
            <a:avLst>
              <a:gd fmla="val 72404" name="adj1"/>
              <a:gd fmla="val 104469" name="adj2"/>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6" name="Google Shape;156;p14"/>
          <p:cNvSpPr/>
          <p:nvPr/>
        </p:nvSpPr>
        <p:spPr>
          <a:xfrm>
            <a:off x="6357596" y="620650"/>
            <a:ext cx="2103120" cy="1573531"/>
          </a:xfrm>
          <a:prstGeom prst="cloudCallout">
            <a:avLst>
              <a:gd fmla="val -6823" name="adj1"/>
              <a:gd fmla="val 110280" name="adj2"/>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7" name="Google Shape;157;p14"/>
          <p:cNvSpPr txBox="1"/>
          <p:nvPr/>
        </p:nvSpPr>
        <p:spPr>
          <a:xfrm>
            <a:off x="6622123" y="1076530"/>
            <a:ext cx="180848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CO" sz="800" u="none" cap="none" strike="noStrike">
                <a:solidFill>
                  <a:srgbClr val="000000"/>
                </a:solidFill>
                <a:latin typeface="Arial"/>
                <a:ea typeface="Arial"/>
                <a:cs typeface="Arial"/>
                <a:sym typeface="Arial"/>
              </a:rPr>
              <a:t>Alfredo, se va a realizar el inventario de fin de año entre el 2 y el 10 de enero del próximo año y se va a utilizar un promedio ponderado.</a:t>
            </a:r>
            <a:endParaRPr/>
          </a:p>
        </p:txBody>
      </p:sp>
      <p:sp>
        <p:nvSpPr>
          <p:cNvPr id="158" name="Google Shape;158;p14"/>
          <p:cNvSpPr txBox="1"/>
          <p:nvPr/>
        </p:nvSpPr>
        <p:spPr>
          <a:xfrm>
            <a:off x="4132291" y="1031409"/>
            <a:ext cx="169817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CO" sz="800" u="none" cap="none" strike="noStrike">
                <a:solidFill>
                  <a:srgbClr val="000000"/>
                </a:solidFill>
                <a:latin typeface="Arial"/>
                <a:ea typeface="Arial"/>
                <a:cs typeface="Arial"/>
                <a:sym typeface="Arial"/>
              </a:rPr>
              <a:t>Listo señora Catalina lo agendaré para organizar el proceso: sistema de inventario, promedio ponderado. </a:t>
            </a:r>
            <a:endParaRPr/>
          </a:p>
        </p:txBody>
      </p:sp>
      <p:sp>
        <p:nvSpPr>
          <p:cNvPr id="159" name="Google Shape;159;p14"/>
          <p:cNvSpPr/>
          <p:nvPr/>
        </p:nvSpPr>
        <p:spPr>
          <a:xfrm>
            <a:off x="7426960" y="487680"/>
            <a:ext cx="457200" cy="387656"/>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1</a:t>
            </a:r>
            <a:endParaRPr/>
          </a:p>
        </p:txBody>
      </p:sp>
      <p:sp>
        <p:nvSpPr>
          <p:cNvPr id="160" name="Google Shape;160;p14"/>
          <p:cNvSpPr/>
          <p:nvPr/>
        </p:nvSpPr>
        <p:spPr>
          <a:xfrm>
            <a:off x="4800598" y="375920"/>
            <a:ext cx="441962" cy="499416"/>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2</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