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2" name="Google Shape;7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7" name="Google Shape;1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46" name="Google Shape;1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64" name="Google Shape;1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88" name="Google Shape;1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7" name="Google Shape;47;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8" name="Google Shape;48;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p:nvPr>
            <p:ph idx="2" type="pic"/>
          </p:nvPr>
        </p:nvSpPr>
        <p:spPr>
          <a:xfrm>
            <a:off x="5183187" y="987425"/>
            <a:ext cx="6172199" cy="4873624"/>
          </a:xfrm>
          <a:prstGeom prst="rect">
            <a:avLst/>
          </a:prstGeom>
          <a:noFill/>
          <a:ln>
            <a:noFill/>
          </a:ln>
        </p:spPr>
      </p:sp>
      <p:sp>
        <p:nvSpPr>
          <p:cNvPr id="54" name="Google Shape;54;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5" name="Google Shape;55;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8" name="Shape 58"/>
        <p:cNvGrpSpPr/>
        <p:nvPr/>
      </p:nvGrpSpPr>
      <p:grpSpPr>
        <a:xfrm>
          <a:off x="0" y="0"/>
          <a:ext cx="0" cy="0"/>
          <a:chOff x="0" y="0"/>
          <a:chExt cx="0" cy="0"/>
        </a:xfrm>
      </p:grpSpPr>
      <p:sp>
        <p:nvSpPr>
          <p:cNvPr id="59" name="Google Shape;59;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1" name="Google Shape;61;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reepik.es/fotos-premium/trabajador-almacen-escribiendo-portapapeles_7815209.htm#query=almacenamiento&amp;position=16&amp;from_view=keyword"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reepik.es/foto-gratis/robots-que-clasifican-forma-eficiente-cientos-paquetes-hora-representacion-3d_13892550.htm#page=4&amp;query=almacenamiento&amp;position=23&amp;from_view=search"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freepik.es/fotos-premium/foto-vendedor-joven-guapo-haciendo-inventario-tienda-abarrotes-salud_19005370.htm#page=10&amp;query=control%20de%20inventarios&amp;position=20&amp;from_view=search"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1"/>
          <p:cNvSpPr/>
          <p:nvPr/>
        </p:nvSpPr>
        <p:spPr>
          <a:xfrm>
            <a:off x="2058521" y="3054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11"/>
          <p:cNvSpPr/>
          <p:nvPr/>
        </p:nvSpPr>
        <p:spPr>
          <a:xfrm>
            <a:off x="5637874" y="571008"/>
            <a:ext cx="184731" cy="383823"/>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11"/>
          <p:cNvSpPr/>
          <p:nvPr/>
        </p:nvSpPr>
        <p:spPr>
          <a:xfrm>
            <a:off x="3803087" y="725647"/>
            <a:ext cx="4099199" cy="658642"/>
          </a:xfrm>
          <a:prstGeom prst="rect">
            <a:avLst/>
          </a:prstGeom>
          <a:noFill/>
          <a:ln>
            <a:noFill/>
          </a:ln>
        </p:spPr>
        <p:txBody>
          <a:bodyPr anchorCtr="0" anchor="t" bIns="45700" lIns="91425" spcFirstLastPara="1" rIns="91425" wrap="square" tIns="45700">
            <a:noAutofit/>
          </a:bodyPr>
          <a:lstStyle/>
          <a:p>
            <a:pPr indent="0" lvl="0" marL="457200" marR="0" rtl="0" algn="ctr">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DI_CF017_3.1_SistemasControlInventarios</a:t>
            </a:r>
            <a:endParaRPr/>
          </a:p>
          <a:p>
            <a:pPr indent="0" lvl="0" marL="457200" marR="0" rtl="0" algn="ctr">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Slider d</a:t>
            </a:r>
            <a:endParaRPr/>
          </a:p>
        </p:txBody>
      </p:sp>
      <p:pic>
        <p:nvPicPr>
          <p:cNvPr id="77" name="Google Shape;77;p11"/>
          <p:cNvPicPr preferRelativeResize="0"/>
          <p:nvPr/>
        </p:nvPicPr>
        <p:blipFill rotWithShape="1">
          <a:blip r:embed="rId3">
            <a:alphaModFix/>
          </a:blip>
          <a:srcRect b="14561" l="44822" r="4742" t="18070"/>
          <a:stretch/>
        </p:blipFill>
        <p:spPr>
          <a:xfrm>
            <a:off x="2403961" y="2625692"/>
            <a:ext cx="8181474" cy="3591867"/>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1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un recurso de aprendizaje con la información entregada por el experto y el diseño seleccionado por el pedagogo del catálogo de recursos y métricas entregado por producción y el equipo de desarrollo curricular para realizar esta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entregan: textos, diseño, imágenes de referencia, secuencias y enlaces, según requerimientos.</a:t>
            </a:r>
            <a:endParaRPr b="0" i="0" sz="1400" u="none" cap="none" strike="noStrike">
              <a:solidFill>
                <a:schemeClr val="dk1"/>
              </a:solidFill>
              <a:latin typeface="Arial"/>
              <a:ea typeface="Arial"/>
              <a:cs typeface="Arial"/>
              <a:sym typeface="Arial"/>
            </a:endParaRPr>
          </a:p>
        </p:txBody>
      </p:sp>
      <p:sp>
        <p:nvSpPr>
          <p:cNvPr id="84" name="Google Shape;84;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85" name="Google Shape;85;p1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6" name="Google Shape;86;p12"/>
          <p:cNvGrpSpPr/>
          <p:nvPr/>
        </p:nvGrpSpPr>
        <p:grpSpPr>
          <a:xfrm>
            <a:off x="304800" y="1033670"/>
            <a:ext cx="7836798" cy="5758141"/>
            <a:chOff x="304800" y="1033670"/>
            <a:chExt cx="7836798" cy="5758141"/>
          </a:xfrm>
        </p:grpSpPr>
        <p:sp>
          <p:nvSpPr>
            <p:cNvPr id="87" name="Google Shape;87;p12"/>
            <p:cNvSpPr/>
            <p:nvPr/>
          </p:nvSpPr>
          <p:spPr>
            <a:xfrm>
              <a:off x="304800" y="1033670"/>
              <a:ext cx="7832035" cy="5446643"/>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8" name="Google Shape;88;p12"/>
            <p:cNvSpPr/>
            <p:nvPr/>
          </p:nvSpPr>
          <p:spPr>
            <a:xfrm>
              <a:off x="304800" y="4419676"/>
              <a:ext cx="6480313" cy="2365511"/>
            </a:xfrm>
            <a:prstGeom prst="roundRect">
              <a:avLst>
                <a:gd fmla="val 16667" name="adj"/>
              </a:avLst>
            </a:prstGeom>
            <a:gradFill>
              <a:gsLst>
                <a:gs pos="0">
                  <a:srgbClr val="306CD7"/>
                </a:gs>
                <a:gs pos="100000">
                  <a:srgbClr val="90B0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9" name="Google Shape;89;p12"/>
            <p:cNvSpPr/>
            <p:nvPr/>
          </p:nvSpPr>
          <p:spPr>
            <a:xfrm>
              <a:off x="7823546" y="6308107"/>
              <a:ext cx="318052" cy="483704"/>
            </a:xfrm>
            <a:prstGeom prst="chevron">
              <a:avLst>
                <a:gd fmla="val 50000"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 name="Google Shape;90;p12"/>
            <p:cNvSpPr/>
            <p:nvPr/>
          </p:nvSpPr>
          <p:spPr>
            <a:xfrm rot="10800000">
              <a:off x="304800" y="6230215"/>
              <a:ext cx="318052" cy="483704"/>
            </a:xfrm>
            <a:prstGeom prst="chevron">
              <a:avLst>
                <a:gd fmla="val 50000"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1" name="Google Shape;91;p12"/>
            <p:cNvSpPr/>
            <p:nvPr/>
          </p:nvSpPr>
          <p:spPr>
            <a:xfrm>
              <a:off x="619760" y="4598504"/>
              <a:ext cx="5847301" cy="569844"/>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92" name="Google Shape;92;p12"/>
          <p:cNvSpPr/>
          <p:nvPr/>
        </p:nvSpPr>
        <p:spPr>
          <a:xfrm>
            <a:off x="619760" y="5302516"/>
            <a:ext cx="4775546"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Este método permite organizar la distribución de las distintas mercancías dentro del almacén a partir de su </a:t>
            </a:r>
            <a:r>
              <a:rPr b="1" i="0" lang="es-CO" sz="1000" u="none" cap="none" strike="noStrike">
                <a:solidFill>
                  <a:srgbClr val="000000"/>
                </a:solidFill>
                <a:latin typeface="Arial"/>
                <a:ea typeface="Arial"/>
                <a:cs typeface="Arial"/>
                <a:sym typeface="Arial"/>
              </a:rPr>
              <a:t>relevancia para la empresa, de su valor y de su rotación</a:t>
            </a:r>
            <a:r>
              <a:rPr b="0" i="0" lang="es-CO" sz="10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Con este sistema se </a:t>
            </a:r>
            <a:r>
              <a:rPr b="1" i="0" lang="es-CO" sz="1000" u="none" cap="none" strike="noStrike">
                <a:solidFill>
                  <a:srgbClr val="000000"/>
                </a:solidFill>
                <a:latin typeface="Arial"/>
                <a:ea typeface="Arial"/>
                <a:cs typeface="Arial"/>
                <a:sym typeface="Arial"/>
              </a:rPr>
              <a:t>prioriza la adquisición y colocación de los productos </a:t>
            </a:r>
            <a:r>
              <a:rPr b="0" i="0" lang="es-CO" sz="1000" u="none" cap="none" strike="noStrike">
                <a:solidFill>
                  <a:srgbClr val="000000"/>
                </a:solidFill>
                <a:latin typeface="Arial"/>
                <a:ea typeface="Arial"/>
                <a:cs typeface="Arial"/>
                <a:sym typeface="Arial"/>
              </a:rPr>
              <a:t>no por su volumen o cantidad, sino </a:t>
            </a:r>
            <a:r>
              <a:rPr b="1" i="0" lang="es-CO" sz="1000" u="none" cap="none" strike="noStrike">
                <a:solidFill>
                  <a:srgbClr val="000000"/>
                </a:solidFill>
                <a:latin typeface="Arial"/>
                <a:ea typeface="Arial"/>
                <a:cs typeface="Arial"/>
                <a:sym typeface="Arial"/>
              </a:rPr>
              <a:t>por el aporte económico que suponen para la empresa.</a:t>
            </a:r>
            <a:endParaRPr b="1" i="0" sz="1000" u="none" cap="none" strike="noStrike">
              <a:solidFill>
                <a:srgbClr val="000000"/>
              </a:solidFill>
              <a:latin typeface="Arial"/>
              <a:ea typeface="Arial"/>
              <a:cs typeface="Arial"/>
              <a:sym typeface="Arial"/>
            </a:endParaRPr>
          </a:p>
        </p:txBody>
      </p:sp>
      <p:sp>
        <p:nvSpPr>
          <p:cNvPr id="93" name="Google Shape;93;p12"/>
          <p:cNvSpPr/>
          <p:nvPr/>
        </p:nvSpPr>
        <p:spPr>
          <a:xfrm>
            <a:off x="772336" y="4760315"/>
            <a:ext cx="987771"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Sistema ABC</a:t>
            </a:r>
            <a:endParaRPr b="0" i="0" sz="1000" u="none" cap="none" strike="noStrike">
              <a:solidFill>
                <a:srgbClr val="000000"/>
              </a:solidFill>
              <a:latin typeface="Arial"/>
              <a:ea typeface="Arial"/>
              <a:cs typeface="Arial"/>
              <a:sym typeface="Arial"/>
            </a:endParaRPr>
          </a:p>
        </p:txBody>
      </p:sp>
      <p:sp>
        <p:nvSpPr>
          <p:cNvPr id="94" name="Google Shape;94;p12"/>
          <p:cNvSpPr txBox="1"/>
          <p:nvPr/>
        </p:nvSpPr>
        <p:spPr>
          <a:xfrm>
            <a:off x="434109" y="489527"/>
            <a:ext cx="29209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Sistemas de control de inventarios</a:t>
            </a:r>
            <a:endParaRPr/>
          </a:p>
        </p:txBody>
      </p:sp>
      <p:grpSp>
        <p:nvGrpSpPr>
          <p:cNvPr id="95" name="Google Shape;95;p12"/>
          <p:cNvGrpSpPr/>
          <p:nvPr/>
        </p:nvGrpSpPr>
        <p:grpSpPr>
          <a:xfrm>
            <a:off x="1304802" y="1536800"/>
            <a:ext cx="6402908" cy="2655201"/>
            <a:chOff x="3315" y="478293"/>
            <a:chExt cx="6402908" cy="2655201"/>
          </a:xfrm>
        </p:grpSpPr>
        <p:sp>
          <p:nvSpPr>
            <p:cNvPr id="96" name="Google Shape;96;p12"/>
            <p:cNvSpPr/>
            <p:nvPr/>
          </p:nvSpPr>
          <p:spPr>
            <a:xfrm>
              <a:off x="2630859" y="1169752"/>
              <a:ext cx="573910" cy="414875"/>
            </a:xfrm>
            <a:custGeom>
              <a:rect b="b" l="l" r="r" t="t"/>
              <a:pathLst>
                <a:path extrusionOk="0" h="120000" w="120000">
                  <a:moveTo>
                    <a:pt x="120000" y="0"/>
                  </a:moveTo>
                  <a:lnTo>
                    <a:pt x="120000" y="120000"/>
                  </a:lnTo>
                  <a:lnTo>
                    <a:pt x="0" y="120000"/>
                  </a:lnTo>
                </a:path>
              </a:pathLst>
            </a:custGeom>
            <a:noFill/>
            <a:ln cap="flat" cmpd="sng" w="25400">
              <a:solidFill>
                <a:srgbClr val="487AA8"/>
              </a:solidFill>
              <a:prstDash val="solid"/>
              <a:round/>
              <a:headEnd len="sm" w="sm" type="none"/>
              <a:tailEnd len="sm" w="sm" type="none"/>
            </a:ln>
          </p:spPr>
        </p:sp>
        <p:sp>
          <p:nvSpPr>
            <p:cNvPr id="97" name="Google Shape;97;p12"/>
            <p:cNvSpPr/>
            <p:nvPr/>
          </p:nvSpPr>
          <p:spPr>
            <a:xfrm>
              <a:off x="3204770" y="1169752"/>
              <a:ext cx="2509995" cy="1272284"/>
            </a:xfrm>
            <a:custGeom>
              <a:rect b="b" l="l" r="r" t="t"/>
              <a:pathLst>
                <a:path extrusionOk="0" h="120000" w="120000">
                  <a:moveTo>
                    <a:pt x="0" y="0"/>
                  </a:moveTo>
                  <a:lnTo>
                    <a:pt x="0" y="106304"/>
                  </a:lnTo>
                  <a:lnTo>
                    <a:pt x="120000" y="106304"/>
                  </a:lnTo>
                  <a:lnTo>
                    <a:pt x="120000" y="120000"/>
                  </a:lnTo>
                </a:path>
              </a:pathLst>
            </a:custGeom>
            <a:noFill/>
            <a:ln cap="flat" cmpd="sng" w="25400">
              <a:solidFill>
                <a:srgbClr val="487AA8"/>
              </a:solidFill>
              <a:prstDash val="solid"/>
              <a:round/>
              <a:headEnd len="sm" w="sm" type="none"/>
              <a:tailEnd len="sm" w="sm" type="none"/>
            </a:ln>
          </p:spPr>
        </p:sp>
        <p:sp>
          <p:nvSpPr>
            <p:cNvPr id="98" name="Google Shape;98;p12"/>
            <p:cNvSpPr/>
            <p:nvPr/>
          </p:nvSpPr>
          <p:spPr>
            <a:xfrm>
              <a:off x="3204770" y="1169752"/>
              <a:ext cx="836665" cy="1272284"/>
            </a:xfrm>
            <a:custGeom>
              <a:rect b="b" l="l" r="r" t="t"/>
              <a:pathLst>
                <a:path extrusionOk="0" h="120000" w="120000">
                  <a:moveTo>
                    <a:pt x="0" y="0"/>
                  </a:moveTo>
                  <a:lnTo>
                    <a:pt x="0" y="106304"/>
                  </a:lnTo>
                  <a:lnTo>
                    <a:pt x="120000" y="106304"/>
                  </a:lnTo>
                  <a:lnTo>
                    <a:pt x="120000" y="120000"/>
                  </a:lnTo>
                </a:path>
              </a:pathLst>
            </a:custGeom>
            <a:noFill/>
            <a:ln cap="flat" cmpd="sng" w="25400">
              <a:solidFill>
                <a:srgbClr val="487AA8"/>
              </a:solidFill>
              <a:prstDash val="solid"/>
              <a:round/>
              <a:headEnd len="sm" w="sm" type="none"/>
              <a:tailEnd len="sm" w="sm" type="none"/>
            </a:ln>
          </p:spPr>
        </p:sp>
        <p:sp>
          <p:nvSpPr>
            <p:cNvPr id="99" name="Google Shape;99;p12"/>
            <p:cNvSpPr/>
            <p:nvPr/>
          </p:nvSpPr>
          <p:spPr>
            <a:xfrm>
              <a:off x="2368104" y="1169752"/>
              <a:ext cx="836665" cy="1272284"/>
            </a:xfrm>
            <a:custGeom>
              <a:rect b="b" l="l" r="r" t="t"/>
              <a:pathLst>
                <a:path extrusionOk="0" h="120000" w="120000">
                  <a:moveTo>
                    <a:pt x="120000" y="0"/>
                  </a:moveTo>
                  <a:lnTo>
                    <a:pt x="120000" y="106304"/>
                  </a:lnTo>
                  <a:lnTo>
                    <a:pt x="0" y="106304"/>
                  </a:lnTo>
                  <a:lnTo>
                    <a:pt x="0" y="120000"/>
                  </a:lnTo>
                </a:path>
              </a:pathLst>
            </a:custGeom>
            <a:noFill/>
            <a:ln cap="flat" cmpd="sng" w="25400">
              <a:solidFill>
                <a:srgbClr val="487AA8"/>
              </a:solidFill>
              <a:prstDash val="solid"/>
              <a:round/>
              <a:headEnd len="sm" w="sm" type="none"/>
              <a:tailEnd len="sm" w="sm" type="none"/>
            </a:ln>
          </p:spPr>
        </p:sp>
        <p:sp>
          <p:nvSpPr>
            <p:cNvPr id="100" name="Google Shape;100;p12"/>
            <p:cNvSpPr/>
            <p:nvPr/>
          </p:nvSpPr>
          <p:spPr>
            <a:xfrm>
              <a:off x="694774" y="1169752"/>
              <a:ext cx="2509995" cy="1272284"/>
            </a:xfrm>
            <a:custGeom>
              <a:rect b="b" l="l" r="r" t="t"/>
              <a:pathLst>
                <a:path extrusionOk="0" h="120000" w="120000">
                  <a:moveTo>
                    <a:pt x="120000" y="0"/>
                  </a:moveTo>
                  <a:lnTo>
                    <a:pt x="120000" y="106304"/>
                  </a:lnTo>
                  <a:lnTo>
                    <a:pt x="0" y="106304"/>
                  </a:lnTo>
                  <a:lnTo>
                    <a:pt x="0" y="120000"/>
                  </a:lnTo>
                </a:path>
              </a:pathLst>
            </a:custGeom>
            <a:noFill/>
            <a:ln cap="flat" cmpd="sng" w="25400">
              <a:solidFill>
                <a:srgbClr val="487AA8"/>
              </a:solidFill>
              <a:prstDash val="solid"/>
              <a:round/>
              <a:headEnd len="sm" w="sm" type="none"/>
              <a:tailEnd len="sm" w="sm" type="none"/>
            </a:ln>
          </p:spPr>
        </p:sp>
        <p:sp>
          <p:nvSpPr>
            <p:cNvPr id="101" name="Google Shape;101;p12"/>
            <p:cNvSpPr/>
            <p:nvPr/>
          </p:nvSpPr>
          <p:spPr>
            <a:xfrm>
              <a:off x="2859040" y="478293"/>
              <a:ext cx="691458" cy="691458"/>
            </a:xfrm>
            <a:prstGeom prst="arc">
              <a:avLst>
                <a:gd fmla="val 13200000" name="adj1"/>
                <a:gd fmla="val 192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2859040" y="478293"/>
              <a:ext cx="691458" cy="691458"/>
            </a:xfrm>
            <a:prstGeom prst="arc">
              <a:avLst>
                <a:gd fmla="val 2400000" name="adj1"/>
                <a:gd fmla="val 84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p:nvPr/>
          </p:nvSpPr>
          <p:spPr>
            <a:xfrm>
              <a:off x="2513311" y="602756"/>
              <a:ext cx="1382917" cy="4425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txBox="1"/>
            <p:nvPr/>
          </p:nvSpPr>
          <p:spPr>
            <a:xfrm>
              <a:off x="2513311" y="602756"/>
              <a:ext cx="1382917" cy="442533"/>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Organización de mercancías</a:t>
              </a:r>
              <a:endParaRPr/>
            </a:p>
          </p:txBody>
        </p:sp>
        <p:sp>
          <p:nvSpPr>
            <p:cNvPr id="105" name="Google Shape;105;p12"/>
            <p:cNvSpPr/>
            <p:nvPr/>
          </p:nvSpPr>
          <p:spPr>
            <a:xfrm>
              <a:off x="349044" y="2442036"/>
              <a:ext cx="691458" cy="691458"/>
            </a:xfrm>
            <a:prstGeom prst="arc">
              <a:avLst>
                <a:gd fmla="val 13200000" name="adj1"/>
                <a:gd fmla="val 192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p:nvPr/>
          </p:nvSpPr>
          <p:spPr>
            <a:xfrm>
              <a:off x="349044" y="2442036"/>
              <a:ext cx="691458" cy="691458"/>
            </a:xfrm>
            <a:prstGeom prst="arc">
              <a:avLst>
                <a:gd fmla="val 2400000" name="adj1"/>
                <a:gd fmla="val 84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nvSpPr>
          <p:spPr>
            <a:xfrm>
              <a:off x="3315" y="2566499"/>
              <a:ext cx="1382917" cy="4425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
            <p:cNvSpPr txBox="1"/>
            <p:nvPr/>
          </p:nvSpPr>
          <p:spPr>
            <a:xfrm>
              <a:off x="3315" y="2566499"/>
              <a:ext cx="1382917" cy="442533"/>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Relevancia para la empresa</a:t>
              </a:r>
              <a:endParaRPr/>
            </a:p>
          </p:txBody>
        </p:sp>
        <p:sp>
          <p:nvSpPr>
            <p:cNvPr id="109" name="Google Shape;109;p12"/>
            <p:cNvSpPr/>
            <p:nvPr/>
          </p:nvSpPr>
          <p:spPr>
            <a:xfrm>
              <a:off x="2022375" y="2442036"/>
              <a:ext cx="691458" cy="691458"/>
            </a:xfrm>
            <a:prstGeom prst="arc">
              <a:avLst>
                <a:gd fmla="val 13200000" name="adj1"/>
                <a:gd fmla="val 192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2022375" y="2442036"/>
              <a:ext cx="691458" cy="691458"/>
            </a:xfrm>
            <a:prstGeom prst="arc">
              <a:avLst>
                <a:gd fmla="val 2400000" name="adj1"/>
                <a:gd fmla="val 84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p:nvPr/>
          </p:nvSpPr>
          <p:spPr>
            <a:xfrm>
              <a:off x="1676645" y="2566499"/>
              <a:ext cx="1382917" cy="4425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txBox="1"/>
            <p:nvPr/>
          </p:nvSpPr>
          <p:spPr>
            <a:xfrm>
              <a:off x="1676645" y="2566499"/>
              <a:ext cx="1382917" cy="442533"/>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Su valor</a:t>
              </a:r>
              <a:endParaRPr/>
            </a:p>
          </p:txBody>
        </p:sp>
        <p:sp>
          <p:nvSpPr>
            <p:cNvPr id="113" name="Google Shape;113;p12"/>
            <p:cNvSpPr/>
            <p:nvPr/>
          </p:nvSpPr>
          <p:spPr>
            <a:xfrm>
              <a:off x="3695705" y="2442036"/>
              <a:ext cx="691458" cy="691458"/>
            </a:xfrm>
            <a:prstGeom prst="arc">
              <a:avLst>
                <a:gd fmla="val 13200000" name="adj1"/>
                <a:gd fmla="val 192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p:nvPr/>
          </p:nvSpPr>
          <p:spPr>
            <a:xfrm>
              <a:off x="3695705" y="2442036"/>
              <a:ext cx="691458" cy="691458"/>
            </a:xfrm>
            <a:prstGeom prst="arc">
              <a:avLst>
                <a:gd fmla="val 2400000" name="adj1"/>
                <a:gd fmla="val 84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2"/>
            <p:cNvSpPr/>
            <p:nvPr/>
          </p:nvSpPr>
          <p:spPr>
            <a:xfrm>
              <a:off x="3349976" y="2566499"/>
              <a:ext cx="1382917" cy="4425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2"/>
            <p:cNvSpPr txBox="1"/>
            <p:nvPr/>
          </p:nvSpPr>
          <p:spPr>
            <a:xfrm>
              <a:off x="3349976" y="2566499"/>
              <a:ext cx="1382917" cy="442533"/>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Su rotación</a:t>
              </a:r>
              <a:endParaRPr/>
            </a:p>
          </p:txBody>
        </p:sp>
        <p:sp>
          <p:nvSpPr>
            <p:cNvPr id="117" name="Google Shape;117;p12"/>
            <p:cNvSpPr/>
            <p:nvPr/>
          </p:nvSpPr>
          <p:spPr>
            <a:xfrm>
              <a:off x="5369036" y="2442036"/>
              <a:ext cx="691458" cy="691458"/>
            </a:xfrm>
            <a:prstGeom prst="arc">
              <a:avLst>
                <a:gd fmla="val 13200000" name="adj1"/>
                <a:gd fmla="val 192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p:nvPr/>
          </p:nvSpPr>
          <p:spPr>
            <a:xfrm>
              <a:off x="5369036" y="2442036"/>
              <a:ext cx="691458" cy="691458"/>
            </a:xfrm>
            <a:prstGeom prst="arc">
              <a:avLst>
                <a:gd fmla="val 2400000" name="adj1"/>
                <a:gd fmla="val 84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p:nvPr/>
          </p:nvSpPr>
          <p:spPr>
            <a:xfrm>
              <a:off x="5023306" y="2566499"/>
              <a:ext cx="1382917" cy="4425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
            <p:cNvSpPr txBox="1"/>
            <p:nvPr/>
          </p:nvSpPr>
          <p:spPr>
            <a:xfrm>
              <a:off x="5023306" y="2566499"/>
              <a:ext cx="1382917" cy="442533"/>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Prioriza adquisición y colocación por el aporte económico</a:t>
              </a:r>
              <a:endParaRPr/>
            </a:p>
          </p:txBody>
        </p:sp>
        <p:sp>
          <p:nvSpPr>
            <p:cNvPr id="121" name="Google Shape;121;p12"/>
            <p:cNvSpPr/>
            <p:nvPr/>
          </p:nvSpPr>
          <p:spPr>
            <a:xfrm>
              <a:off x="2022375" y="1460165"/>
              <a:ext cx="691458" cy="691458"/>
            </a:xfrm>
            <a:prstGeom prst="arc">
              <a:avLst>
                <a:gd fmla="val 13200000" name="adj1"/>
                <a:gd fmla="val 192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p:nvPr/>
          </p:nvSpPr>
          <p:spPr>
            <a:xfrm>
              <a:off x="2022375" y="1460165"/>
              <a:ext cx="691458" cy="691458"/>
            </a:xfrm>
            <a:prstGeom prst="arc">
              <a:avLst>
                <a:gd fmla="val 2400000" name="adj1"/>
                <a:gd fmla="val 8400000" name="adj2"/>
              </a:avLst>
            </a:prstGeom>
            <a:noFill/>
            <a:ln cap="flat" cmpd="sng" w="25400">
              <a:solidFill>
                <a:srgbClr val="487A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
            <p:cNvSpPr/>
            <p:nvPr/>
          </p:nvSpPr>
          <p:spPr>
            <a:xfrm>
              <a:off x="1676645" y="1584627"/>
              <a:ext cx="1382917" cy="44253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2"/>
            <p:cNvSpPr txBox="1"/>
            <p:nvPr/>
          </p:nvSpPr>
          <p:spPr>
            <a:xfrm>
              <a:off x="1676645" y="1584627"/>
              <a:ext cx="1382917" cy="442533"/>
            </a:xfrm>
            <a:prstGeom prst="rect">
              <a:avLst/>
            </a:prstGeom>
            <a:noFill/>
            <a:ln>
              <a:noFill/>
            </a:ln>
          </p:spPr>
          <p:txBody>
            <a:bodyPr anchorCtr="0" anchor="ctr" bIns="6350" lIns="6350" spcFirstLastPara="1" rIns="6350" wrap="square" tIns="6350">
              <a:noAutofit/>
            </a:bodyPr>
            <a:lstStyle/>
            <a:p>
              <a:pPr indent="0" lvl="0" marL="0" marR="0" rtl="0" algn="ctr">
                <a:lnSpc>
                  <a:spcPct val="9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Dentro del almacén</a:t>
              </a:r>
              <a:endParaRPr/>
            </a:p>
          </p:txBody>
        </p:sp>
      </p:gr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un recurso de aprendizaje con la información entregada por el experto y el diseño seleccionado por el pedagogo del catálogo de recursos y métricas entregado por producción y el equipo de desarrollo curricular para realizar esta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entregan: textos, diseño, imágenes de referencia, secuencias y enlaces, según requerimientos.</a:t>
            </a:r>
            <a:endParaRPr/>
          </a:p>
        </p:txBody>
      </p:sp>
      <p:sp>
        <p:nvSpPr>
          <p:cNvPr id="131" name="Google Shape;131;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32" name="Google Shape;132;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hlink"/>
                </a:solidFill>
                <a:latin typeface="Arial"/>
                <a:ea typeface="Arial"/>
                <a:cs typeface="Arial"/>
                <a:sym typeface="Arial"/>
                <a:hlinkClick r:id="rId3"/>
              </a:rPr>
              <a:t>https://www.freepik.es/fotos-premium/trabajador-almacen-escribiendo-portapapeles_7815209.htm#query=almacenamiento&amp;position=16&amp;from_view=keyword</a:t>
            </a:r>
            <a:r>
              <a:rPr b="0" i="0" lang="es-CO" sz="1200" u="none" cap="none" strike="noStrike">
                <a:solidFill>
                  <a:schemeClr val="dk1"/>
                </a:solidFill>
                <a:latin typeface="Arial"/>
                <a:ea typeface="Arial"/>
                <a:cs typeface="Arial"/>
                <a:sym typeface="Arial"/>
              </a:rPr>
              <a:t> </a:t>
            </a:r>
            <a:endParaRPr/>
          </a:p>
        </p:txBody>
      </p:sp>
      <p:grpSp>
        <p:nvGrpSpPr>
          <p:cNvPr id="133" name="Google Shape;133;p13"/>
          <p:cNvGrpSpPr/>
          <p:nvPr/>
        </p:nvGrpSpPr>
        <p:grpSpPr>
          <a:xfrm>
            <a:off x="295563" y="1225364"/>
            <a:ext cx="7836798" cy="5758141"/>
            <a:chOff x="304800" y="1033670"/>
            <a:chExt cx="7836798" cy="5758141"/>
          </a:xfrm>
        </p:grpSpPr>
        <p:sp>
          <p:nvSpPr>
            <p:cNvPr id="134" name="Google Shape;134;p13"/>
            <p:cNvSpPr/>
            <p:nvPr/>
          </p:nvSpPr>
          <p:spPr>
            <a:xfrm>
              <a:off x="304800" y="1033670"/>
              <a:ext cx="7832035" cy="5446643"/>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5" name="Google Shape;135;p13"/>
            <p:cNvSpPr/>
            <p:nvPr/>
          </p:nvSpPr>
          <p:spPr>
            <a:xfrm>
              <a:off x="304800" y="4419676"/>
              <a:ext cx="6480313" cy="2365511"/>
            </a:xfrm>
            <a:prstGeom prst="roundRect">
              <a:avLst>
                <a:gd fmla="val 16667" name="adj"/>
              </a:avLst>
            </a:prstGeom>
            <a:gradFill>
              <a:gsLst>
                <a:gs pos="0">
                  <a:srgbClr val="306CD7"/>
                </a:gs>
                <a:gs pos="100000">
                  <a:srgbClr val="90B0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13"/>
            <p:cNvSpPr/>
            <p:nvPr/>
          </p:nvSpPr>
          <p:spPr>
            <a:xfrm>
              <a:off x="7823546" y="6308107"/>
              <a:ext cx="318052" cy="483704"/>
            </a:xfrm>
            <a:prstGeom prst="chevron">
              <a:avLst>
                <a:gd fmla="val 50000"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7" name="Google Shape;137;p13"/>
            <p:cNvSpPr/>
            <p:nvPr/>
          </p:nvSpPr>
          <p:spPr>
            <a:xfrm rot="10800000">
              <a:off x="304800" y="6230215"/>
              <a:ext cx="318052" cy="483704"/>
            </a:xfrm>
            <a:prstGeom prst="chevron">
              <a:avLst>
                <a:gd fmla="val 50000"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8" name="Google Shape;138;p13"/>
            <p:cNvSpPr/>
            <p:nvPr/>
          </p:nvSpPr>
          <p:spPr>
            <a:xfrm>
              <a:off x="619760" y="4598504"/>
              <a:ext cx="5847301" cy="569844"/>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139" name="Google Shape;139;p13"/>
          <p:cNvSpPr/>
          <p:nvPr/>
        </p:nvSpPr>
        <p:spPr>
          <a:xfrm>
            <a:off x="486173" y="5526784"/>
            <a:ext cx="6096000" cy="1331134"/>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Se  llama EOQ por las siglas en inglés que en español significan cantidad económica de pedido; se enfoca en establecer la cantidad de pedido necesaria para la producción de modo de inventario en una cantidad importante, para esto es necesario que la demanda sea constante y conocida, el uso del inventario es frecuente y los pedidos llegan en cuanto el inventario se agota.</a:t>
            </a:r>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 La idea es que siempre se mantenga el mismo nivel de inventario al hacer el pedido oportuno de la cantidad económica de pedido.</a:t>
            </a:r>
            <a:endParaRPr/>
          </a:p>
        </p:txBody>
      </p:sp>
      <p:sp>
        <p:nvSpPr>
          <p:cNvPr id="140" name="Google Shape;140;p13"/>
          <p:cNvSpPr/>
          <p:nvPr/>
        </p:nvSpPr>
        <p:spPr>
          <a:xfrm>
            <a:off x="619760" y="4834651"/>
            <a:ext cx="1027845"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Sistema EOQ</a:t>
            </a:r>
            <a:r>
              <a:rPr b="0" i="0" lang="es-CO"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41" name="Google Shape;141;p13"/>
          <p:cNvSpPr txBox="1"/>
          <p:nvPr/>
        </p:nvSpPr>
        <p:spPr>
          <a:xfrm>
            <a:off x="434109" y="489527"/>
            <a:ext cx="29209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Sistemas de control de inventarios</a:t>
            </a:r>
            <a:endParaRPr/>
          </a:p>
        </p:txBody>
      </p:sp>
      <p:pic>
        <p:nvPicPr>
          <p:cNvPr descr="Trabajador de almacén escribiendo en portapapeles Foto Premium " id="142" name="Google Shape;142;p13"/>
          <p:cNvPicPr preferRelativeResize="0"/>
          <p:nvPr/>
        </p:nvPicPr>
        <p:blipFill rotWithShape="1">
          <a:blip r:embed="rId4">
            <a:alphaModFix/>
          </a:blip>
          <a:srcRect b="0" l="0" r="0" t="0"/>
          <a:stretch/>
        </p:blipFill>
        <p:spPr>
          <a:xfrm>
            <a:off x="2591689" y="1721057"/>
            <a:ext cx="5043751" cy="335981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43" name="Google Shape;143;p13"/>
          <p:cNvSpPr txBox="1"/>
          <p:nvPr/>
        </p:nvSpPr>
        <p:spPr>
          <a:xfrm>
            <a:off x="4437129" y="4803872"/>
            <a:ext cx="31983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0" i="0" lang="es-CO" sz="1400" u="none" cap="none" strike="noStrike">
                <a:solidFill>
                  <a:schemeClr val="lt1"/>
                </a:solidFill>
                <a:latin typeface="Arial"/>
                <a:ea typeface="Arial"/>
                <a:cs typeface="Arial"/>
                <a:sym typeface="Arial"/>
              </a:rPr>
              <a:t>Mantener el mismo nivel de inventario</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1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un recurso de aprendizaje con la información entregada por el experto y el diseño seleccionado por el pedagogo del catálogo de recursos y métricas entregado por producción y el equipo de desarrollo curricular para realizar esta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entregan: textos, diseño, imágenes de referencia, secuencias y enlaces, según requerimientos.</a:t>
            </a:r>
            <a:endParaRPr/>
          </a:p>
        </p:txBody>
      </p:sp>
      <p:sp>
        <p:nvSpPr>
          <p:cNvPr id="150" name="Google Shape;150;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51" name="Google Shape;151;p14"/>
          <p:cNvSpPr/>
          <p:nvPr/>
        </p:nvSpPr>
        <p:spPr>
          <a:xfrm>
            <a:off x="8234450" y="5602434"/>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hlink"/>
                </a:solidFill>
                <a:latin typeface="Arial"/>
                <a:ea typeface="Arial"/>
                <a:cs typeface="Arial"/>
                <a:sym typeface="Arial"/>
                <a:hlinkClick r:id="rId3"/>
              </a:rPr>
              <a:t>https://www.freepik.es/foto-gratis/robots-que-clasifican-forma-eficiente-cientos-paquetes-hora-representacion-3d_13892550.htm#page=4&amp;query=almacenamiento&amp;position=23&amp;from_view=search</a:t>
            </a:r>
            <a:r>
              <a:rPr b="0" i="0" lang="es-CO"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grpSp>
        <p:nvGrpSpPr>
          <p:cNvPr id="152" name="Google Shape;152;p14"/>
          <p:cNvGrpSpPr/>
          <p:nvPr/>
        </p:nvGrpSpPr>
        <p:grpSpPr>
          <a:xfrm>
            <a:off x="304800" y="1033670"/>
            <a:ext cx="7836798" cy="5758141"/>
            <a:chOff x="304800" y="1033670"/>
            <a:chExt cx="7836798" cy="5758141"/>
          </a:xfrm>
        </p:grpSpPr>
        <p:sp>
          <p:nvSpPr>
            <p:cNvPr id="153" name="Google Shape;153;p14"/>
            <p:cNvSpPr/>
            <p:nvPr/>
          </p:nvSpPr>
          <p:spPr>
            <a:xfrm>
              <a:off x="304800" y="1033670"/>
              <a:ext cx="7832035" cy="5446643"/>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4" name="Google Shape;154;p14"/>
            <p:cNvSpPr/>
            <p:nvPr/>
          </p:nvSpPr>
          <p:spPr>
            <a:xfrm>
              <a:off x="304800" y="4419676"/>
              <a:ext cx="6480313" cy="2365511"/>
            </a:xfrm>
            <a:prstGeom prst="roundRect">
              <a:avLst>
                <a:gd fmla="val 16667" name="adj"/>
              </a:avLst>
            </a:prstGeom>
            <a:gradFill>
              <a:gsLst>
                <a:gs pos="0">
                  <a:srgbClr val="306CD7"/>
                </a:gs>
                <a:gs pos="100000">
                  <a:srgbClr val="90B0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5" name="Google Shape;155;p14"/>
            <p:cNvSpPr/>
            <p:nvPr/>
          </p:nvSpPr>
          <p:spPr>
            <a:xfrm>
              <a:off x="7823546" y="6308107"/>
              <a:ext cx="318052" cy="483704"/>
            </a:xfrm>
            <a:prstGeom prst="chevron">
              <a:avLst>
                <a:gd fmla="val 50000"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6" name="Google Shape;156;p14"/>
            <p:cNvSpPr/>
            <p:nvPr/>
          </p:nvSpPr>
          <p:spPr>
            <a:xfrm rot="10800000">
              <a:off x="304800" y="6230215"/>
              <a:ext cx="318052" cy="483704"/>
            </a:xfrm>
            <a:prstGeom prst="chevron">
              <a:avLst>
                <a:gd fmla="val 50000"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7" name="Google Shape;157;p14"/>
            <p:cNvSpPr/>
            <p:nvPr/>
          </p:nvSpPr>
          <p:spPr>
            <a:xfrm>
              <a:off x="619760" y="4598504"/>
              <a:ext cx="5847301" cy="569844"/>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158" name="Google Shape;158;p14"/>
          <p:cNvSpPr/>
          <p:nvPr/>
        </p:nvSpPr>
        <p:spPr>
          <a:xfrm>
            <a:off x="610146" y="5466569"/>
            <a:ext cx="6096000" cy="977191"/>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Bajo este sistema se prioriza la salida de los insumos más recientes o últimos en ingresar, de ahí su nombre UEPS , últimos en entrar, primeros en salir. </a:t>
            </a:r>
            <a:endParaRPr/>
          </a:p>
          <a:p>
            <a:pPr indent="0" lvl="0" marL="0" marR="0" rtl="0" algn="just">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Es perfecto para empresas que no tienen un inventario muy grande, ni artículos con fecha de caducidad. Una de sus ventajas es que los costos de los productos que se vendan reflejarán un costo más reciente.</a:t>
            </a:r>
            <a:endParaRPr/>
          </a:p>
        </p:txBody>
      </p:sp>
      <p:sp>
        <p:nvSpPr>
          <p:cNvPr id="159" name="Google Shape;159;p14"/>
          <p:cNvSpPr/>
          <p:nvPr/>
        </p:nvSpPr>
        <p:spPr>
          <a:xfrm>
            <a:off x="727425" y="4760315"/>
            <a:ext cx="113524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Sistema UEPS </a:t>
            </a:r>
            <a:endParaRPr b="0" i="0" sz="1000" u="none" cap="none" strike="noStrike">
              <a:solidFill>
                <a:srgbClr val="000000"/>
              </a:solidFill>
              <a:latin typeface="Arial"/>
              <a:ea typeface="Arial"/>
              <a:cs typeface="Arial"/>
              <a:sym typeface="Arial"/>
            </a:endParaRPr>
          </a:p>
        </p:txBody>
      </p:sp>
      <p:sp>
        <p:nvSpPr>
          <p:cNvPr id="160" name="Google Shape;160;p14"/>
          <p:cNvSpPr txBox="1"/>
          <p:nvPr/>
        </p:nvSpPr>
        <p:spPr>
          <a:xfrm>
            <a:off x="434109" y="489527"/>
            <a:ext cx="29209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Sistemas de control de inventarios</a:t>
            </a:r>
            <a:endParaRPr/>
          </a:p>
        </p:txBody>
      </p:sp>
      <p:pic>
        <p:nvPicPr>
          <p:cNvPr descr="Robots que clasifican de forma eficiente cientos de paquetes por hora. representación 3d Foto gratis" id="161" name="Google Shape;161;p14"/>
          <p:cNvPicPr preferRelativeResize="0"/>
          <p:nvPr/>
        </p:nvPicPr>
        <p:blipFill rotWithShape="1">
          <a:blip r:embed="rId4">
            <a:alphaModFix/>
          </a:blip>
          <a:srcRect b="0" l="0" r="0" t="0"/>
          <a:stretch/>
        </p:blipFill>
        <p:spPr>
          <a:xfrm>
            <a:off x="2540000" y="1306041"/>
            <a:ext cx="5004476" cy="350301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7" name="Google Shape;167;p15"/>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un recurso de aprendizaje con la información entregada por el experto y el diseño seleccionado por el pedagogo del catálogo de recursos y métricas entregado por producción y el equipo de desarrollo curricular para realizar esta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entregan: textos, diseño, imágenes de referencia, secuencias y enlaces, según requerimientos.</a:t>
            </a:r>
            <a:endParaRPr/>
          </a:p>
        </p:txBody>
      </p:sp>
      <p:sp>
        <p:nvSpPr>
          <p:cNvPr id="168" name="Google Shape;168;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69" name="Google Shape;169;p1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70" name="Google Shape;170;p15"/>
          <p:cNvGrpSpPr/>
          <p:nvPr/>
        </p:nvGrpSpPr>
        <p:grpSpPr>
          <a:xfrm>
            <a:off x="304800" y="1033670"/>
            <a:ext cx="7836798" cy="5758141"/>
            <a:chOff x="304800" y="1033670"/>
            <a:chExt cx="7836798" cy="5758141"/>
          </a:xfrm>
        </p:grpSpPr>
        <p:sp>
          <p:nvSpPr>
            <p:cNvPr id="171" name="Google Shape;171;p15"/>
            <p:cNvSpPr/>
            <p:nvPr/>
          </p:nvSpPr>
          <p:spPr>
            <a:xfrm>
              <a:off x="304800" y="1033670"/>
              <a:ext cx="7832035" cy="5446643"/>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2" name="Google Shape;172;p15"/>
            <p:cNvSpPr/>
            <p:nvPr/>
          </p:nvSpPr>
          <p:spPr>
            <a:xfrm>
              <a:off x="304800" y="4419676"/>
              <a:ext cx="6480313" cy="2365511"/>
            </a:xfrm>
            <a:prstGeom prst="roundRect">
              <a:avLst>
                <a:gd fmla="val 16667" name="adj"/>
              </a:avLst>
            </a:prstGeom>
            <a:gradFill>
              <a:gsLst>
                <a:gs pos="0">
                  <a:srgbClr val="306CD7"/>
                </a:gs>
                <a:gs pos="100000">
                  <a:srgbClr val="90B0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3" name="Google Shape;173;p15"/>
            <p:cNvSpPr/>
            <p:nvPr/>
          </p:nvSpPr>
          <p:spPr>
            <a:xfrm>
              <a:off x="7823546" y="6308107"/>
              <a:ext cx="318052" cy="483704"/>
            </a:xfrm>
            <a:prstGeom prst="chevron">
              <a:avLst>
                <a:gd fmla="val 50000"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4" name="Google Shape;174;p15"/>
            <p:cNvSpPr/>
            <p:nvPr/>
          </p:nvSpPr>
          <p:spPr>
            <a:xfrm rot="10800000">
              <a:off x="304800" y="6230215"/>
              <a:ext cx="318052" cy="483704"/>
            </a:xfrm>
            <a:prstGeom prst="chevron">
              <a:avLst>
                <a:gd fmla="val 50000"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5" name="Google Shape;175;p15"/>
            <p:cNvSpPr/>
            <p:nvPr/>
          </p:nvSpPr>
          <p:spPr>
            <a:xfrm>
              <a:off x="619760" y="4598504"/>
              <a:ext cx="5847301" cy="569844"/>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176" name="Google Shape;176;p15"/>
          <p:cNvSpPr/>
          <p:nvPr/>
        </p:nvSpPr>
        <p:spPr>
          <a:xfrm>
            <a:off x="619760" y="5503593"/>
            <a:ext cx="6096000" cy="800219"/>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Este método se centra en hacer </a:t>
            </a:r>
            <a:r>
              <a:rPr b="1" i="0" lang="es-CO" sz="1000" u="none" cap="none" strike="noStrike">
                <a:solidFill>
                  <a:srgbClr val="000000"/>
                </a:solidFill>
                <a:latin typeface="Arial"/>
                <a:ea typeface="Arial"/>
                <a:cs typeface="Arial"/>
                <a:sym typeface="Arial"/>
              </a:rPr>
              <a:t>conteos regulares de una parte de las existencias y se puede completar con el ABC</a:t>
            </a:r>
            <a:r>
              <a:rPr b="0" i="0" lang="es-CO" sz="1000" u="none" cap="none" strike="noStrike">
                <a:solidFill>
                  <a:srgbClr val="000000"/>
                </a:solidFill>
                <a:latin typeface="Arial"/>
                <a:ea typeface="Arial"/>
                <a:cs typeface="Arial"/>
                <a:sym typeface="Arial"/>
              </a:rPr>
              <a:t>, ya que a cada clase se le asigna una frecuencia de conteo distinta. Mejora la exactitud del control del inventario, ya que puede encontrar inconsistencias a tiempo, sin tener que contarlo todo cada vez.</a:t>
            </a:r>
            <a:endParaRPr/>
          </a:p>
        </p:txBody>
      </p:sp>
      <p:sp>
        <p:nvSpPr>
          <p:cNvPr id="177" name="Google Shape;177;p15"/>
          <p:cNvSpPr/>
          <p:nvPr/>
        </p:nvSpPr>
        <p:spPr>
          <a:xfrm>
            <a:off x="619760" y="4760315"/>
            <a:ext cx="1822935"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Sistema de conteo cíclico</a:t>
            </a:r>
            <a:r>
              <a:rPr b="0" i="0" lang="es-CO"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78" name="Google Shape;178;p15"/>
          <p:cNvSpPr txBox="1"/>
          <p:nvPr/>
        </p:nvSpPr>
        <p:spPr>
          <a:xfrm>
            <a:off x="434109" y="489527"/>
            <a:ext cx="29209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Sistemas de control de inventarios</a:t>
            </a:r>
            <a:endParaRPr/>
          </a:p>
        </p:txBody>
      </p:sp>
      <p:grpSp>
        <p:nvGrpSpPr>
          <p:cNvPr id="179" name="Google Shape;179;p15"/>
          <p:cNvGrpSpPr/>
          <p:nvPr/>
        </p:nvGrpSpPr>
        <p:grpSpPr>
          <a:xfrm>
            <a:off x="2997567" y="1377254"/>
            <a:ext cx="2275100" cy="2805853"/>
            <a:chOff x="1006208" y="0"/>
            <a:chExt cx="2275100" cy="2805853"/>
          </a:xfrm>
        </p:grpSpPr>
        <p:sp>
          <p:nvSpPr>
            <p:cNvPr id="180" name="Google Shape;180;p15"/>
            <p:cNvSpPr/>
            <p:nvPr/>
          </p:nvSpPr>
          <p:spPr>
            <a:xfrm rot="-5400000">
              <a:off x="655448" y="851885"/>
              <a:ext cx="1803883" cy="1102364"/>
            </a:xfrm>
            <a:prstGeom prst="round2SameRect">
              <a:avLst>
                <a:gd fmla="val 16670" name="adj1"/>
                <a:gd fmla="val 0" name="adj2"/>
              </a:avLst>
            </a:prstGeom>
            <a:solidFill>
              <a:srgbClr val="D8D8D8"/>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txBox="1"/>
            <p:nvPr/>
          </p:nvSpPr>
          <p:spPr>
            <a:xfrm>
              <a:off x="1060031" y="554949"/>
              <a:ext cx="1048541" cy="1696237"/>
            </a:xfrm>
            <a:prstGeom prst="rect">
              <a:avLst/>
            </a:prstGeom>
            <a:noFill/>
            <a:ln>
              <a:noFill/>
            </a:ln>
          </p:spPr>
          <p:txBody>
            <a:bodyPr anchorCtr="0" anchor="t" bIns="82550" lIns="49525" spcFirstLastPara="1" rIns="74275" wrap="square" tIns="82550">
              <a:noAutofit/>
            </a:bodyPr>
            <a:lstStyle/>
            <a:p>
              <a:pPr indent="0" lvl="0" marL="0" marR="0" rtl="0" algn="l">
                <a:lnSpc>
                  <a:spcPct val="90000"/>
                </a:lnSpc>
                <a:spcBef>
                  <a:spcPts val="0"/>
                </a:spcBef>
                <a:spcAft>
                  <a:spcPts val="0"/>
                </a:spcAft>
                <a:buClr>
                  <a:srgbClr val="000000"/>
                </a:buClr>
                <a:buSzPts val="1300"/>
                <a:buFont typeface="Arial"/>
                <a:buNone/>
              </a:pPr>
              <a:r>
                <a:rPr b="0" i="0" lang="es-CO" sz="1300" u="none" cap="none" strike="noStrike">
                  <a:solidFill>
                    <a:srgbClr val="000000"/>
                  </a:solidFill>
                  <a:latin typeface="Arial"/>
                  <a:ea typeface="Arial"/>
                  <a:cs typeface="Arial"/>
                  <a:sym typeface="Arial"/>
                </a:rPr>
                <a:t>Conteos regulares de una parte de las existencias.</a:t>
              </a:r>
              <a:endParaRPr/>
            </a:p>
          </p:txBody>
        </p:sp>
        <p:sp>
          <p:nvSpPr>
            <p:cNvPr id="182" name="Google Shape;182;p15"/>
            <p:cNvSpPr/>
            <p:nvPr/>
          </p:nvSpPr>
          <p:spPr>
            <a:xfrm rot="5400000">
              <a:off x="1828184" y="888395"/>
              <a:ext cx="1803883" cy="1102364"/>
            </a:xfrm>
            <a:prstGeom prst="round2SameRect">
              <a:avLst>
                <a:gd fmla="val 16670" name="adj1"/>
                <a:gd fmla="val 0" name="adj2"/>
              </a:avLst>
            </a:prstGeom>
            <a:solidFill>
              <a:srgbClr val="FEE6E6"/>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txBox="1"/>
            <p:nvPr/>
          </p:nvSpPr>
          <p:spPr>
            <a:xfrm>
              <a:off x="2178944" y="591459"/>
              <a:ext cx="1048541" cy="1696237"/>
            </a:xfrm>
            <a:prstGeom prst="rect">
              <a:avLst/>
            </a:prstGeom>
            <a:noFill/>
            <a:ln>
              <a:noFill/>
            </a:ln>
          </p:spPr>
          <p:txBody>
            <a:bodyPr anchorCtr="0" anchor="t" bIns="82550" lIns="74275" spcFirstLastPara="1" rIns="49525" wrap="square" tIns="82550">
              <a:noAutofit/>
            </a:bodyPr>
            <a:lstStyle/>
            <a:p>
              <a:pPr indent="0" lvl="0" marL="0" marR="0" rtl="0" algn="l">
                <a:lnSpc>
                  <a:spcPct val="90000"/>
                </a:lnSpc>
                <a:spcBef>
                  <a:spcPts val="0"/>
                </a:spcBef>
                <a:spcAft>
                  <a:spcPts val="0"/>
                </a:spcAft>
                <a:buClr>
                  <a:srgbClr val="000000"/>
                </a:buClr>
                <a:buSzPts val="1300"/>
                <a:buFont typeface="Arial"/>
                <a:buNone/>
              </a:pPr>
              <a:r>
                <a:rPr b="0" i="0" lang="es-CO" sz="1300" u="none" cap="none" strike="noStrike">
                  <a:solidFill>
                    <a:srgbClr val="000000"/>
                  </a:solidFill>
                  <a:latin typeface="Arial"/>
                  <a:ea typeface="Arial"/>
                  <a:cs typeface="Arial"/>
                  <a:sym typeface="Arial"/>
                </a:rPr>
                <a:t>ABC</a:t>
              </a:r>
              <a:endParaRPr/>
            </a:p>
          </p:txBody>
        </p:sp>
        <p:sp>
          <p:nvSpPr>
            <p:cNvPr id="184" name="Google Shape;184;p15"/>
            <p:cNvSpPr/>
            <p:nvPr/>
          </p:nvSpPr>
          <p:spPr>
            <a:xfrm>
              <a:off x="1557277" y="0"/>
              <a:ext cx="1152420" cy="1152364"/>
            </a:xfrm>
            <a:custGeom>
              <a:rect b="b" l="l" r="r" t="t"/>
              <a:pathLst>
                <a:path extrusionOk="0" h="120000" w="120000">
                  <a:moveTo>
                    <a:pt x="7500" y="60000"/>
                  </a:moveTo>
                  <a:lnTo>
                    <a:pt x="7500" y="60000"/>
                  </a:lnTo>
                  <a:cubicBezTo>
                    <a:pt x="7500" y="33869"/>
                    <a:pt x="26717" y="11717"/>
                    <a:pt x="52586" y="8026"/>
                  </a:cubicBezTo>
                  <a:cubicBezTo>
                    <a:pt x="78454" y="4336"/>
                    <a:pt x="103099" y="20232"/>
                    <a:pt x="110406" y="45320"/>
                  </a:cubicBezTo>
                  <a:lnTo>
                    <a:pt x="117538" y="45320"/>
                  </a:lnTo>
                  <a:lnTo>
                    <a:pt x="105001" y="60000"/>
                  </a:lnTo>
                  <a:lnTo>
                    <a:pt x="87540" y="45320"/>
                  </a:lnTo>
                  <a:lnTo>
                    <a:pt x="94508" y="45320"/>
                  </a:lnTo>
                  <a:cubicBezTo>
                    <a:pt x="87531" y="28919"/>
                    <a:pt x="69973" y="19695"/>
                    <a:pt x="52509" y="23256"/>
                  </a:cubicBezTo>
                  <a:cubicBezTo>
                    <a:pt x="35044" y="26816"/>
                    <a:pt x="22499" y="42177"/>
                    <a:pt x="22499" y="60000"/>
                  </a:cubicBezTo>
                  <a:close/>
                </a:path>
              </a:pathLst>
            </a:custGeom>
            <a:solidFill>
              <a:schemeClr val="accent3"/>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rot="10800000">
              <a:off x="1557277" y="1653489"/>
              <a:ext cx="1152420" cy="1152364"/>
            </a:xfrm>
            <a:custGeom>
              <a:rect b="b" l="l" r="r" t="t"/>
              <a:pathLst>
                <a:path extrusionOk="0" h="120000" w="120000">
                  <a:moveTo>
                    <a:pt x="7500" y="60000"/>
                  </a:moveTo>
                  <a:lnTo>
                    <a:pt x="7500" y="60000"/>
                  </a:lnTo>
                  <a:cubicBezTo>
                    <a:pt x="7500" y="33869"/>
                    <a:pt x="26717" y="11717"/>
                    <a:pt x="52586" y="8026"/>
                  </a:cubicBezTo>
                  <a:cubicBezTo>
                    <a:pt x="78454" y="4336"/>
                    <a:pt x="103099" y="20232"/>
                    <a:pt x="110406" y="45320"/>
                  </a:cubicBezTo>
                  <a:lnTo>
                    <a:pt x="117538" y="45320"/>
                  </a:lnTo>
                  <a:lnTo>
                    <a:pt x="105001" y="60000"/>
                  </a:lnTo>
                  <a:lnTo>
                    <a:pt x="87540" y="45320"/>
                  </a:lnTo>
                  <a:lnTo>
                    <a:pt x="94508" y="45320"/>
                  </a:lnTo>
                  <a:cubicBezTo>
                    <a:pt x="87531" y="28919"/>
                    <a:pt x="69973" y="19695"/>
                    <a:pt x="52509" y="23256"/>
                  </a:cubicBezTo>
                  <a:cubicBezTo>
                    <a:pt x="35044" y="26816"/>
                    <a:pt x="22499" y="42177"/>
                    <a:pt x="22499" y="60000"/>
                  </a:cubicBezTo>
                  <a:close/>
                </a:path>
              </a:pathLst>
            </a:custGeom>
            <a:solidFill>
              <a:srgbClr val="FE0000"/>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1" name="Google Shape;191;p16"/>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solicita un recurso de aprendizaje con la información entregada por el experto y el diseño seleccionado por el pedagogo del catálogo de recursos y métricas entregado por producción y el equipo de desarrollo curricular para realizar esta actividad.</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entregan: textos, diseño, imágenes de referencia, secuencias y enlaces, según requerimientos.</a:t>
            </a:r>
            <a:endParaRPr/>
          </a:p>
        </p:txBody>
      </p:sp>
      <p:sp>
        <p:nvSpPr>
          <p:cNvPr id="192" name="Google Shape;192;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93" name="Google Shape;193;p1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sng" cap="none" strike="noStrike">
                <a:solidFill>
                  <a:schemeClr val="hlink"/>
                </a:solidFill>
                <a:latin typeface="Arial"/>
                <a:ea typeface="Arial"/>
                <a:cs typeface="Arial"/>
                <a:sym typeface="Arial"/>
                <a:hlinkClick r:id="rId3"/>
              </a:rPr>
              <a:t>https://www.freepik.es/fotos-premium/foto-vendedor-joven-guapo-haciendo-inventario-tienda-abarrotes-salud_19005370.htm#page=10&amp;query=control%20de%20inventarios&amp;position=20&amp;from_view=search</a:t>
            </a:r>
            <a:r>
              <a:rPr b="0" i="0" lang="es-CO"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grpSp>
        <p:nvGrpSpPr>
          <p:cNvPr id="194" name="Google Shape;194;p16"/>
          <p:cNvGrpSpPr/>
          <p:nvPr/>
        </p:nvGrpSpPr>
        <p:grpSpPr>
          <a:xfrm>
            <a:off x="304800" y="1033670"/>
            <a:ext cx="7836798" cy="5758141"/>
            <a:chOff x="304800" y="1033670"/>
            <a:chExt cx="7836798" cy="5758141"/>
          </a:xfrm>
        </p:grpSpPr>
        <p:sp>
          <p:nvSpPr>
            <p:cNvPr id="195" name="Google Shape;195;p16"/>
            <p:cNvSpPr/>
            <p:nvPr/>
          </p:nvSpPr>
          <p:spPr>
            <a:xfrm>
              <a:off x="304800" y="1033670"/>
              <a:ext cx="7832035" cy="5446643"/>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6" name="Google Shape;196;p16"/>
            <p:cNvSpPr/>
            <p:nvPr/>
          </p:nvSpPr>
          <p:spPr>
            <a:xfrm>
              <a:off x="304800" y="4419676"/>
              <a:ext cx="6480313" cy="2365511"/>
            </a:xfrm>
            <a:prstGeom prst="roundRect">
              <a:avLst>
                <a:gd fmla="val 16667" name="adj"/>
              </a:avLst>
            </a:prstGeom>
            <a:gradFill>
              <a:gsLst>
                <a:gs pos="0">
                  <a:srgbClr val="306CD7"/>
                </a:gs>
                <a:gs pos="100000">
                  <a:srgbClr val="90B0FF"/>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16"/>
            <p:cNvSpPr/>
            <p:nvPr/>
          </p:nvSpPr>
          <p:spPr>
            <a:xfrm>
              <a:off x="7823546" y="6308107"/>
              <a:ext cx="318052" cy="483704"/>
            </a:xfrm>
            <a:prstGeom prst="chevron">
              <a:avLst>
                <a:gd fmla="val 50000"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8" name="Google Shape;198;p16"/>
            <p:cNvSpPr/>
            <p:nvPr/>
          </p:nvSpPr>
          <p:spPr>
            <a:xfrm rot="10800000">
              <a:off x="304800" y="6230215"/>
              <a:ext cx="318052" cy="483704"/>
            </a:xfrm>
            <a:prstGeom prst="chevron">
              <a:avLst>
                <a:gd fmla="val 50000" name="adj"/>
              </a:avLst>
            </a:prstGeom>
            <a:solidFill>
              <a:schemeClr val="accent4"/>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9" name="Google Shape;199;p16"/>
            <p:cNvSpPr/>
            <p:nvPr/>
          </p:nvSpPr>
          <p:spPr>
            <a:xfrm>
              <a:off x="619760" y="4598504"/>
              <a:ext cx="5847301" cy="569844"/>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200" name="Google Shape;200;p16"/>
          <p:cNvSpPr/>
          <p:nvPr/>
        </p:nvSpPr>
        <p:spPr>
          <a:xfrm>
            <a:off x="600860" y="4994016"/>
            <a:ext cx="6096000" cy="1295739"/>
          </a:xfrm>
          <a:prstGeom prst="rect">
            <a:avLst/>
          </a:prstGeom>
          <a:noFill/>
          <a:ln>
            <a:noFill/>
          </a:ln>
        </p:spPr>
        <p:txBody>
          <a:bodyPr anchorCtr="0" anchor="t" bIns="45700" lIns="91425" spcFirstLastPara="1" rIns="91425" wrap="square" tIns="45700">
            <a:noAutofit/>
          </a:bodyPr>
          <a:lstStyle/>
          <a:p>
            <a:pPr indent="0" lvl="0" marL="457200" marR="0" rtl="0" algn="l">
              <a:lnSpc>
                <a:spcPct val="115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a:p>
          <a:p>
            <a:pPr indent="0" lvl="0" marL="0" marR="0" rtl="0" algn="just">
              <a:lnSpc>
                <a:spcPct val="115000"/>
              </a:lnSpc>
              <a:spcBef>
                <a:spcPts val="0"/>
              </a:spcBef>
              <a:spcAft>
                <a:spcPts val="0"/>
              </a:spcAft>
              <a:buClr>
                <a:srgbClr val="000000"/>
              </a:buClr>
              <a:buSzPts val="1000"/>
              <a:buFont typeface="Arial"/>
              <a:buNone/>
            </a:pPr>
            <a:r>
              <a:rPr b="0" i="0" lang="es-CO" sz="1000" u="none" cap="none" strike="noStrike">
                <a:solidFill>
                  <a:srgbClr val="000000"/>
                </a:solidFill>
                <a:latin typeface="Arial"/>
                <a:ea typeface="Arial"/>
                <a:cs typeface="Arial"/>
                <a:sym typeface="Arial"/>
              </a:rPr>
              <a:t>También conocido como el método PEPS (primeras en entrar primeras en salir) se enfoca en identificar los primeros artículos que ingresan al inventario para que sean los primeros en venderse. Es ideal cuando existe mercancía perecedera, para evitar que se arruine al permitir que tengan una rotación constante.</a:t>
            </a:r>
            <a:endParaRPr/>
          </a:p>
        </p:txBody>
      </p:sp>
      <p:sp>
        <p:nvSpPr>
          <p:cNvPr id="201" name="Google Shape;201;p16"/>
          <p:cNvSpPr/>
          <p:nvPr/>
        </p:nvSpPr>
        <p:spPr>
          <a:xfrm>
            <a:off x="600860" y="4834651"/>
            <a:ext cx="1083951"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s-CO" sz="1000" u="none" cap="none" strike="noStrike">
                <a:solidFill>
                  <a:srgbClr val="000000"/>
                </a:solidFill>
                <a:latin typeface="Arial"/>
                <a:ea typeface="Arial"/>
                <a:cs typeface="Arial"/>
                <a:sym typeface="Arial"/>
              </a:rPr>
              <a:t>Sistema PEPS</a:t>
            </a:r>
            <a:r>
              <a:rPr b="0" i="0" lang="es-CO"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202" name="Google Shape;202;p16"/>
          <p:cNvSpPr txBox="1"/>
          <p:nvPr/>
        </p:nvSpPr>
        <p:spPr>
          <a:xfrm>
            <a:off x="434109" y="489527"/>
            <a:ext cx="29209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Sistemas de control de inventarios</a:t>
            </a:r>
            <a:endParaRPr/>
          </a:p>
        </p:txBody>
      </p:sp>
      <p:pic>
        <p:nvPicPr>
          <p:cNvPr descr="Foto de vendedor joven guapo haciendo inventario en tienda de abarrotes de salud. Foto Premium " id="203" name="Google Shape;203;p16"/>
          <p:cNvPicPr preferRelativeResize="0"/>
          <p:nvPr/>
        </p:nvPicPr>
        <p:blipFill rotWithShape="1">
          <a:blip r:embed="rId4">
            <a:alphaModFix/>
          </a:blip>
          <a:srcRect b="0" l="0" r="0" t="0"/>
          <a:stretch/>
        </p:blipFill>
        <p:spPr>
          <a:xfrm>
            <a:off x="2184400" y="1257301"/>
            <a:ext cx="5417185" cy="3608573"/>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