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7" r:id="rId3"/>
  </p:sldMasterIdLst>
  <p:notesMasterIdLst>
    <p:notesMasterId r:id="rId4"/>
  </p:notesMasterIdLst>
  <p:sldIdLst>
    <p:sldId id="256" r:id="rId5"/>
    <p:sldId id="257" r:id="rId6"/>
    <p:sldId id="258" r:id="rId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72" name="Google Shape;7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80" name="Google Shape;8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04" name="Google Shape;10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a:lvl2pPr>
            <a:lvl3pPr lvl="2" marR="0" algn="l">
              <a:spcBef>
                <a:spcPts val="0"/>
              </a:spcBef>
              <a:spcAft>
                <a:spcPts val="0"/>
              </a:spcAft>
              <a:buSzPts val="1400"/>
              <a:buNone/>
              <a:defRPr/>
            </a:lvl3pPr>
            <a:lvl4pPr lvl="3" marR="0" algn="l">
              <a:spcBef>
                <a:spcPts val="0"/>
              </a:spcBef>
              <a:spcAft>
                <a:spcPts val="0"/>
              </a:spcAft>
              <a:buSzPts val="1400"/>
              <a:buNone/>
              <a:defRPr/>
            </a:lvl4pPr>
            <a:lvl5pPr lvl="4" marR="0" algn="l">
              <a:spcBef>
                <a:spcPts val="0"/>
              </a:spcBef>
              <a:spcAft>
                <a:spcPts val="0"/>
              </a:spcAft>
              <a:buSzPts val="1400"/>
              <a:buNone/>
              <a:defRPr/>
            </a:lvl5pPr>
            <a:lvl6pPr lvl="5" marR="0" algn="l">
              <a:spcBef>
                <a:spcPts val="0"/>
              </a:spcBef>
              <a:spcAft>
                <a:spcPts val="0"/>
              </a:spcAft>
              <a:buSzPts val="1400"/>
              <a:buNone/>
              <a:defRPr/>
            </a:lvl6pPr>
            <a:lvl7pPr lvl="6" marR="0" algn="l">
              <a:spcBef>
                <a:spcPts val="0"/>
              </a:spcBef>
              <a:spcAft>
                <a:spcPts val="0"/>
              </a:spcAft>
              <a:buSzPts val="1400"/>
              <a:buNone/>
              <a:defRPr/>
            </a:lvl7pPr>
            <a:lvl8pPr lvl="7" marR="0" algn="l">
              <a:spcBef>
                <a:spcPts val="0"/>
              </a:spcBef>
              <a:spcAft>
                <a:spcPts val="0"/>
              </a:spcAft>
              <a:buSzPts val="1400"/>
              <a:buNone/>
              <a:defRPr/>
            </a:lvl8pPr>
            <a:lvl9pPr lvl="8" marR="0" algn="l">
              <a:spcBef>
                <a:spcPts val="0"/>
              </a:spcBef>
              <a:spcAft>
                <a:spcPts val="0"/>
              </a:spcAft>
              <a:buSzPts val="1400"/>
              <a:buNone/>
              <a:defRPr/>
            </a:lvl9pPr>
          </a:lstStyle>
          <a:p/>
        </p:txBody>
      </p:sp>
      <p:sp>
        <p:nvSpPr>
          <p:cNvPr id="13" name="Google Shape;13;p2"/>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60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0"/>
              </a:spcBef>
              <a:spcAft>
                <a:spcPts val="0"/>
              </a:spcAft>
              <a:buClr>
                <a:srgbClr val="888888"/>
              </a:buClr>
              <a:buSzPts val="2000"/>
              <a:buFont typeface="Calibri"/>
              <a:buNone/>
              <a:defRPr sz="2000">
                <a:solidFill>
                  <a:srgbClr val="888888"/>
                </a:solidFill>
              </a:defRPr>
            </a:lvl2pPr>
            <a:lvl3pPr indent="-228600" lvl="2" marL="1371600" algn="l">
              <a:lnSpc>
                <a:spcPct val="90000"/>
              </a:lnSpc>
              <a:spcBef>
                <a:spcPts val="0"/>
              </a:spcBef>
              <a:spcAft>
                <a:spcPts val="0"/>
              </a:spcAft>
              <a:buClr>
                <a:srgbClr val="888888"/>
              </a:buClr>
              <a:buSzPts val="1800"/>
              <a:buFont typeface="Calibri"/>
              <a:buNone/>
              <a:defRPr sz="1800">
                <a:solidFill>
                  <a:srgbClr val="888888"/>
                </a:solidFill>
              </a:defRPr>
            </a:lvl3pPr>
            <a:lvl4pPr indent="-228600" lvl="3" marL="1828800" algn="l">
              <a:lnSpc>
                <a:spcPct val="90000"/>
              </a:lnSpc>
              <a:spcBef>
                <a:spcPts val="0"/>
              </a:spcBef>
              <a:spcAft>
                <a:spcPts val="0"/>
              </a:spcAft>
              <a:buClr>
                <a:srgbClr val="888888"/>
              </a:buClr>
              <a:buSzPts val="1600"/>
              <a:buFont typeface="Calibri"/>
              <a:buNone/>
              <a:defRPr sz="1600">
                <a:solidFill>
                  <a:srgbClr val="888888"/>
                </a:solidFill>
              </a:defRPr>
            </a:lvl4pPr>
            <a:lvl5pPr indent="-228600" lvl="4" marL="2286000" algn="l">
              <a:lnSpc>
                <a:spcPct val="90000"/>
              </a:lnSpc>
              <a:spcBef>
                <a:spcPts val="0"/>
              </a:spcBef>
              <a:spcAft>
                <a:spcPts val="0"/>
              </a:spcAft>
              <a:buClr>
                <a:srgbClr val="888888"/>
              </a:buClr>
              <a:buSzPts val="1600"/>
              <a:buFont typeface="Calibri"/>
              <a:buNone/>
              <a:defRPr sz="1600">
                <a:solidFill>
                  <a:srgbClr val="888888"/>
                </a:solidFill>
              </a:defRPr>
            </a:lvl5pPr>
            <a:lvl6pPr indent="-228600" lvl="5" marL="2743200" algn="l">
              <a:lnSpc>
                <a:spcPct val="90000"/>
              </a:lnSpc>
              <a:spcBef>
                <a:spcPts val="0"/>
              </a:spcBef>
              <a:spcAft>
                <a:spcPts val="0"/>
              </a:spcAft>
              <a:buClr>
                <a:srgbClr val="888888"/>
              </a:buClr>
              <a:buSzPts val="1600"/>
              <a:buFont typeface="Calibri"/>
              <a:buNone/>
              <a:defRPr sz="1600">
                <a:solidFill>
                  <a:srgbClr val="888888"/>
                </a:solidFill>
              </a:defRPr>
            </a:lvl6pPr>
            <a:lvl7pPr indent="-228600" lvl="6" marL="3200400" algn="l">
              <a:lnSpc>
                <a:spcPct val="90000"/>
              </a:lnSpc>
              <a:spcBef>
                <a:spcPts val="0"/>
              </a:spcBef>
              <a:spcAft>
                <a:spcPts val="0"/>
              </a:spcAft>
              <a:buClr>
                <a:srgbClr val="888888"/>
              </a:buClr>
              <a:buSzPts val="1600"/>
              <a:buFont typeface="Calibri"/>
              <a:buNone/>
              <a:defRPr sz="1600">
                <a:solidFill>
                  <a:srgbClr val="888888"/>
                </a:solidFill>
              </a:defRPr>
            </a:lvl7pPr>
            <a:lvl8pPr indent="-228600" lvl="7" marL="3657600" algn="l">
              <a:lnSpc>
                <a:spcPct val="90000"/>
              </a:lnSpc>
              <a:spcBef>
                <a:spcPts val="0"/>
              </a:spcBef>
              <a:spcAft>
                <a:spcPts val="0"/>
              </a:spcAft>
              <a:buClr>
                <a:srgbClr val="888888"/>
              </a:buClr>
              <a:buSzPts val="1600"/>
              <a:buFont typeface="Calibri"/>
              <a:buNone/>
              <a:defRPr sz="1600">
                <a:solidFill>
                  <a:srgbClr val="888888"/>
                </a:solidFill>
              </a:defRPr>
            </a:lvl8pPr>
            <a:lvl9pPr indent="-228600" lvl="8" marL="4114800" algn="l">
              <a:lnSpc>
                <a:spcPct val="90000"/>
              </a:lnSpc>
              <a:spcBef>
                <a:spcPts val="0"/>
              </a:spcBef>
              <a:spcAft>
                <a:spcPts val="0"/>
              </a:spcAft>
              <a:buClr>
                <a:srgbClr val="888888"/>
              </a:buClr>
              <a:buSzPts val="1600"/>
              <a:buFont typeface="Calibri"/>
              <a:buNone/>
              <a:defRPr sz="1600">
                <a:solidFill>
                  <a:srgbClr val="888888"/>
                </a:solidFill>
              </a:defRPr>
            </a:lvl9pPr>
          </a:lstStyle>
          <a:p/>
        </p:txBody>
      </p:sp>
      <p:sp>
        <p:nvSpPr>
          <p:cNvPr id="20" name="Google Shape;20;p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3" name="Shape 23"/>
        <p:cNvGrpSpPr/>
        <p:nvPr/>
      </p:nvGrpSpPr>
      <p:grpSpPr>
        <a:xfrm>
          <a:off x="0" y="0"/>
          <a:ext cx="0" cy="0"/>
          <a:chOff x="0" y="0"/>
          <a:chExt cx="0" cy="0"/>
        </a:xfrm>
      </p:grpSpPr>
      <p:sp>
        <p:nvSpPr>
          <p:cNvPr id="24" name="Google Shape;24;p4"/>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6" name="Google Shape;26;p4"/>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7" name="Google Shape;27;p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9" name="Google Shape;29;p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0" name="Shape 30"/>
        <p:cNvGrpSpPr/>
        <p:nvPr/>
      </p:nvGrpSpPr>
      <p:grpSpPr>
        <a:xfrm>
          <a:off x="0" y="0"/>
          <a:ext cx="0" cy="0"/>
          <a:chOff x="0" y="0"/>
          <a:chExt cx="0" cy="0"/>
        </a:xfrm>
      </p:grpSpPr>
      <p:sp>
        <p:nvSpPr>
          <p:cNvPr id="31" name="Google Shape;31;p5"/>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3" name="Google Shape;33;p5"/>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4" name="Google Shape;34;p5"/>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5" name="Google Shape;35;p5"/>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6" name="Google Shape;36;p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9" name="Shape 39"/>
        <p:cNvGrpSpPr/>
        <p:nvPr/>
      </p:nvGrpSpPr>
      <p:grpSpPr>
        <a:xfrm>
          <a:off x="0" y="0"/>
          <a:ext cx="0" cy="0"/>
          <a:chOff x="0" y="0"/>
          <a:chExt cx="0" cy="0"/>
        </a:xfrm>
      </p:grpSpPr>
      <p:sp>
        <p:nvSpPr>
          <p:cNvPr id="40" name="Google Shape;40;p6"/>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4" name="Shape 44"/>
        <p:cNvGrpSpPr/>
        <p:nvPr/>
      </p:nvGrpSpPr>
      <p:grpSpPr>
        <a:xfrm>
          <a:off x="0" y="0"/>
          <a:ext cx="0" cy="0"/>
          <a:chOff x="0" y="0"/>
          <a:chExt cx="0" cy="0"/>
        </a:xfrm>
      </p:grpSpPr>
      <p:sp>
        <p:nvSpPr>
          <p:cNvPr id="45" name="Google Shape;45;p7"/>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47" name="Google Shape;47;p7"/>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48" name="Google Shape;48;p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9" name="Google Shape;49;p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0" name="Google Shape;50;p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1" name="Shape 51"/>
        <p:cNvGrpSpPr/>
        <p:nvPr/>
      </p:nvGrpSpPr>
      <p:grpSpPr>
        <a:xfrm>
          <a:off x="0" y="0"/>
          <a:ext cx="0" cy="0"/>
          <a:chOff x="0" y="0"/>
          <a:chExt cx="0" cy="0"/>
        </a:xfrm>
      </p:grpSpPr>
      <p:sp>
        <p:nvSpPr>
          <p:cNvPr id="52" name="Google Shape;52;p8"/>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p:nvPr>
            <p:ph idx="2" type="pic"/>
          </p:nvPr>
        </p:nvSpPr>
        <p:spPr>
          <a:xfrm>
            <a:off x="5183187" y="987425"/>
            <a:ext cx="6172199" cy="4873624"/>
          </a:xfrm>
          <a:prstGeom prst="rect">
            <a:avLst/>
          </a:prstGeom>
          <a:noFill/>
          <a:ln>
            <a:noFill/>
          </a:ln>
        </p:spPr>
      </p:sp>
      <p:sp>
        <p:nvSpPr>
          <p:cNvPr id="54" name="Google Shape;54;p8"/>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5" name="Google Shape;55;p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7" name="Google Shape;57;p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58" name="Shape 58"/>
        <p:cNvGrpSpPr/>
        <p:nvPr/>
      </p:nvGrpSpPr>
      <p:grpSpPr>
        <a:xfrm>
          <a:off x="0" y="0"/>
          <a:ext cx="0" cy="0"/>
          <a:chOff x="0" y="0"/>
          <a:chExt cx="0" cy="0"/>
        </a:xfrm>
      </p:grpSpPr>
      <p:sp>
        <p:nvSpPr>
          <p:cNvPr id="59" name="Google Shape;59;p9"/>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1" name="Google Shape;61;p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2" name="Google Shape;62;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3" name="Google Shape;63;p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4" name="Shape 64"/>
        <p:cNvGrpSpPr/>
        <p:nvPr/>
      </p:nvGrpSpPr>
      <p:grpSpPr>
        <a:xfrm>
          <a:off x="0" y="0"/>
          <a:ext cx="0" cy="0"/>
          <a:chOff x="0" y="0"/>
          <a:chExt cx="0" cy="0"/>
        </a:xfrm>
      </p:grpSpPr>
      <p:sp>
        <p:nvSpPr>
          <p:cNvPr id="65" name="Google Shape;65;p10"/>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7" name="Google Shape;67;p1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8" name="Google Shape;68;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9" name="Google Shape;69;p1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sz="1800"/>
            </a:lvl2pPr>
            <a:lvl3pPr lvl="2" marR="0" rtl="0" algn="l">
              <a:spcBef>
                <a:spcPts val="0"/>
              </a:spcBef>
              <a:spcAft>
                <a:spcPts val="0"/>
              </a:spcAft>
              <a:buSzPts val="1400"/>
              <a:buNone/>
              <a:defRPr sz="1800"/>
            </a:lvl3pPr>
            <a:lvl4pPr lvl="3" marR="0" rtl="0" algn="l">
              <a:spcBef>
                <a:spcPts val="0"/>
              </a:spcBef>
              <a:spcAft>
                <a:spcPts val="0"/>
              </a:spcAft>
              <a:buSzPts val="1400"/>
              <a:buNone/>
              <a:defRPr sz="1800"/>
            </a:lvl4pPr>
            <a:lvl5pPr lvl="4" marR="0" rtl="0" algn="l">
              <a:spcBef>
                <a:spcPts val="0"/>
              </a:spcBef>
              <a:spcAft>
                <a:spcPts val="0"/>
              </a:spcAft>
              <a:buSzPts val="1400"/>
              <a:buNone/>
              <a:defRPr sz="1800"/>
            </a:lvl5pPr>
            <a:lvl6pPr lvl="5" marR="0" rtl="0" algn="l">
              <a:spcBef>
                <a:spcPts val="0"/>
              </a:spcBef>
              <a:spcAft>
                <a:spcPts val="0"/>
              </a:spcAft>
              <a:buSzPts val="1400"/>
              <a:buNone/>
              <a:defRPr sz="1800"/>
            </a:lvl6pPr>
            <a:lvl7pPr lvl="6" marR="0" rtl="0" algn="l">
              <a:spcBef>
                <a:spcPts val="0"/>
              </a:spcBef>
              <a:spcAft>
                <a:spcPts val="0"/>
              </a:spcAft>
              <a:buSzPts val="1400"/>
              <a:buNone/>
              <a:defRPr sz="1800"/>
            </a:lvl7pPr>
            <a:lvl8pPr lvl="7" marR="0" rtl="0" algn="l">
              <a:spcBef>
                <a:spcPts val="0"/>
              </a:spcBef>
              <a:spcAft>
                <a:spcPts val="0"/>
              </a:spcAft>
              <a:buSzPts val="1400"/>
              <a:buNone/>
              <a:defRPr sz="1800"/>
            </a:lvl8pPr>
            <a:lvl9pPr lvl="8" marR="0" rtl="0" algn="l">
              <a:spcBef>
                <a:spcPts val="0"/>
              </a:spcBef>
              <a:spcAft>
                <a:spcPts val="0"/>
              </a:spcAft>
              <a:buSzPts val="1400"/>
              <a:buNone/>
              <a:defRPr sz="1800"/>
            </a:lvl9pPr>
          </a:lstStyle>
          <a:p/>
        </p:txBody>
      </p:sp>
      <p:sp>
        <p:nvSpPr>
          <p:cNvPr id="7" name="Google Shape;7;p1"/>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1"/>
          <p:cNvSpPr/>
          <p:nvPr/>
        </p:nvSpPr>
        <p:spPr>
          <a:xfrm>
            <a:off x="2403961" y="315620"/>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50"/>
              <a:buFont typeface="Arial"/>
              <a:buNone/>
            </a:pPr>
            <a:r>
              <a:t/>
            </a:r>
            <a:endParaRPr b="0" i="0" sz="1800" u="none" cap="none" strike="noStrike">
              <a:solidFill>
                <a:schemeClr val="lt1"/>
              </a:solidFill>
              <a:latin typeface="Arial"/>
              <a:ea typeface="Arial"/>
              <a:cs typeface="Arial"/>
              <a:sym typeface="Arial"/>
            </a:endParaRPr>
          </a:p>
        </p:txBody>
      </p:sp>
      <p:sp>
        <p:nvSpPr>
          <p:cNvPr id="75" name="Google Shape;75;p11"/>
          <p:cNvSpPr/>
          <p:nvPr/>
        </p:nvSpPr>
        <p:spPr>
          <a:xfrm>
            <a:off x="5516880" y="767372"/>
            <a:ext cx="3637280"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s-CO" sz="1100" u="none" cap="none" strike="noStrike">
                <a:solidFill>
                  <a:srgbClr val="000000"/>
                </a:solidFill>
                <a:latin typeface="Arial"/>
                <a:ea typeface="Arial"/>
                <a:cs typeface="Arial"/>
                <a:sym typeface="Arial"/>
              </a:rPr>
              <a:t>Paso a tipo I</a:t>
            </a:r>
            <a:r>
              <a:rPr b="0" i="0" lang="es-CO" sz="1400" u="none" cap="none" strike="noStrike">
                <a:solidFill>
                  <a:srgbClr val="000000"/>
                </a:solidFill>
                <a:latin typeface="Arial"/>
                <a:ea typeface="Arial"/>
                <a:cs typeface="Arial"/>
                <a:sym typeface="Arial"/>
              </a:rPr>
              <a:t> </a:t>
            </a:r>
            <a:r>
              <a:rPr b="0" i="0" lang="es-CO" sz="11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id="76" name="Google Shape;76;p11"/>
          <p:cNvPicPr preferRelativeResize="0"/>
          <p:nvPr/>
        </p:nvPicPr>
        <p:blipFill rotWithShape="1">
          <a:blip r:embed="rId3">
            <a:alphaModFix/>
          </a:blip>
          <a:srcRect b="11665" l="44673" r="3561" t="22223"/>
          <a:stretch/>
        </p:blipFill>
        <p:spPr>
          <a:xfrm>
            <a:off x="1513840" y="2028825"/>
            <a:ext cx="9144000" cy="3838222"/>
          </a:xfrm>
          <a:prstGeom prst="rect">
            <a:avLst/>
          </a:prstGeom>
          <a:noFill/>
          <a:ln>
            <a:noFill/>
          </a:ln>
        </p:spPr>
      </p:pic>
      <p:sp>
        <p:nvSpPr>
          <p:cNvPr id="77" name="Google Shape;77;p11"/>
          <p:cNvSpPr/>
          <p:nvPr/>
        </p:nvSpPr>
        <p:spPr>
          <a:xfrm>
            <a:off x="4664616" y="459595"/>
            <a:ext cx="2842445" cy="30777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DI_CF017_3.2_Aplicación_pasos</a:t>
            </a:r>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2"/>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3" name="Google Shape;83;p12"/>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Se solicita a producción un recurso de aprendizaje con la información proporcionada por el experto y el diseño seleccionado por el pedagogo del catálogo de recursos y métricas entregadas por producción y el equipo de desarrollo curricular para realizar esta actividad.</a:t>
            </a:r>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Se entregan: textos, diseño y secuencias según requerimientos de producción.</a:t>
            </a:r>
            <a:endParaRPr b="0" i="0" sz="1400" u="none" cap="none" strike="noStrike">
              <a:solidFill>
                <a:schemeClr val="dk1"/>
              </a:solidFill>
              <a:latin typeface="Arial"/>
              <a:ea typeface="Arial"/>
              <a:cs typeface="Arial"/>
              <a:sym typeface="Arial"/>
            </a:endParaRPr>
          </a:p>
        </p:txBody>
      </p:sp>
      <p:sp>
        <p:nvSpPr>
          <p:cNvPr id="84" name="Google Shape;84;p1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a:p>
        </p:txBody>
      </p:sp>
      <p:sp>
        <p:nvSpPr>
          <p:cNvPr id="85" name="Google Shape;85;p12"/>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86" name="Google Shape;86;p12"/>
          <p:cNvGrpSpPr/>
          <p:nvPr/>
        </p:nvGrpSpPr>
        <p:grpSpPr>
          <a:xfrm>
            <a:off x="141896" y="1110921"/>
            <a:ext cx="7782312" cy="7114174"/>
            <a:chOff x="-60712" y="371474"/>
            <a:chExt cx="7782312" cy="6986221"/>
          </a:xfrm>
        </p:grpSpPr>
        <p:cxnSp>
          <p:nvCxnSpPr>
            <p:cNvPr id="87" name="Google Shape;87;p12"/>
            <p:cNvCxnSpPr/>
            <p:nvPr/>
          </p:nvCxnSpPr>
          <p:spPr>
            <a:xfrm flipH="1" rot="-5400000">
              <a:off x="873535" y="1030850"/>
              <a:ext cx="5459979" cy="5338920"/>
            </a:xfrm>
            <a:prstGeom prst="bentConnector3">
              <a:avLst>
                <a:gd fmla="val 50000" name="adj1"/>
              </a:avLst>
            </a:prstGeom>
            <a:noFill/>
            <a:ln cap="flat" cmpd="sng" w="9525">
              <a:solidFill>
                <a:srgbClr val="7030A0"/>
              </a:solidFill>
              <a:prstDash val="solid"/>
              <a:round/>
              <a:headEnd len="sm" w="sm" type="none"/>
              <a:tailEnd len="sm" w="sm" type="none"/>
            </a:ln>
          </p:spPr>
        </p:cxnSp>
        <p:sp>
          <p:nvSpPr>
            <p:cNvPr id="88" name="Google Shape;88;p12"/>
            <p:cNvSpPr/>
            <p:nvPr/>
          </p:nvSpPr>
          <p:spPr>
            <a:xfrm>
              <a:off x="678426" y="811529"/>
              <a:ext cx="501445" cy="445771"/>
            </a:xfrm>
            <a:prstGeom prst="roundRect">
              <a:avLst>
                <a:gd fmla="val 16667" name="adj"/>
              </a:avLst>
            </a:prstGeom>
            <a:solidFill>
              <a:schemeClr val="accent4"/>
            </a:solidFill>
            <a:ln cap="flat" cmpd="sng" w="25400">
              <a:solidFill>
                <a:srgbClr val="BA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a:buNone/>
              </a:pPr>
              <a:r>
                <a:rPr b="0" i="0" lang="es-CO" sz="1400" u="none" cap="none" strike="noStrike">
                  <a:solidFill>
                    <a:schemeClr val="lt1"/>
                  </a:solidFill>
                  <a:latin typeface="Arial"/>
                  <a:ea typeface="Arial"/>
                  <a:cs typeface="Arial"/>
                  <a:sym typeface="Arial"/>
                </a:rPr>
                <a:t>A</a:t>
              </a:r>
              <a:endParaRPr/>
            </a:p>
          </p:txBody>
        </p:sp>
        <p:sp>
          <p:nvSpPr>
            <p:cNvPr id="89" name="Google Shape;89;p12"/>
            <p:cNvSpPr/>
            <p:nvPr/>
          </p:nvSpPr>
          <p:spPr>
            <a:xfrm>
              <a:off x="6107664" y="4769013"/>
              <a:ext cx="501445" cy="445771"/>
            </a:xfrm>
            <a:prstGeom prst="roundRect">
              <a:avLst>
                <a:gd fmla="val 16667" name="adj"/>
              </a:avLst>
            </a:prstGeom>
            <a:solidFill>
              <a:schemeClr val="accent4"/>
            </a:solidFill>
            <a:ln cap="flat" cmpd="sng" w="25400">
              <a:solidFill>
                <a:srgbClr val="BA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a:buNone/>
              </a:pPr>
              <a:r>
                <a:rPr b="0" i="0" lang="es-CO" sz="1400" u="none" cap="none" strike="noStrike">
                  <a:solidFill>
                    <a:schemeClr val="lt1"/>
                  </a:solidFill>
                  <a:latin typeface="Arial"/>
                  <a:ea typeface="Arial"/>
                  <a:cs typeface="Arial"/>
                  <a:sym typeface="Arial"/>
                </a:rPr>
                <a:t>B</a:t>
              </a:r>
              <a:endParaRPr/>
            </a:p>
          </p:txBody>
        </p:sp>
        <p:grpSp>
          <p:nvGrpSpPr>
            <p:cNvPr id="90" name="Google Shape;90;p12"/>
            <p:cNvGrpSpPr/>
            <p:nvPr/>
          </p:nvGrpSpPr>
          <p:grpSpPr>
            <a:xfrm>
              <a:off x="1562749" y="371474"/>
              <a:ext cx="6158851" cy="3152181"/>
              <a:chOff x="1511949" y="401316"/>
              <a:chExt cx="4492739" cy="2792938"/>
            </a:xfrm>
          </p:grpSpPr>
          <p:sp>
            <p:nvSpPr>
              <p:cNvPr id="91" name="Google Shape;91;p12"/>
              <p:cNvSpPr/>
              <p:nvPr/>
            </p:nvSpPr>
            <p:spPr>
              <a:xfrm>
                <a:off x="1511949" y="811529"/>
                <a:ext cx="4436565" cy="2382725"/>
              </a:xfrm>
              <a:prstGeom prst="rect">
                <a:avLst/>
              </a:prstGeom>
              <a:solidFill>
                <a:schemeClr val="accent6">
                  <a:alpha val="49803"/>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2" name="Google Shape;92;p12"/>
              <p:cNvSpPr/>
              <p:nvPr/>
            </p:nvSpPr>
            <p:spPr>
              <a:xfrm>
                <a:off x="1543280" y="401316"/>
                <a:ext cx="4461408" cy="295909"/>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93" name="Google Shape;93;p12"/>
            <p:cNvGrpSpPr/>
            <p:nvPr/>
          </p:nvGrpSpPr>
          <p:grpSpPr>
            <a:xfrm>
              <a:off x="-60712" y="4026341"/>
              <a:ext cx="6158851" cy="3331354"/>
              <a:chOff x="1511949" y="401316"/>
              <a:chExt cx="4492739" cy="2951691"/>
            </a:xfrm>
          </p:grpSpPr>
          <p:sp>
            <p:nvSpPr>
              <p:cNvPr id="94" name="Google Shape;94;p12"/>
              <p:cNvSpPr/>
              <p:nvPr/>
            </p:nvSpPr>
            <p:spPr>
              <a:xfrm>
                <a:off x="1511949" y="811529"/>
                <a:ext cx="4436565" cy="2541478"/>
              </a:xfrm>
              <a:prstGeom prst="rect">
                <a:avLst/>
              </a:prstGeom>
              <a:solidFill>
                <a:schemeClr val="accent6">
                  <a:alpha val="49803"/>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5" name="Google Shape;95;p12"/>
              <p:cNvSpPr/>
              <p:nvPr/>
            </p:nvSpPr>
            <p:spPr>
              <a:xfrm>
                <a:off x="1543280" y="401316"/>
                <a:ext cx="4461408" cy="295909"/>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cxnSp>
        <p:nvCxnSpPr>
          <p:cNvPr id="96" name="Google Shape;96;p12"/>
          <p:cNvCxnSpPr/>
          <p:nvPr/>
        </p:nvCxnSpPr>
        <p:spPr>
          <a:xfrm flipH="1">
            <a:off x="106123" y="532015"/>
            <a:ext cx="1641" cy="7414952"/>
          </a:xfrm>
          <a:prstGeom prst="straightConnector1">
            <a:avLst/>
          </a:prstGeom>
          <a:noFill/>
          <a:ln cap="flat" cmpd="sng" w="9525">
            <a:solidFill>
              <a:srgbClr val="FF0000"/>
            </a:solidFill>
            <a:prstDash val="solid"/>
            <a:round/>
            <a:headEnd len="med" w="med" type="triangle"/>
            <a:tailEnd len="med" w="med" type="triangle"/>
          </a:ln>
        </p:spPr>
      </p:cxnSp>
      <p:sp>
        <p:nvSpPr>
          <p:cNvPr id="97" name="Google Shape;97;p12"/>
          <p:cNvSpPr txBox="1"/>
          <p:nvPr/>
        </p:nvSpPr>
        <p:spPr>
          <a:xfrm>
            <a:off x="354378" y="204569"/>
            <a:ext cx="100219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Aplicación</a:t>
            </a:r>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Pasos</a:t>
            </a:r>
            <a:endParaRPr/>
          </a:p>
        </p:txBody>
      </p:sp>
      <p:sp>
        <p:nvSpPr>
          <p:cNvPr id="98" name="Google Shape;98;p12"/>
          <p:cNvSpPr/>
          <p:nvPr/>
        </p:nvSpPr>
        <p:spPr>
          <a:xfrm>
            <a:off x="1974892" y="2156865"/>
            <a:ext cx="6096000" cy="1508105"/>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000"/>
              <a:buFont typeface="Arial"/>
              <a:buNone/>
            </a:pPr>
            <a:r>
              <a:rPr b="1" i="0" lang="es-CO" sz="1000" u="none" cap="none" strike="noStrike">
                <a:solidFill>
                  <a:srgbClr val="000000"/>
                </a:solidFill>
                <a:latin typeface="Arial"/>
                <a:ea typeface="Arial"/>
                <a:cs typeface="Arial"/>
                <a:sym typeface="Arial"/>
              </a:rPr>
              <a:t>E</a:t>
            </a:r>
            <a:r>
              <a:rPr b="0" i="0" lang="es-CO" sz="1000" u="none" cap="none" strike="noStrike">
                <a:solidFill>
                  <a:srgbClr val="000000"/>
                </a:solidFill>
                <a:latin typeface="Arial"/>
                <a:ea typeface="Arial"/>
                <a:cs typeface="Arial"/>
                <a:sym typeface="Arial"/>
              </a:rPr>
              <a:t>ste paso es sumamente importante, ya que permitirá tener una visión real de la situación de los inventarios y a partir de esto poder optimizarlos.</a:t>
            </a:r>
            <a:endParaRPr/>
          </a:p>
          <a:p>
            <a:pPr indent="0" lvl="0" marL="0" marR="0" rtl="0" algn="just">
              <a:lnSpc>
                <a:spcPct val="115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000"/>
              <a:buFont typeface="Arial"/>
              <a:buNone/>
            </a:pPr>
            <a:r>
              <a:rPr b="0" i="0" lang="es-CO" sz="1000" u="none" cap="none" strike="noStrike">
                <a:solidFill>
                  <a:srgbClr val="000000"/>
                </a:solidFill>
                <a:latin typeface="Arial"/>
                <a:ea typeface="Arial"/>
                <a:cs typeface="Arial"/>
                <a:sym typeface="Arial"/>
              </a:rPr>
              <a:t>Es fundamental contar con un catálogo actualizado y depurado de todos los productos e insumos disponibles, también es importante que estén debidamente clasificados los grupos de artículos y relacionados con cada uno de sus proveedores. </a:t>
            </a:r>
            <a:endParaRPr/>
          </a:p>
          <a:p>
            <a:pPr indent="0" lvl="0" marL="0" marR="0" rtl="0" algn="just">
              <a:lnSpc>
                <a:spcPct val="115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000"/>
              <a:buFont typeface="Arial"/>
              <a:buNone/>
            </a:pPr>
            <a:r>
              <a:rPr b="0" i="0" lang="es-CO" sz="1000" u="none" cap="none" strike="noStrike">
                <a:solidFill>
                  <a:srgbClr val="000000"/>
                </a:solidFill>
                <a:latin typeface="Arial"/>
                <a:ea typeface="Arial"/>
                <a:cs typeface="Arial"/>
                <a:sym typeface="Arial"/>
              </a:rPr>
              <a:t>Todo esto le servirá para tener una buena base de información.</a:t>
            </a:r>
            <a:endParaRPr/>
          </a:p>
        </p:txBody>
      </p:sp>
      <p:sp>
        <p:nvSpPr>
          <p:cNvPr id="99" name="Google Shape;99;p12"/>
          <p:cNvSpPr/>
          <p:nvPr/>
        </p:nvSpPr>
        <p:spPr>
          <a:xfrm>
            <a:off x="1849539" y="1079888"/>
            <a:ext cx="3903633" cy="269304"/>
          </a:xfrm>
          <a:prstGeom prst="rect">
            <a:avLst/>
          </a:prstGeom>
          <a:noFill/>
          <a:ln>
            <a:noFill/>
          </a:ln>
        </p:spPr>
        <p:txBody>
          <a:bodyPr anchorCtr="0" anchor="t" bIns="45700" lIns="91425" spcFirstLastPara="1" rIns="91425" wrap="square" tIns="45700">
            <a:noAutofit/>
          </a:bodyPr>
          <a:lstStyle/>
          <a:p>
            <a:pPr indent="-914400" lvl="2" marL="914400" marR="0" rtl="0" algn="just">
              <a:lnSpc>
                <a:spcPct val="115000"/>
              </a:lnSpc>
              <a:spcBef>
                <a:spcPts val="0"/>
              </a:spcBef>
              <a:spcAft>
                <a:spcPts val="0"/>
              </a:spcAft>
              <a:buClr>
                <a:srgbClr val="000000"/>
              </a:buClr>
              <a:buSzPts val="1000"/>
              <a:buFont typeface="Arial"/>
              <a:buNone/>
            </a:pPr>
            <a:r>
              <a:rPr b="1" i="0" lang="es-CO" sz="1000" u="none" cap="none" strike="noStrike">
                <a:solidFill>
                  <a:srgbClr val="000000"/>
                </a:solidFill>
                <a:latin typeface="Arial"/>
                <a:ea typeface="Arial"/>
                <a:cs typeface="Arial"/>
                <a:sym typeface="Arial"/>
              </a:rPr>
              <a:t>Organizar y complementar la información de los inventarios </a:t>
            </a:r>
            <a:endParaRPr b="0" i="0" sz="1000" u="none" cap="none" strike="noStrike">
              <a:solidFill>
                <a:srgbClr val="000000"/>
              </a:solidFill>
              <a:latin typeface="Arial"/>
              <a:ea typeface="Arial"/>
              <a:cs typeface="Arial"/>
              <a:sym typeface="Arial"/>
            </a:endParaRPr>
          </a:p>
        </p:txBody>
      </p:sp>
      <p:sp>
        <p:nvSpPr>
          <p:cNvPr id="100" name="Google Shape;100;p12"/>
          <p:cNvSpPr/>
          <p:nvPr/>
        </p:nvSpPr>
        <p:spPr>
          <a:xfrm>
            <a:off x="226078" y="5124246"/>
            <a:ext cx="6096000" cy="3100849"/>
          </a:xfrm>
          <a:prstGeom prst="rect">
            <a:avLst/>
          </a:prstGeom>
          <a:noFill/>
          <a:ln>
            <a:noFill/>
          </a:ln>
        </p:spPr>
        <p:txBody>
          <a:bodyPr anchorCtr="0" anchor="t" bIns="45700" lIns="91425" spcFirstLastPara="1" rIns="91425" wrap="square" tIns="45700">
            <a:noAutofit/>
          </a:bodyPr>
          <a:lstStyle/>
          <a:p>
            <a:pPr indent="0" lvl="0" marL="228600" marR="0" rtl="0" algn="just">
              <a:lnSpc>
                <a:spcPct val="115000"/>
              </a:lnSpc>
              <a:spcBef>
                <a:spcPts val="0"/>
              </a:spcBef>
              <a:spcAft>
                <a:spcPts val="0"/>
              </a:spcAft>
              <a:buClr>
                <a:srgbClr val="000000"/>
              </a:buClr>
              <a:buSzPts val="1000"/>
              <a:buFont typeface="Arial"/>
              <a:buNone/>
            </a:pPr>
            <a:r>
              <a:rPr b="0" i="0" lang="es-CO" sz="1000" u="none" cap="none" strike="noStrike">
                <a:solidFill>
                  <a:srgbClr val="000000"/>
                </a:solidFill>
                <a:latin typeface="Arial"/>
                <a:ea typeface="Arial"/>
                <a:cs typeface="Arial"/>
                <a:sym typeface="Arial"/>
              </a:rPr>
              <a:t> </a:t>
            </a:r>
            <a:endParaRPr/>
          </a:p>
          <a:p>
            <a:pPr indent="0" lvl="0" marL="0" marR="0" rtl="0" algn="just">
              <a:lnSpc>
                <a:spcPct val="115000"/>
              </a:lnSpc>
              <a:spcBef>
                <a:spcPts val="0"/>
              </a:spcBef>
              <a:spcAft>
                <a:spcPts val="0"/>
              </a:spcAft>
              <a:buClr>
                <a:srgbClr val="000000"/>
              </a:buClr>
              <a:buSzPts val="1000"/>
              <a:buFont typeface="Arial"/>
              <a:buNone/>
            </a:pPr>
            <a:r>
              <a:rPr b="0" i="0" lang="es-CO" sz="1000" u="none" cap="none" strike="noStrike">
                <a:solidFill>
                  <a:srgbClr val="000000"/>
                </a:solidFill>
                <a:latin typeface="Arial"/>
                <a:ea typeface="Arial"/>
                <a:cs typeface="Arial"/>
                <a:sym typeface="Arial"/>
              </a:rPr>
              <a:t>Una vez se ha organizado toda la información del inventario actual, el siguiente paso es clasificar los productos por lo menos en las tres categorías principales para tener así un panorama más amplio de los productos existentes y cómo gestionar cada uno. Estas categorías principales son:</a:t>
            </a:r>
            <a:endParaRPr/>
          </a:p>
          <a:p>
            <a:pPr indent="0" lvl="0" marL="0" marR="0" rtl="0" algn="just">
              <a:lnSpc>
                <a:spcPct val="115000"/>
              </a:lnSpc>
              <a:spcBef>
                <a:spcPts val="0"/>
              </a:spcBef>
              <a:spcAft>
                <a:spcPts val="0"/>
              </a:spcAft>
              <a:buClr>
                <a:srgbClr val="000000"/>
              </a:buClr>
              <a:buSzPts val="1000"/>
              <a:buFont typeface="Arial"/>
              <a:buNone/>
            </a:pPr>
            <a:r>
              <a:rPr b="0" i="0" lang="es-CO" sz="1000" u="none" cap="none" strike="noStrike">
                <a:solidFill>
                  <a:srgbClr val="000000"/>
                </a:solidFill>
                <a:latin typeface="Arial"/>
                <a:ea typeface="Arial"/>
                <a:cs typeface="Arial"/>
                <a:sym typeface="Arial"/>
              </a:rPr>
              <a:t> </a:t>
            </a:r>
            <a:endParaRPr/>
          </a:p>
          <a:p>
            <a:pPr indent="0" lvl="4" marL="0" marR="0" rtl="0" algn="just">
              <a:lnSpc>
                <a:spcPct val="115000"/>
              </a:lnSpc>
              <a:spcBef>
                <a:spcPts val="0"/>
              </a:spcBef>
              <a:spcAft>
                <a:spcPts val="0"/>
              </a:spcAft>
              <a:buClr>
                <a:srgbClr val="000000"/>
              </a:buClr>
              <a:buSzPts val="1000"/>
              <a:buFont typeface="Arial"/>
              <a:buNone/>
            </a:pPr>
            <a:r>
              <a:rPr b="1" i="0" lang="es-CO" sz="1000" u="none" cap="none" strike="noStrike">
                <a:solidFill>
                  <a:srgbClr val="000000"/>
                </a:solidFill>
                <a:latin typeface="Arial"/>
                <a:ea typeface="Arial"/>
                <a:cs typeface="Arial"/>
                <a:sym typeface="Arial"/>
              </a:rPr>
              <a:t>Productos de alta rotación</a:t>
            </a:r>
            <a:r>
              <a:rPr b="0" i="0" lang="es-CO" sz="1000" u="none" cap="none" strike="noStrike">
                <a:solidFill>
                  <a:srgbClr val="000000"/>
                </a:solidFill>
                <a:latin typeface="Arial"/>
                <a:ea typeface="Arial"/>
                <a:cs typeface="Arial"/>
                <a:sym typeface="Arial"/>
              </a:rPr>
              <a:t>: son aquellos se venden constantemente durante todo el año y debido a esto, se realiza pedido de compras por lo menos 6 veces al año para reponerlos o producirlos.</a:t>
            </a:r>
            <a:endParaRPr/>
          </a:p>
          <a:p>
            <a:pPr indent="0" lvl="4" marL="0" marR="0" rtl="0" algn="just">
              <a:lnSpc>
                <a:spcPct val="115000"/>
              </a:lnSpc>
              <a:spcBef>
                <a:spcPts val="0"/>
              </a:spcBef>
              <a:spcAft>
                <a:spcPts val="0"/>
              </a:spcAft>
              <a:buClr>
                <a:srgbClr val="000000"/>
              </a:buClr>
              <a:buSzPts val="1000"/>
              <a:buFont typeface="Arial"/>
              <a:buNone/>
            </a:pPr>
            <a:r>
              <a:rPr b="0" i="0" lang="es-CO" sz="1000" u="none" cap="none" strike="noStrike">
                <a:solidFill>
                  <a:srgbClr val="000000"/>
                </a:solidFill>
                <a:latin typeface="Arial"/>
                <a:ea typeface="Arial"/>
                <a:cs typeface="Arial"/>
                <a:sym typeface="Arial"/>
              </a:rPr>
              <a:t> </a:t>
            </a:r>
            <a:endParaRPr/>
          </a:p>
          <a:p>
            <a:pPr indent="0" lvl="4" marL="0" marR="0" rtl="0" algn="just">
              <a:lnSpc>
                <a:spcPct val="115000"/>
              </a:lnSpc>
              <a:spcBef>
                <a:spcPts val="0"/>
              </a:spcBef>
              <a:spcAft>
                <a:spcPts val="0"/>
              </a:spcAft>
              <a:buClr>
                <a:srgbClr val="000000"/>
              </a:buClr>
              <a:buSzPts val="1000"/>
              <a:buFont typeface="Arial"/>
              <a:buNone/>
            </a:pPr>
            <a:r>
              <a:rPr b="1" i="0" lang="es-CO" sz="1000" u="none" cap="none" strike="noStrike">
                <a:solidFill>
                  <a:srgbClr val="000000"/>
                </a:solidFill>
                <a:latin typeface="Arial"/>
                <a:ea typeface="Arial"/>
                <a:cs typeface="Arial"/>
                <a:sym typeface="Arial"/>
              </a:rPr>
              <a:t>Productos de temporales</a:t>
            </a:r>
            <a:r>
              <a:rPr b="0" i="0" lang="es-CO" sz="1000" u="none" cap="none" strike="noStrike">
                <a:solidFill>
                  <a:srgbClr val="000000"/>
                </a:solidFill>
                <a:latin typeface="Arial"/>
                <a:ea typeface="Arial"/>
                <a:cs typeface="Arial"/>
                <a:sym typeface="Arial"/>
              </a:rPr>
              <a:t>: son los productos que no se venden constantemente, sino que su rotación puede aumentar o disminuir dependiendo de la temporada; los pedidos de compras se realizan mes a mes según se vaya necesitando y previendo el comportamiento de su demanda.</a:t>
            </a:r>
            <a:endParaRPr/>
          </a:p>
          <a:p>
            <a:pPr indent="0" lvl="4" marL="0" marR="0" rtl="0" algn="just">
              <a:lnSpc>
                <a:spcPct val="115000"/>
              </a:lnSpc>
              <a:spcBef>
                <a:spcPts val="0"/>
              </a:spcBef>
              <a:spcAft>
                <a:spcPts val="0"/>
              </a:spcAft>
              <a:buClr>
                <a:srgbClr val="000000"/>
              </a:buClr>
              <a:buSzPts val="1000"/>
              <a:buFont typeface="Arial"/>
              <a:buNone/>
            </a:pPr>
            <a:r>
              <a:rPr b="0" i="0" lang="es-CO" sz="1000" u="none" cap="none" strike="noStrike">
                <a:solidFill>
                  <a:srgbClr val="000000"/>
                </a:solidFill>
                <a:latin typeface="Arial"/>
                <a:ea typeface="Arial"/>
                <a:cs typeface="Arial"/>
                <a:sym typeface="Arial"/>
              </a:rPr>
              <a:t> </a:t>
            </a:r>
            <a:endParaRPr b="1" i="0" sz="1000" u="none" cap="none" strike="noStrike">
              <a:solidFill>
                <a:srgbClr val="000000"/>
              </a:solidFill>
              <a:latin typeface="Arial"/>
              <a:ea typeface="Arial"/>
              <a:cs typeface="Arial"/>
              <a:sym typeface="Arial"/>
            </a:endParaRPr>
          </a:p>
          <a:p>
            <a:pPr indent="0" lvl="4" marL="0" marR="0" rtl="0" algn="just">
              <a:lnSpc>
                <a:spcPct val="115000"/>
              </a:lnSpc>
              <a:spcBef>
                <a:spcPts val="0"/>
              </a:spcBef>
              <a:spcAft>
                <a:spcPts val="0"/>
              </a:spcAft>
              <a:buClr>
                <a:srgbClr val="000000"/>
              </a:buClr>
              <a:buSzPts val="1000"/>
              <a:buFont typeface="Arial"/>
              <a:buNone/>
            </a:pPr>
            <a:r>
              <a:rPr b="1" i="0" lang="es-CO" sz="1000" u="none" cap="none" strike="noStrike">
                <a:solidFill>
                  <a:srgbClr val="000000"/>
                </a:solidFill>
                <a:latin typeface="Arial"/>
                <a:ea typeface="Arial"/>
                <a:cs typeface="Arial"/>
                <a:sym typeface="Arial"/>
              </a:rPr>
              <a:t>Productos especiales o sobre pedido</a:t>
            </a:r>
            <a:r>
              <a:rPr b="0" i="0" lang="es-CO" sz="1000" u="none" cap="none" strike="noStrike">
                <a:solidFill>
                  <a:srgbClr val="000000"/>
                </a:solidFill>
                <a:latin typeface="Arial"/>
                <a:ea typeface="Arial"/>
                <a:cs typeface="Arial"/>
                <a:sym typeface="Arial"/>
              </a:rPr>
              <a:t>: esta clasificación abarca aquellos productos considerados como ventas eventuales por alguna solicitud extraordinaria, en este caso solamente se solicitan únicamente cuando el cliente realiza su pedido, son productos de los cuales no es conveniente tener detenido en el inventario, ya que no se puede tener certeza de cuándo se venderán.</a:t>
            </a:r>
            <a:endParaRPr/>
          </a:p>
          <a:p>
            <a:pPr indent="0" lvl="0" marL="0" marR="0" rtl="0" algn="just">
              <a:lnSpc>
                <a:spcPct val="115000"/>
              </a:lnSpc>
              <a:spcBef>
                <a:spcPts val="0"/>
              </a:spcBef>
              <a:spcAft>
                <a:spcPts val="0"/>
              </a:spcAft>
              <a:buClr>
                <a:srgbClr val="000000"/>
              </a:buClr>
              <a:buSzPts val="1000"/>
              <a:buFont typeface="Arial"/>
              <a:buNone/>
            </a:pPr>
            <a:r>
              <a:rPr b="1" i="0" lang="es-CO"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p:txBody>
      </p:sp>
      <p:sp>
        <p:nvSpPr>
          <p:cNvPr id="101" name="Google Shape;101;p12"/>
          <p:cNvSpPr/>
          <p:nvPr/>
        </p:nvSpPr>
        <p:spPr>
          <a:xfrm>
            <a:off x="282375" y="4868118"/>
            <a:ext cx="2598788" cy="269304"/>
          </a:xfrm>
          <a:prstGeom prst="rect">
            <a:avLst/>
          </a:prstGeom>
          <a:noFill/>
          <a:ln>
            <a:noFill/>
          </a:ln>
        </p:spPr>
        <p:txBody>
          <a:bodyPr anchorCtr="0" anchor="t" bIns="45700" lIns="91425" spcFirstLastPara="1" rIns="91425" wrap="square" tIns="45700">
            <a:noAutofit/>
          </a:bodyPr>
          <a:lstStyle/>
          <a:p>
            <a:pPr indent="-914400" lvl="2" marL="914400" marR="0" rtl="0" algn="just">
              <a:lnSpc>
                <a:spcPct val="115000"/>
              </a:lnSpc>
              <a:spcBef>
                <a:spcPts val="0"/>
              </a:spcBef>
              <a:spcAft>
                <a:spcPts val="0"/>
              </a:spcAft>
              <a:buClr>
                <a:srgbClr val="000000"/>
              </a:buClr>
              <a:buSzPts val="1000"/>
              <a:buFont typeface="Arial"/>
              <a:buNone/>
            </a:pPr>
            <a:r>
              <a:rPr b="1" i="0" lang="es-CO" sz="1000" u="none" cap="none" strike="noStrike">
                <a:solidFill>
                  <a:srgbClr val="000000"/>
                </a:solidFill>
                <a:latin typeface="Arial"/>
                <a:ea typeface="Arial"/>
                <a:cs typeface="Arial"/>
                <a:sym typeface="Arial"/>
              </a:rPr>
              <a:t>Clasificar los productos por categorías</a:t>
            </a:r>
            <a:endParaRPr b="0" i="0" sz="10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3"/>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7" name="Google Shape;107;p13"/>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Se solicita a producción un recurso de aprendizaje con la información proporcionada por el experto y el diseño seleccionado por el pedagogo del catálogo de recursos y métricas entregadas por producción y el equipo de desarrollo curricular para realizar esta actividad.</a:t>
            </a:r>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Se entregan: textos, diseño y secuencias según requerimientos de producción.</a:t>
            </a:r>
            <a:endParaRPr/>
          </a:p>
        </p:txBody>
      </p:sp>
      <p:sp>
        <p:nvSpPr>
          <p:cNvPr id="108" name="Google Shape;108;p1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a:p>
        </p:txBody>
      </p:sp>
      <p:sp>
        <p:nvSpPr>
          <p:cNvPr id="109" name="Google Shape;109;p13"/>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110" name="Google Shape;110;p13"/>
          <p:cNvGrpSpPr/>
          <p:nvPr/>
        </p:nvGrpSpPr>
        <p:grpSpPr>
          <a:xfrm>
            <a:off x="211963" y="1257300"/>
            <a:ext cx="6799277" cy="6048514"/>
            <a:chOff x="-418293" y="-1672"/>
            <a:chExt cx="6799277" cy="6048514"/>
          </a:xfrm>
        </p:grpSpPr>
        <p:cxnSp>
          <p:nvCxnSpPr>
            <p:cNvPr id="111" name="Google Shape;111;p13"/>
            <p:cNvCxnSpPr/>
            <p:nvPr/>
          </p:nvCxnSpPr>
          <p:spPr>
            <a:xfrm rot="5400000">
              <a:off x="697015" y="618358"/>
              <a:ext cx="5675367" cy="5181601"/>
            </a:xfrm>
            <a:prstGeom prst="bentConnector3">
              <a:avLst>
                <a:gd fmla="val 27817" name="adj1"/>
              </a:avLst>
            </a:prstGeom>
            <a:noFill/>
            <a:ln cap="flat" cmpd="sng" w="9525">
              <a:solidFill>
                <a:srgbClr val="7030A0"/>
              </a:solidFill>
              <a:prstDash val="solid"/>
              <a:round/>
              <a:headEnd len="sm" w="sm" type="none"/>
              <a:tailEnd len="sm" w="sm" type="none"/>
            </a:ln>
          </p:spPr>
        </p:cxnSp>
        <p:sp>
          <p:nvSpPr>
            <p:cNvPr id="112" name="Google Shape;112;p13"/>
            <p:cNvSpPr/>
            <p:nvPr/>
          </p:nvSpPr>
          <p:spPr>
            <a:xfrm>
              <a:off x="5879539" y="148588"/>
              <a:ext cx="501445" cy="445771"/>
            </a:xfrm>
            <a:prstGeom prst="roundRect">
              <a:avLst>
                <a:gd fmla="val 16667" name="adj"/>
              </a:avLst>
            </a:prstGeom>
            <a:solidFill>
              <a:schemeClr val="accent4"/>
            </a:solidFill>
            <a:ln cap="flat" cmpd="sng" w="25400">
              <a:solidFill>
                <a:srgbClr val="BA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a:buNone/>
              </a:pPr>
              <a:r>
                <a:rPr b="0" i="0" lang="es-CO" sz="1400" u="none" cap="none" strike="noStrike">
                  <a:solidFill>
                    <a:schemeClr val="lt1"/>
                  </a:solidFill>
                  <a:latin typeface="Arial"/>
                  <a:ea typeface="Arial"/>
                  <a:cs typeface="Arial"/>
                  <a:sym typeface="Arial"/>
                </a:rPr>
                <a:t>C</a:t>
              </a:r>
              <a:endParaRPr/>
            </a:p>
          </p:txBody>
        </p:sp>
        <p:grpSp>
          <p:nvGrpSpPr>
            <p:cNvPr id="113" name="Google Shape;113;p13"/>
            <p:cNvGrpSpPr/>
            <p:nvPr/>
          </p:nvGrpSpPr>
          <p:grpSpPr>
            <a:xfrm>
              <a:off x="-418293" y="-1672"/>
              <a:ext cx="6158851" cy="3152181"/>
              <a:chOff x="1511949" y="401316"/>
              <a:chExt cx="4492739" cy="2792938"/>
            </a:xfrm>
          </p:grpSpPr>
          <p:sp>
            <p:nvSpPr>
              <p:cNvPr id="114" name="Google Shape;114;p13"/>
              <p:cNvSpPr/>
              <p:nvPr/>
            </p:nvSpPr>
            <p:spPr>
              <a:xfrm>
                <a:off x="1511949" y="811529"/>
                <a:ext cx="4436565" cy="2382725"/>
              </a:xfrm>
              <a:prstGeom prst="rect">
                <a:avLst/>
              </a:prstGeom>
              <a:solidFill>
                <a:schemeClr val="accent6">
                  <a:alpha val="49803"/>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5" name="Google Shape;115;p13"/>
              <p:cNvSpPr/>
              <p:nvPr/>
            </p:nvSpPr>
            <p:spPr>
              <a:xfrm>
                <a:off x="1543280" y="401316"/>
                <a:ext cx="4461408" cy="295909"/>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cxnSp>
        <p:nvCxnSpPr>
          <p:cNvPr id="116" name="Google Shape;116;p13"/>
          <p:cNvCxnSpPr/>
          <p:nvPr/>
        </p:nvCxnSpPr>
        <p:spPr>
          <a:xfrm flipH="1">
            <a:off x="106123" y="532015"/>
            <a:ext cx="1641" cy="7414952"/>
          </a:xfrm>
          <a:prstGeom prst="straightConnector1">
            <a:avLst/>
          </a:prstGeom>
          <a:noFill/>
          <a:ln cap="flat" cmpd="sng" w="9525">
            <a:solidFill>
              <a:srgbClr val="FF0000"/>
            </a:solidFill>
            <a:prstDash val="solid"/>
            <a:round/>
            <a:headEnd len="med" w="med" type="triangle"/>
            <a:tailEnd len="med" w="med" type="triangle"/>
          </a:ln>
        </p:spPr>
      </p:cxnSp>
      <p:sp>
        <p:nvSpPr>
          <p:cNvPr id="117" name="Google Shape;117;p13"/>
          <p:cNvSpPr txBox="1"/>
          <p:nvPr/>
        </p:nvSpPr>
        <p:spPr>
          <a:xfrm>
            <a:off x="354378" y="204569"/>
            <a:ext cx="100219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Aplicación</a:t>
            </a:r>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Pasos</a:t>
            </a:r>
            <a:endParaRPr/>
          </a:p>
        </p:txBody>
      </p:sp>
      <p:sp>
        <p:nvSpPr>
          <p:cNvPr id="118" name="Google Shape;118;p13"/>
          <p:cNvSpPr/>
          <p:nvPr/>
        </p:nvSpPr>
        <p:spPr>
          <a:xfrm>
            <a:off x="274814" y="1915116"/>
            <a:ext cx="6096000" cy="1862048"/>
          </a:xfrm>
          <a:prstGeom prst="rect">
            <a:avLst/>
          </a:prstGeom>
          <a:noFill/>
          <a:ln>
            <a:noFill/>
          </a:ln>
        </p:spPr>
        <p:txBody>
          <a:bodyPr anchorCtr="0" anchor="t" bIns="45700" lIns="91425" spcFirstLastPara="1" rIns="91425" wrap="square" tIns="45700">
            <a:noAutofit/>
          </a:bodyPr>
          <a:lstStyle/>
          <a:p>
            <a:pPr indent="0" lvl="0" marL="685800" marR="0" rtl="0" algn="just">
              <a:lnSpc>
                <a:spcPct val="115000"/>
              </a:lnSpc>
              <a:spcBef>
                <a:spcPts val="0"/>
              </a:spcBef>
              <a:spcAft>
                <a:spcPts val="0"/>
              </a:spcAft>
              <a:buClr>
                <a:srgbClr val="000000"/>
              </a:buClr>
              <a:buSzPts val="1000"/>
              <a:buFont typeface="Arial"/>
              <a:buNone/>
            </a:pPr>
            <a:r>
              <a:rPr b="1" i="0" lang="es-CO"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a:p>
            <a:pPr indent="0" lvl="0" marL="90170" marR="0" rtl="0" algn="just">
              <a:lnSpc>
                <a:spcPct val="115000"/>
              </a:lnSpc>
              <a:spcBef>
                <a:spcPts val="0"/>
              </a:spcBef>
              <a:spcAft>
                <a:spcPts val="0"/>
              </a:spcAft>
              <a:buClr>
                <a:srgbClr val="000000"/>
              </a:buClr>
              <a:buSzPts val="1000"/>
              <a:buFont typeface="Arial"/>
              <a:buNone/>
            </a:pPr>
            <a:r>
              <a:rPr b="0" i="0" lang="es-CO" sz="1000" u="none" cap="none" strike="noStrike">
                <a:solidFill>
                  <a:srgbClr val="000000"/>
                </a:solidFill>
                <a:latin typeface="Arial"/>
                <a:ea typeface="Arial"/>
                <a:cs typeface="Arial"/>
                <a:sym typeface="Arial"/>
              </a:rPr>
              <a:t>Es importante determinar cuánto tiempo tarda el producto en estar disponible para la venta, para esto se debe tener en cuenta dos factores: el tiempo de entrega del proveedor que es el tiempo que demora una vez realizado el pedido del producto en llegar y estar disponible para el cliente y la frecuencia de la compra, que se refiere a cada cuántos días se debe hacer el pedido del producto al proveedor ambos datos se pueden obtener revisando el histórico tanto de las ventas como de las compras.</a:t>
            </a:r>
            <a:endParaRPr/>
          </a:p>
          <a:p>
            <a:pPr indent="0" lvl="0" marL="90170" marR="0" rtl="0" algn="just">
              <a:lnSpc>
                <a:spcPct val="115000"/>
              </a:lnSpc>
              <a:spcBef>
                <a:spcPts val="0"/>
              </a:spcBef>
              <a:spcAft>
                <a:spcPts val="0"/>
              </a:spcAft>
              <a:buClr>
                <a:srgbClr val="000000"/>
              </a:buClr>
              <a:buSzPts val="1000"/>
              <a:buFont typeface="Arial"/>
              <a:buNone/>
            </a:pPr>
            <a:r>
              <a:rPr b="0" i="0" lang="es-CO" sz="1000" u="none" cap="none" strike="noStrike">
                <a:solidFill>
                  <a:srgbClr val="000000"/>
                </a:solidFill>
                <a:latin typeface="Arial"/>
                <a:ea typeface="Arial"/>
                <a:cs typeface="Arial"/>
                <a:sym typeface="Arial"/>
              </a:rPr>
              <a:t> </a:t>
            </a:r>
            <a:endParaRPr/>
          </a:p>
          <a:p>
            <a:pPr indent="0" lvl="0" marL="90170" marR="0" rtl="0" algn="just">
              <a:lnSpc>
                <a:spcPct val="115000"/>
              </a:lnSpc>
              <a:spcBef>
                <a:spcPts val="0"/>
              </a:spcBef>
              <a:spcAft>
                <a:spcPts val="0"/>
              </a:spcAft>
              <a:buClr>
                <a:srgbClr val="000000"/>
              </a:buClr>
              <a:buSzPts val="1000"/>
              <a:buFont typeface="Arial"/>
              <a:buNone/>
            </a:pPr>
            <a:r>
              <a:rPr b="0" i="0" lang="es-CO" sz="1000" u="none" cap="none" strike="noStrike">
                <a:solidFill>
                  <a:srgbClr val="000000"/>
                </a:solidFill>
                <a:latin typeface="Arial"/>
                <a:ea typeface="Arial"/>
                <a:cs typeface="Arial"/>
                <a:sym typeface="Arial"/>
              </a:rPr>
              <a:t>Esto permitirá determinar los días de inventario y a su vez determinar cuándo la existencia de un producto se encuentra en la máxima permitida para el inventario, o cuando el producto está a punto de quedar en falla; y cuando es momento de realizar una reorden del producto para abastecer de nuevo.</a:t>
            </a:r>
            <a:endParaRPr/>
          </a:p>
        </p:txBody>
      </p:sp>
      <p:sp>
        <p:nvSpPr>
          <p:cNvPr id="119" name="Google Shape;119;p13"/>
          <p:cNvSpPr/>
          <p:nvPr/>
        </p:nvSpPr>
        <p:spPr>
          <a:xfrm>
            <a:off x="211963" y="1018238"/>
            <a:ext cx="6096001" cy="623248"/>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000"/>
              <a:buFont typeface="Arial"/>
              <a:buNone/>
            </a:pPr>
            <a:r>
              <a:rPr b="0" i="0" lang="es-CO" sz="1000" u="none" cap="none" strike="noStrike">
                <a:solidFill>
                  <a:srgbClr val="000000"/>
                </a:solidFill>
                <a:latin typeface="Arial"/>
                <a:ea typeface="Arial"/>
                <a:cs typeface="Arial"/>
                <a:sym typeface="Arial"/>
              </a:rPr>
              <a:t>  </a:t>
            </a:r>
            <a:endParaRPr/>
          </a:p>
          <a:p>
            <a:pPr indent="0" lvl="0" marL="457200" marR="0" rtl="0" algn="just">
              <a:lnSpc>
                <a:spcPct val="115000"/>
              </a:lnSpc>
              <a:spcBef>
                <a:spcPts val="0"/>
              </a:spcBef>
              <a:spcAft>
                <a:spcPts val="0"/>
              </a:spcAft>
              <a:buClr>
                <a:srgbClr val="000000"/>
              </a:buClr>
              <a:buSzPts val="1000"/>
              <a:buFont typeface="Arial"/>
              <a:buNone/>
            </a:pPr>
            <a:r>
              <a:rPr b="0" i="0" lang="es-CO" sz="1000" u="none" cap="none" strike="noStrike">
                <a:solidFill>
                  <a:srgbClr val="000000"/>
                </a:solidFill>
                <a:latin typeface="Arial"/>
                <a:ea typeface="Arial"/>
                <a:cs typeface="Arial"/>
                <a:sym typeface="Arial"/>
              </a:rPr>
              <a:t> </a:t>
            </a:r>
            <a:endParaRPr/>
          </a:p>
          <a:p>
            <a:pPr indent="-914400" lvl="2" marL="914400" marR="0" rtl="0" algn="just">
              <a:lnSpc>
                <a:spcPct val="115000"/>
              </a:lnSpc>
              <a:spcBef>
                <a:spcPts val="0"/>
              </a:spcBef>
              <a:spcAft>
                <a:spcPts val="0"/>
              </a:spcAft>
              <a:buClr>
                <a:srgbClr val="000000"/>
              </a:buClr>
              <a:buSzPts val="1000"/>
              <a:buFont typeface="Arial"/>
              <a:buNone/>
            </a:pPr>
            <a:r>
              <a:rPr b="1" i="0" lang="es-CO" sz="1000" u="none" cap="none" strike="noStrike">
                <a:solidFill>
                  <a:srgbClr val="000000"/>
                </a:solidFill>
                <a:latin typeface="Arial"/>
                <a:ea typeface="Arial"/>
                <a:cs typeface="Arial"/>
                <a:sym typeface="Arial"/>
              </a:rPr>
              <a:t>Establecer días de disponibilidad de inventario</a:t>
            </a:r>
            <a:endParaRPr b="0" i="0" sz="10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