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2475081" y="27498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3">
            <a:alphaModFix/>
          </a:blip>
          <a:srcRect b="23333" l="43457" r="6123" t="26111"/>
          <a:stretch/>
        </p:blipFill>
        <p:spPr>
          <a:xfrm>
            <a:off x="1237540" y="2171700"/>
            <a:ext cx="10063414" cy="331638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/>
        </p:nvSpPr>
        <p:spPr>
          <a:xfrm>
            <a:off x="5327322" y="1017037"/>
            <a:ext cx="18838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Tarjetas con número</a:t>
            </a: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3992799" y="676944"/>
            <a:ext cx="3759362" cy="340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DI_CF017_4.2_IndicadoresFinancieros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realizar el recurso de aprendizaje con la información entregada por el experto y el diseño elegido por el pedagogo del catálogo de recursos y métricas de producción  y del equipo de desarrollo curricular para realizar esta actividad.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anexan: texto, diseño y secuencias, según requerimientos.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5" name="Google Shape;85;p1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2"/>
          <p:cNvGrpSpPr/>
          <p:nvPr/>
        </p:nvGrpSpPr>
        <p:grpSpPr>
          <a:xfrm>
            <a:off x="-3059420" y="1745532"/>
            <a:ext cx="10833612" cy="4710699"/>
            <a:chOff x="-2810201" y="1028954"/>
            <a:chExt cx="10833612" cy="4710699"/>
          </a:xfrm>
        </p:grpSpPr>
        <p:sp>
          <p:nvSpPr>
            <p:cNvPr id="87" name="Google Shape;87;p12"/>
            <p:cNvSpPr/>
            <p:nvPr/>
          </p:nvSpPr>
          <p:spPr>
            <a:xfrm>
              <a:off x="2780630" y="1257300"/>
              <a:ext cx="2563906" cy="448235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rgbClr val="FD03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459505" y="1257300"/>
              <a:ext cx="2563906" cy="448235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101755" y="1257299"/>
              <a:ext cx="2563906" cy="448235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>
              <a:off x="-2580262" y="1229895"/>
              <a:ext cx="2563906" cy="448235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>
              <a:off x="-2810201" y="1541929"/>
              <a:ext cx="475133" cy="448235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42719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s-CO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0" y="1541929"/>
              <a:ext cx="475133" cy="448235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rgbClr val="517E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s-CO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2665661" y="1541928"/>
              <a:ext cx="475133" cy="448235"/>
            </a:xfrm>
            <a:prstGeom prst="roundRect">
              <a:avLst>
                <a:gd fmla="val 16667" name="adj"/>
              </a:avLst>
            </a:prstGeom>
            <a:solidFill>
              <a:srgbClr val="FD03D3"/>
            </a:solidFill>
            <a:ln cap="flat" cmpd="sng" w="25400">
              <a:solidFill>
                <a:srgbClr val="FD03D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s-CO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5467133" y="1541927"/>
              <a:ext cx="475133" cy="448235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25400">
              <a:solidFill>
                <a:srgbClr val="BA8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s-CO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95" name="Google Shape;95;p12"/>
            <p:cNvCxnSpPr/>
            <p:nvPr/>
          </p:nvCxnSpPr>
          <p:spPr>
            <a:xfrm>
              <a:off x="-2580262" y="1028954"/>
              <a:ext cx="10603673" cy="28881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  <p:sp>
        <p:nvSpPr>
          <p:cNvPr id="96" name="Google Shape;96;p12"/>
          <p:cNvSpPr txBox="1"/>
          <p:nvPr/>
        </p:nvSpPr>
        <p:spPr>
          <a:xfrm>
            <a:off x="439274" y="435172"/>
            <a:ext cx="20249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Indicadores financieros</a:t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-2672571" y="3690204"/>
            <a:ext cx="1872026" cy="239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Indicador que hace referencia a la capacidad que una organización tiene para cumplir con sus obligaciones a corto plazo de forma oportuna. </a:t>
            </a:r>
            <a:endParaRPr/>
          </a:p>
          <a:p>
            <a:pPr indent="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Estos indicadores miden tanto la cantidad de dinero en efectivo disponible como las capacidades de la empresa para generarlo.</a:t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-2032880" y="2815501"/>
            <a:ext cx="93006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liquidez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2"/>
          <p:cNvSpPr/>
          <p:nvPr/>
        </p:nvSpPr>
        <p:spPr>
          <a:xfrm>
            <a:off x="-214945" y="3690204"/>
            <a:ext cx="2316041" cy="239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indicador permite medir la productividad de la empresa, tomando como elemento de juicio su capacidad para administrar los recursos. </a:t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este sentido, evalúa la efectividad con la que se ejecutaron los procesos, principalmente los asociados a la operación misma de la empresa.</a:t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352252" y="2573508"/>
            <a:ext cx="1229109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eficiencia: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/>
          <p:nvPr/>
        </p:nvSpPr>
        <p:spPr>
          <a:xfrm>
            <a:off x="2355897" y="3650461"/>
            <a:ext cx="2523333" cy="2023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Indicador que busca medir la proporción de participación de los acreedores presentes en el financiamiento de la empresa.</a:t>
            </a:r>
            <a:endParaRPr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Asimismo, evalúa la capacidad de la empresa para contraer nuevas obligaciones con las que podrá financiar su operación o la adquisición de nuevas inversiones. </a:t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2897509" y="2573507"/>
            <a:ext cx="1698571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endeudamiento: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4919803" y="3671674"/>
            <a:ext cx="2645047" cy="168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Bajo este indicador se determina la efectividad del administrador para transformar los costos, gastos e inversiones, en utilidades para la empresa, información que ofrece una idea respecto a las capacidades de la compañía para mantenerse operativa en el tiempo, generando valor.</a:t>
            </a: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5571333" y="2572194"/>
            <a:ext cx="1681108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rentabilidad: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