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composicion-coloreada-estrategia-empresarial-3d-descripcion-investigacion-mercados-ilustracion-ilustracion-atributos-isometricos_6868237.htm#page=3&amp;query=investigacion%20de%20mercado&amp;position=49&amp;from_view=search" TargetMode="External"/><Relationship Id="rId4" Type="http://schemas.openxmlformats.org/officeDocument/2006/relationships/hyperlink" Target="https://www.freepik.es/vector-gratis/ilustracion-concepto-hoja-calculo_6450135.htm" TargetMode="External"/><Relationship Id="rId5" Type="http://schemas.openxmlformats.org/officeDocument/2006/relationships/image" Target="../media/image4.jpg"/><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colegas-que-discuten-informe-estadisticas-contables-utilizando-software_6974864.htm#query=excel&amp;position=3&amp;from_view=search" TargetMode="External"/><Relationship Id="rId4" Type="http://schemas.openxmlformats.org/officeDocument/2006/relationships/hyperlink" Target="https://www.freepik.es/vector-gratis/empleados-empresa-compartiendo-pensamientos-e-ideas_8270975.htm#query=trabajo%20en%20equipo&amp;position=4&amp;from_view=keyword" TargetMode="External"/><Relationship Id="rId5" Type="http://schemas.openxmlformats.org/officeDocument/2006/relationships/image" Target="../media/image1.jp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pequenos-empresarios-pasaron-control-calidad-estandar-aislado-ilustracion-plana_11235906.htm#query=control&amp;position=19&amp;from_view=search"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403961" y="31562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045727" y="767372"/>
            <a:ext cx="363728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Paso a tipo n </a:t>
            </a:r>
            <a:r>
              <a:rPr b="0" i="0" lang="es-CO" sz="1400" u="none" cap="none" strike="noStrike">
                <a:solidFill>
                  <a:srgbClr val="000000"/>
                </a:solidFill>
                <a:latin typeface="Arial"/>
                <a:ea typeface="Arial"/>
                <a:cs typeface="Arial"/>
                <a:sym typeface="Arial"/>
              </a:rPr>
              <a:t> </a:t>
            </a:r>
            <a:r>
              <a:rPr b="0" i="0" lang="es-CO"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76" name="Google Shape;76;p11"/>
          <p:cNvPicPr preferRelativeResize="0"/>
          <p:nvPr/>
        </p:nvPicPr>
        <p:blipFill rotWithShape="1">
          <a:blip r:embed="rId3">
            <a:alphaModFix/>
          </a:blip>
          <a:srcRect b="10555" l="44583" r="5019" t="26667"/>
          <a:stretch/>
        </p:blipFill>
        <p:spPr>
          <a:xfrm>
            <a:off x="1094674" y="2228850"/>
            <a:ext cx="8897620" cy="3642866"/>
          </a:xfrm>
          <a:prstGeom prst="rect">
            <a:avLst/>
          </a:prstGeom>
          <a:noFill/>
          <a:ln>
            <a:noFill/>
          </a:ln>
        </p:spPr>
      </p:pic>
      <p:sp>
        <p:nvSpPr>
          <p:cNvPr id="77" name="Google Shape;77;p11"/>
          <p:cNvSpPr/>
          <p:nvPr/>
        </p:nvSpPr>
        <p:spPr>
          <a:xfrm>
            <a:off x="3868987" y="964457"/>
            <a:ext cx="3348994"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DI_CF017_4.3_PlanesMejora_acciones</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 solicita a producción un recurso con la información entregada por el experto y el diseño seleccionado por el pedagogo del paquete de recursos aprobado por producción y el equipo de desarrollo curricular.</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etc. Según requerimientos del Sena.</a:t>
            </a:r>
            <a:endParaRPr b="0" i="0" sz="1400" u="none" cap="none" strike="noStrike">
              <a:solidFill>
                <a:schemeClr val="dk1"/>
              </a:solidFill>
              <a:latin typeface="Arial"/>
              <a:ea typeface="Arial"/>
              <a:cs typeface="Arial"/>
              <a:sym typeface="Arial"/>
            </a:endParaRPr>
          </a:p>
        </p:txBody>
      </p:sp>
      <p:sp>
        <p:nvSpPr>
          <p:cNvPr id="84" name="Google Shape;8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CO" sz="1000" u="sng" cap="none" strike="noStrike">
                <a:solidFill>
                  <a:schemeClr val="hlink"/>
                </a:solidFill>
                <a:latin typeface="Arial"/>
                <a:ea typeface="Arial"/>
                <a:cs typeface="Arial"/>
                <a:sym typeface="Arial"/>
                <a:hlinkClick r:id="rId3"/>
              </a:rPr>
              <a:t>https://www.freepik.es/vector-gratis/composicion-coloreada-estrategia-empresarial-3d-descripcion-investigacion-mercados-ilustracion-ilustracion-atributos-isometricos_6868237.htm#page=3&amp;query=investigacion%20de%20mercado&amp;position=49&amp;from_view=search</a:t>
            </a:r>
            <a:r>
              <a:rPr b="0" i="0" lang="es-CO"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sng" cap="none" strike="noStrike">
                <a:solidFill>
                  <a:schemeClr val="hlink"/>
                </a:solidFill>
                <a:latin typeface="Arial"/>
                <a:ea typeface="Arial"/>
                <a:cs typeface="Arial"/>
                <a:sym typeface="Arial"/>
                <a:hlinkClick r:id="rId4"/>
              </a:rPr>
              <a:t>https://www.freepik.es/vector-gratis/ilustracion-concepto-hoja-calculo_6450135.htm</a:t>
            </a:r>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cxnSp>
        <p:nvCxnSpPr>
          <p:cNvPr id="86" name="Google Shape;86;p12"/>
          <p:cNvCxnSpPr/>
          <p:nvPr/>
        </p:nvCxnSpPr>
        <p:spPr>
          <a:xfrm flipH="1" rot="-5400000">
            <a:off x="873465" y="1030921"/>
            <a:ext cx="5460000" cy="5338800"/>
          </a:xfrm>
          <a:prstGeom prst="bentConnector3">
            <a:avLst>
              <a:gd fmla="val 50000" name="adj1"/>
            </a:avLst>
          </a:prstGeom>
          <a:noFill/>
          <a:ln cap="flat" cmpd="sng" w="9525">
            <a:solidFill>
              <a:srgbClr val="7030A0"/>
            </a:solidFill>
            <a:prstDash val="solid"/>
            <a:round/>
            <a:headEnd len="sm" w="sm" type="none"/>
            <a:tailEnd len="sm" w="sm" type="none"/>
          </a:ln>
        </p:spPr>
      </p:cxnSp>
      <p:sp>
        <p:nvSpPr>
          <p:cNvPr id="87" name="Google Shape;87;p12"/>
          <p:cNvSpPr/>
          <p:nvPr/>
        </p:nvSpPr>
        <p:spPr>
          <a:xfrm>
            <a:off x="678426" y="811529"/>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1</a:t>
            </a:r>
            <a:endParaRPr/>
          </a:p>
        </p:txBody>
      </p:sp>
      <p:sp>
        <p:nvSpPr>
          <p:cNvPr id="88" name="Google Shape;88;p12"/>
          <p:cNvSpPr/>
          <p:nvPr/>
        </p:nvSpPr>
        <p:spPr>
          <a:xfrm>
            <a:off x="6107664" y="4769013"/>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2</a:t>
            </a:r>
            <a:endParaRPr/>
          </a:p>
        </p:txBody>
      </p:sp>
      <p:grpSp>
        <p:nvGrpSpPr>
          <p:cNvPr id="89" name="Google Shape;89;p12"/>
          <p:cNvGrpSpPr/>
          <p:nvPr/>
        </p:nvGrpSpPr>
        <p:grpSpPr>
          <a:xfrm>
            <a:off x="4441403" y="1337187"/>
            <a:ext cx="3322996" cy="1936954"/>
            <a:chOff x="4441403" y="1337187"/>
            <a:chExt cx="3322996" cy="1936954"/>
          </a:xfrm>
        </p:grpSpPr>
        <p:sp>
          <p:nvSpPr>
            <p:cNvPr id="90" name="Google Shape;90;p12"/>
            <p:cNvSpPr/>
            <p:nvPr/>
          </p:nvSpPr>
          <p:spPr>
            <a:xfrm>
              <a:off x="4450928" y="1337187"/>
              <a:ext cx="3313471" cy="1936954"/>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1" name="Google Shape;91;p12"/>
            <p:cNvSpPr/>
            <p:nvPr/>
          </p:nvSpPr>
          <p:spPr>
            <a:xfrm>
              <a:off x="4441403" y="3087329"/>
              <a:ext cx="3322996" cy="18681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2" name="Google Shape;92;p12"/>
          <p:cNvGrpSpPr/>
          <p:nvPr/>
        </p:nvGrpSpPr>
        <p:grpSpPr>
          <a:xfrm>
            <a:off x="-752071" y="4246307"/>
            <a:ext cx="3322996" cy="1936954"/>
            <a:chOff x="4441403" y="1337187"/>
            <a:chExt cx="3322996" cy="1936954"/>
          </a:xfrm>
        </p:grpSpPr>
        <p:sp>
          <p:nvSpPr>
            <p:cNvPr id="93" name="Google Shape;93;p12"/>
            <p:cNvSpPr/>
            <p:nvPr/>
          </p:nvSpPr>
          <p:spPr>
            <a:xfrm>
              <a:off x="4450928" y="1337187"/>
              <a:ext cx="3313471" cy="1936954"/>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4" name="Google Shape;94;p12"/>
            <p:cNvSpPr/>
            <p:nvPr/>
          </p:nvSpPr>
          <p:spPr>
            <a:xfrm>
              <a:off x="4441403" y="3087329"/>
              <a:ext cx="3322996" cy="18681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95" name="Google Shape;95;p12"/>
          <p:cNvSpPr/>
          <p:nvPr/>
        </p:nvSpPr>
        <p:spPr>
          <a:xfrm>
            <a:off x="971943" y="1303851"/>
            <a:ext cx="3234510" cy="2003625"/>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Elaborar un estudio de mercado</a:t>
            </a:r>
            <a:endParaRPr/>
          </a:p>
          <a:p>
            <a:pPr indent="0" lvl="0" marL="0" marR="0" rtl="0" algn="just">
              <a:lnSpc>
                <a:spcPct val="115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Que evalué el impacto que podría generar el </a:t>
            </a:r>
            <a:r>
              <a:rPr b="1" i="0" lang="es-CO" sz="1000" u="none" cap="none" strike="noStrike">
                <a:solidFill>
                  <a:srgbClr val="000000"/>
                </a:solidFill>
                <a:latin typeface="Arial"/>
                <a:ea typeface="Arial"/>
                <a:cs typeface="Arial"/>
                <a:sym typeface="Arial"/>
              </a:rPr>
              <a:t>incremento del precio de venta,</a:t>
            </a:r>
            <a:r>
              <a:rPr b="0" i="0" lang="es-CO" sz="1000" u="none" cap="none" strike="noStrike">
                <a:solidFill>
                  <a:srgbClr val="000000"/>
                </a:solidFill>
                <a:latin typeface="Arial"/>
                <a:ea typeface="Arial"/>
                <a:cs typeface="Arial"/>
                <a:sym typeface="Arial"/>
              </a:rPr>
              <a:t> en este sentido, factores como la competencia o la naturaleza del producto pueden incidir en la aceptación de dicho cambio en los precios, es una opción viable únicamente si no se presenta una reducción considerable en la cantidad de unidades vendidas</a:t>
            </a:r>
            <a:r>
              <a:rPr b="0" i="0" lang="es-CO" sz="1400" u="none" cap="none" strike="noStrike">
                <a:solidFill>
                  <a:srgbClr val="000000"/>
                </a:solidFill>
                <a:latin typeface="Arial"/>
                <a:ea typeface="Arial"/>
                <a:cs typeface="Arial"/>
                <a:sym typeface="Arial"/>
              </a:rPr>
              <a:t>.</a:t>
            </a:r>
            <a:endParaRPr/>
          </a:p>
          <a:p>
            <a:pPr indent="-179705" lvl="0" marL="450215" marR="0" rtl="0" algn="just">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a:p>
        </p:txBody>
      </p:sp>
      <p:sp>
        <p:nvSpPr>
          <p:cNvPr id="96" name="Google Shape;96;p12"/>
          <p:cNvSpPr/>
          <p:nvPr/>
        </p:nvSpPr>
        <p:spPr>
          <a:xfrm>
            <a:off x="2826563" y="4372100"/>
            <a:ext cx="3288883" cy="203902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Valorar los precios de los insumos</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Elaborar </a:t>
            </a:r>
            <a:r>
              <a:rPr b="1" i="0" lang="es-CO" sz="1000" u="none" cap="none" strike="noStrike">
                <a:solidFill>
                  <a:srgbClr val="000000"/>
                </a:solidFill>
                <a:latin typeface="Arial"/>
                <a:ea typeface="Arial"/>
                <a:cs typeface="Arial"/>
                <a:sym typeface="Arial"/>
              </a:rPr>
              <a:t>bases de datos </a:t>
            </a:r>
            <a:r>
              <a:rPr b="0" i="0" lang="es-CO" sz="1000" u="none" cap="none" strike="noStrike">
                <a:solidFill>
                  <a:srgbClr val="000000"/>
                </a:solidFill>
                <a:latin typeface="Arial"/>
                <a:ea typeface="Arial"/>
                <a:cs typeface="Arial"/>
                <a:sym typeface="Arial"/>
              </a:rPr>
              <a:t>que incluya los precios de una gran variedad de proveedores con lo que se podrá definir si la materia prima se está comprando a un precio competitivo.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Acorde con los niveles de producción pueden evaluarse compras a mayor escala entre los proveedores que ofrezcan el mejor precio y así obtener descuentos adicionales.</a:t>
            </a:r>
            <a:endParaRPr/>
          </a:p>
        </p:txBody>
      </p:sp>
      <p:pic>
        <p:nvPicPr>
          <p:cNvPr descr="Composición coloreada de la estrategia empresarial 3d con la descripción de la investigación de mercados y la ilustración de la ilustración de los atributos isométricos vector gratuito" id="97" name="Google Shape;97;p12"/>
          <p:cNvPicPr preferRelativeResize="0"/>
          <p:nvPr/>
        </p:nvPicPr>
        <p:blipFill rotWithShape="1">
          <a:blip r:embed="rId5">
            <a:alphaModFix/>
          </a:blip>
          <a:srcRect b="0" l="0" r="0" t="15027"/>
          <a:stretch/>
        </p:blipFill>
        <p:spPr>
          <a:xfrm>
            <a:off x="5299405" y="1490873"/>
            <a:ext cx="1774825" cy="150812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Ilustración de concepto de hoja de cálculo vector gratuito" id="98" name="Google Shape;98;p12"/>
          <p:cNvPicPr preferRelativeResize="0"/>
          <p:nvPr/>
        </p:nvPicPr>
        <p:blipFill rotWithShape="1">
          <a:blip r:embed="rId6">
            <a:alphaModFix/>
          </a:blip>
          <a:srcRect b="0" l="0" r="0" t="0"/>
          <a:stretch/>
        </p:blipFill>
        <p:spPr>
          <a:xfrm>
            <a:off x="102288" y="4372100"/>
            <a:ext cx="1614277" cy="161427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 solicita a producción un recurso con la información entregada por el experto y el diseño seleccionado por el pedagogo del paquete de recursos aprobado por producción y el equipo de desarrollo curricular.</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etc. Según requerimientos del Sena.</a:t>
            </a:r>
            <a:endParaRPr/>
          </a:p>
        </p:txBody>
      </p:sp>
      <p:sp>
        <p:nvSpPr>
          <p:cNvPr id="105" name="Google Shape;10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6" name="Google Shape;106;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CO" sz="1000" u="sng" cap="none" strike="noStrike">
                <a:solidFill>
                  <a:schemeClr val="hlink"/>
                </a:solidFill>
                <a:latin typeface="Arial"/>
                <a:ea typeface="Arial"/>
                <a:cs typeface="Arial"/>
                <a:sym typeface="Arial"/>
                <a:hlinkClick r:id="rId3"/>
              </a:rPr>
              <a:t>https://www.freepik.es/vector-gratis/colegas-que-discuten-informe-estadisticas-contables-utilizando-software_6974864.htm#query=excel&amp;position=3&amp;from_view=search</a:t>
            </a:r>
            <a:r>
              <a:rPr b="0" i="0" lang="es-CO"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CO" sz="1000" u="sng" cap="none" strike="noStrike">
                <a:solidFill>
                  <a:schemeClr val="hlink"/>
                </a:solidFill>
                <a:latin typeface="Arial"/>
                <a:ea typeface="Arial"/>
                <a:cs typeface="Arial"/>
                <a:sym typeface="Arial"/>
                <a:hlinkClick r:id="rId4"/>
              </a:rPr>
              <a:t>https://www.freepik.es/vector-gratis/empleados-empresa-compartiendo-pensamientos-e-ideas_8270975.htm#query=trabajo%20en%20equipo&amp;position=4&amp;from_view=keyword</a:t>
            </a:r>
            <a:r>
              <a:rPr b="0" i="0" lang="es-CO"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cxnSp>
        <p:nvCxnSpPr>
          <p:cNvPr id="107" name="Google Shape;107;p13"/>
          <p:cNvCxnSpPr/>
          <p:nvPr/>
        </p:nvCxnSpPr>
        <p:spPr>
          <a:xfrm rot="5400000">
            <a:off x="696999" y="618375"/>
            <a:ext cx="5675400" cy="5181600"/>
          </a:xfrm>
          <a:prstGeom prst="bentConnector3">
            <a:avLst>
              <a:gd fmla="val 50000" name="adj1"/>
            </a:avLst>
          </a:prstGeom>
          <a:noFill/>
          <a:ln cap="flat" cmpd="sng" w="9525">
            <a:solidFill>
              <a:srgbClr val="7030A0"/>
            </a:solidFill>
            <a:prstDash val="solid"/>
            <a:round/>
            <a:headEnd len="sm" w="sm" type="none"/>
            <a:tailEnd len="sm" w="sm" type="none"/>
          </a:ln>
        </p:spPr>
      </p:cxnSp>
      <p:sp>
        <p:nvSpPr>
          <p:cNvPr id="108" name="Google Shape;108;p13"/>
          <p:cNvSpPr/>
          <p:nvPr/>
        </p:nvSpPr>
        <p:spPr>
          <a:xfrm>
            <a:off x="5879539" y="148588"/>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3</a:t>
            </a:r>
            <a:endParaRPr/>
          </a:p>
        </p:txBody>
      </p:sp>
      <p:sp>
        <p:nvSpPr>
          <p:cNvPr id="109" name="Google Shape;109;p13"/>
          <p:cNvSpPr/>
          <p:nvPr/>
        </p:nvSpPr>
        <p:spPr>
          <a:xfrm>
            <a:off x="693175" y="4380639"/>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4</a:t>
            </a:r>
            <a:endParaRPr/>
          </a:p>
        </p:txBody>
      </p:sp>
      <p:grpSp>
        <p:nvGrpSpPr>
          <p:cNvPr id="110" name="Google Shape;110;p13"/>
          <p:cNvGrpSpPr/>
          <p:nvPr/>
        </p:nvGrpSpPr>
        <p:grpSpPr>
          <a:xfrm>
            <a:off x="-1781525" y="594359"/>
            <a:ext cx="3322996" cy="1936954"/>
            <a:chOff x="4441403" y="1337187"/>
            <a:chExt cx="3322996" cy="1936954"/>
          </a:xfrm>
        </p:grpSpPr>
        <p:sp>
          <p:nvSpPr>
            <p:cNvPr id="111" name="Google Shape;111;p13"/>
            <p:cNvSpPr/>
            <p:nvPr/>
          </p:nvSpPr>
          <p:spPr>
            <a:xfrm>
              <a:off x="4450928" y="1337187"/>
              <a:ext cx="3313471" cy="1936954"/>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2" name="Google Shape;112;p13"/>
            <p:cNvSpPr/>
            <p:nvPr/>
          </p:nvSpPr>
          <p:spPr>
            <a:xfrm>
              <a:off x="4441403" y="3087329"/>
              <a:ext cx="3322996" cy="18681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13" name="Google Shape;113;p13"/>
          <p:cNvGrpSpPr/>
          <p:nvPr/>
        </p:nvGrpSpPr>
        <p:grpSpPr>
          <a:xfrm>
            <a:off x="4716319" y="4114311"/>
            <a:ext cx="3322996" cy="1936954"/>
            <a:chOff x="4441403" y="1337187"/>
            <a:chExt cx="3322996" cy="1936954"/>
          </a:xfrm>
        </p:grpSpPr>
        <p:sp>
          <p:nvSpPr>
            <p:cNvPr id="114" name="Google Shape;114;p13"/>
            <p:cNvSpPr/>
            <p:nvPr/>
          </p:nvSpPr>
          <p:spPr>
            <a:xfrm>
              <a:off x="4450928" y="1337187"/>
              <a:ext cx="3313471" cy="1936954"/>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3"/>
            <p:cNvSpPr/>
            <p:nvPr/>
          </p:nvSpPr>
          <p:spPr>
            <a:xfrm>
              <a:off x="4441403" y="3087329"/>
              <a:ext cx="3322996" cy="18681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16" name="Google Shape;116;p13"/>
          <p:cNvSpPr/>
          <p:nvPr/>
        </p:nvSpPr>
        <p:spPr>
          <a:xfrm>
            <a:off x="1859683" y="594359"/>
            <a:ext cx="3947604" cy="1685077"/>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Revisar políticas de inventario</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Revisar los </a:t>
            </a:r>
            <a:r>
              <a:rPr b="1" i="0" lang="es-CO" sz="1000" u="none" cap="none" strike="noStrike">
                <a:solidFill>
                  <a:srgbClr val="000000"/>
                </a:solidFill>
                <a:latin typeface="Arial"/>
                <a:ea typeface="Arial"/>
                <a:cs typeface="Arial"/>
                <a:sym typeface="Arial"/>
              </a:rPr>
              <a:t>costes de sostenimiento </a:t>
            </a:r>
            <a:r>
              <a:rPr b="0" i="0" lang="es-CO" sz="1000" u="none" cap="none" strike="noStrike">
                <a:solidFill>
                  <a:srgbClr val="000000"/>
                </a:solidFill>
                <a:latin typeface="Arial"/>
                <a:ea typeface="Arial"/>
                <a:cs typeface="Arial"/>
                <a:sym typeface="Arial"/>
              </a:rPr>
              <a:t>para las instalaciones en las que se conservan los inventarios de modo que se pueda establecer, si se está incurriendo en gastos elevados o ineficientes como arrendamientos más costosos, mayor personal para supervisar el estado del inventario o incluso incremento en servicios públicos, si requieren de condiciones específicas de conservación, como refrigeración o iluminación, es clave.</a:t>
            </a:r>
            <a:endParaRPr/>
          </a:p>
        </p:txBody>
      </p:sp>
      <p:sp>
        <p:nvSpPr>
          <p:cNvPr id="117" name="Google Shape;117;p13"/>
          <p:cNvSpPr/>
          <p:nvPr/>
        </p:nvSpPr>
        <p:spPr>
          <a:xfrm>
            <a:off x="1204145" y="4323815"/>
            <a:ext cx="3307664" cy="186204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Evaluar secuencia de actividades productivas</a:t>
            </a: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La mala </a:t>
            </a:r>
            <a:r>
              <a:rPr b="1" i="0" lang="es-CO" sz="1000" u="none" cap="none" strike="noStrike">
                <a:solidFill>
                  <a:srgbClr val="000000"/>
                </a:solidFill>
                <a:latin typeface="Arial"/>
                <a:ea typeface="Arial"/>
                <a:cs typeface="Arial"/>
                <a:sym typeface="Arial"/>
              </a:rPr>
              <a:t>planificación de los procesos de producción </a:t>
            </a:r>
            <a:r>
              <a:rPr b="0" i="0" lang="es-CO" sz="1000" u="none" cap="none" strike="noStrike">
                <a:solidFill>
                  <a:srgbClr val="000000"/>
                </a:solidFill>
                <a:latin typeface="Arial"/>
                <a:ea typeface="Arial"/>
                <a:cs typeface="Arial"/>
                <a:sym typeface="Arial"/>
              </a:rPr>
              <a:t>puede llevar a la ejecución ineficiente de dichos procesos.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Reevaluar y coordinar las tareas presentes en dichos procesos puede ayudar a identificar tareas redundantes que impliquen doble pago de mano de obra o sobreutilización de maquinaria.</a:t>
            </a:r>
            <a:endParaRPr/>
          </a:p>
        </p:txBody>
      </p:sp>
      <p:pic>
        <p:nvPicPr>
          <p:cNvPr descr="Colegas que discuten el informe de estadísticas contables utilizando software vector gratuito" id="118" name="Google Shape;118;p13"/>
          <p:cNvPicPr preferRelativeResize="0"/>
          <p:nvPr/>
        </p:nvPicPr>
        <p:blipFill rotWithShape="1">
          <a:blip r:embed="rId5">
            <a:alphaModFix/>
          </a:blip>
          <a:srcRect b="0" l="0" r="0" t="0"/>
          <a:stretch/>
        </p:blipFill>
        <p:spPr>
          <a:xfrm>
            <a:off x="-1243053" y="742949"/>
            <a:ext cx="2136842" cy="130395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Empleados de la empresa compartiendo pensamientos e ideas. vector gratuito" id="119" name="Google Shape;119;p13"/>
          <p:cNvPicPr preferRelativeResize="0"/>
          <p:nvPr/>
        </p:nvPicPr>
        <p:blipFill rotWithShape="1">
          <a:blip r:embed="rId6">
            <a:alphaModFix/>
          </a:blip>
          <a:srcRect b="0" l="0" r="0" t="0"/>
          <a:stretch/>
        </p:blipFill>
        <p:spPr>
          <a:xfrm>
            <a:off x="5459095" y="4171793"/>
            <a:ext cx="2069465" cy="155044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 solicita a producción un recurso con la información entregada por el experto y el diseño seleccionado por el pedagogo del paquete de recursos aprobado por producción y el equipo de desarrollo curricular.</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imágenes de referencia, enlaces, secuencias, etc. Según requerimientos del Sena.</a:t>
            </a:r>
            <a:endParaRPr/>
          </a:p>
        </p:txBody>
      </p:sp>
      <p:sp>
        <p:nvSpPr>
          <p:cNvPr id="126" name="Google Shape;12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27" name="Google Shape;127;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https://www.freepik.es/vector-gratis/pequenos-empresarios-pasaron-control-calidad-estandar-aislado-ilustracion-plana_11235906.htm#query=control&amp;position=19&amp;from_view=search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cxnSp>
        <p:nvCxnSpPr>
          <p:cNvPr id="128" name="Google Shape;128;p14"/>
          <p:cNvCxnSpPr/>
          <p:nvPr/>
        </p:nvCxnSpPr>
        <p:spPr>
          <a:xfrm flipH="1" rot="-5400000">
            <a:off x="967902" y="1341449"/>
            <a:ext cx="5320500" cy="5152200"/>
          </a:xfrm>
          <a:prstGeom prst="bentConnector3">
            <a:avLst>
              <a:gd fmla="val 50000" name="adj1"/>
            </a:avLst>
          </a:prstGeom>
          <a:noFill/>
          <a:ln cap="flat" cmpd="sng" w="9525">
            <a:solidFill>
              <a:srgbClr val="7030A0"/>
            </a:solidFill>
            <a:prstDash val="solid"/>
            <a:round/>
            <a:headEnd len="sm" w="sm" type="none"/>
            <a:tailEnd len="sm" w="sm" type="none"/>
          </a:ln>
        </p:spPr>
      </p:cxnSp>
      <p:sp>
        <p:nvSpPr>
          <p:cNvPr id="129" name="Google Shape;129;p14"/>
          <p:cNvSpPr/>
          <p:nvPr/>
        </p:nvSpPr>
        <p:spPr>
          <a:xfrm>
            <a:off x="678426" y="811529"/>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5</a:t>
            </a:r>
            <a:endParaRPr/>
          </a:p>
        </p:txBody>
      </p:sp>
      <p:grpSp>
        <p:nvGrpSpPr>
          <p:cNvPr id="130" name="Google Shape;130;p14"/>
          <p:cNvGrpSpPr/>
          <p:nvPr/>
        </p:nvGrpSpPr>
        <p:grpSpPr>
          <a:xfrm>
            <a:off x="4556729" y="1140542"/>
            <a:ext cx="3322996" cy="1936954"/>
            <a:chOff x="4441403" y="1337187"/>
            <a:chExt cx="3322996" cy="1936954"/>
          </a:xfrm>
        </p:grpSpPr>
        <p:sp>
          <p:nvSpPr>
            <p:cNvPr id="131" name="Google Shape;131;p14"/>
            <p:cNvSpPr/>
            <p:nvPr/>
          </p:nvSpPr>
          <p:spPr>
            <a:xfrm>
              <a:off x="4450928" y="1337187"/>
              <a:ext cx="3313471" cy="1936954"/>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2" name="Google Shape;132;p14"/>
            <p:cNvSpPr/>
            <p:nvPr/>
          </p:nvSpPr>
          <p:spPr>
            <a:xfrm>
              <a:off x="4441403" y="3087329"/>
              <a:ext cx="3322996" cy="18681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33" name="Google Shape;133;p14"/>
          <p:cNvSpPr/>
          <p:nvPr/>
        </p:nvSpPr>
        <p:spPr>
          <a:xfrm>
            <a:off x="1195699" y="906974"/>
            <a:ext cx="3370555" cy="2569934"/>
          </a:xfrm>
          <a:prstGeom prst="rect">
            <a:avLst/>
          </a:prstGeom>
          <a:noFill/>
          <a:ln>
            <a:noFill/>
          </a:ln>
        </p:spPr>
        <p:txBody>
          <a:bodyPr anchorCtr="0" anchor="t" bIns="45700" lIns="91425" spcFirstLastPara="1" rIns="91425" wrap="square" tIns="45700">
            <a:noAutofit/>
          </a:bodyPr>
          <a:lstStyle/>
          <a:p>
            <a:pPr indent="-179705" lvl="0" marL="450215"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Identificar y controlar desperdicios de producción</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Poder identificar y cuantificar la presencia considerable de productos defectuosos o material sobrante inutilizable, representan una disminución en valor del costo debido al impacto que tiene esta sobre la eficiencia de la producción.</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En el sentido que, </a:t>
            </a:r>
            <a:r>
              <a:rPr b="1" i="0" lang="es-CO" sz="1000" u="none" cap="none" strike="noStrike">
                <a:solidFill>
                  <a:srgbClr val="000000"/>
                </a:solidFill>
                <a:latin typeface="Arial"/>
                <a:ea typeface="Arial"/>
                <a:cs typeface="Arial"/>
                <a:sym typeface="Arial"/>
              </a:rPr>
              <a:t>reducir la presencia de productos defectuosos</a:t>
            </a:r>
            <a:r>
              <a:rPr b="0" i="0" lang="es-CO" sz="1000" u="none" cap="none" strike="noStrike">
                <a:solidFill>
                  <a:srgbClr val="000000"/>
                </a:solidFill>
                <a:latin typeface="Arial"/>
                <a:ea typeface="Arial"/>
                <a:cs typeface="Arial"/>
                <a:sym typeface="Arial"/>
              </a:rPr>
              <a:t> mejora la calidad de los procesos de producción, dado que, ahora con el mismo costo de producción se generarán más unidades.  </a:t>
            </a:r>
            <a:endParaRPr/>
          </a:p>
        </p:txBody>
      </p:sp>
      <p:pic>
        <p:nvPicPr>
          <p:cNvPr descr="Pequeños empresarios pasaron el control de calidad estándar aislado ilustración plana. vector gratuito" id="134" name="Google Shape;134;p14"/>
          <p:cNvPicPr preferRelativeResize="0"/>
          <p:nvPr/>
        </p:nvPicPr>
        <p:blipFill rotWithShape="1">
          <a:blip r:embed="rId4">
            <a:alphaModFix/>
          </a:blip>
          <a:srcRect b="0" l="0" r="0" t="0"/>
          <a:stretch/>
        </p:blipFill>
        <p:spPr>
          <a:xfrm>
            <a:off x="5200782" y="1237260"/>
            <a:ext cx="2294041" cy="152813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