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AEA47A0-F0E1-4621-B9C5-4E2F4245E3E0}">
  <a:tblStyle styleId="{0AEA47A0-F0E1-4621-B9C5-4E2F4245E3E0}" styleName="Table_0">
    <a:wholeTbl>
      <a:tcTxStyle b="off" i="off">
        <a:font>
          <a:latin typeface="Arial"/>
          <a:ea typeface="Arial"/>
          <a:cs typeface="Arial"/>
        </a:font>
        <a:schemeClr val="dk1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53" name="Google Shape;25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0" name="Google Shape;30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18" name="Google Shape;31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5" name="Google Shape;8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1" name="Google Shape;14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3" name="Google Shape;16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0" name="Google Shape;19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4" name="Google Shape;21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4" name="Google Shape;23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5" name="Google Shape;35;p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youtube.com/watch?v=Ky73iaXuuTA" TargetMode="External"/><Relationship Id="rId4" Type="http://schemas.openxmlformats.org/officeDocument/2006/relationships/hyperlink" Target="https://www.youtube.com/watch?v=jBy0s72XiAo&amp;t=47s" TargetMode="External"/><Relationship Id="rId5" Type="http://schemas.openxmlformats.org/officeDocument/2006/relationships/hyperlink" Target="https://www.freepik.es/foto-gratis/cliente-masculino-positivo-que-presenta-nuevo-producto_6628857.htm#query=presentador&amp;position=3&amp;from_view=search" TargetMode="External"/><Relationship Id="rId6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freepik.es/fotos-premium/cerca-empresario-analizando-datos-oficina_5277485.htm#query=finanzas&amp;position=24&amp;from_view=search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13.jpg"/><Relationship Id="rId6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hyperlink" Target="https://www.freepik.es/fotos-premium/hombre-negocios-informal-que-trabaja-computadora-portatil_7100306.htm#query=finanzas&amp;position=25&amp;from_view=search" TargetMode="External"/><Relationship Id="rId5" Type="http://schemas.openxmlformats.org/officeDocument/2006/relationships/image" Target="../media/image6.jpg"/><Relationship Id="rId6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freepik.es/foto-gratis/empresario-agricultor-tractores_9367580.htm#query=agroindustria&amp;position=12&amp;from_view=keyword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11.jpg"/><Relationship Id="rId6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hyperlink" Target="https://www.freepik.es/foto-gratis/granjero-robotico-inteligente-rociar-fertilizante-plantas-verdes-vegetales_21544359.htm#page=2&amp;query=agro%20industria&amp;position=25&amp;from_view=search" TargetMode="External"/><Relationship Id="rId5" Type="http://schemas.openxmlformats.org/officeDocument/2006/relationships/image" Target="../media/image4.jpg"/><Relationship Id="rId6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freepik.es/foto-gratis/empresarios-creativos-bombillas-dibujadas_973663.htm#query=emprendimiento&amp;position=1&amp;from_view=search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2.jpg"/><Relationship Id="rId6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freepik.es/foto-gratis/nuevo-tipo-pepinos_5399618.htm#page=4&amp;query=agro%20industrial&amp;position=47&amp;from_view=search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1.jpg"/><Relationship Id="rId6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freepik.es/foto-gratis/mostrando-berenjenas_5400805.htm#page=5&amp;query=agro%20industrial&amp;position=3&amp;from_view=search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7.jpg"/><Relationship Id="rId6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freepik.es/foto-gratis/contador-calculando-ganancias-graficas-analisis-financiero_7548546.htm#query=finanzas&amp;position=3&amp;from_view=search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12.jpg"/><Relationship Id="rId6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/>
          <p:nvPr/>
        </p:nvSpPr>
        <p:spPr>
          <a:xfrm>
            <a:off x="2026558" y="476728"/>
            <a:ext cx="8136824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DI_Guion_Video_Introducción_CF017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9" name="Google Shape;79;p12"/>
          <p:cNvGraphicFramePr/>
          <p:nvPr/>
        </p:nvGraphicFramePr>
        <p:xfrm>
          <a:off x="670357" y="23350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{0AEA47A0-F0E1-4621-B9C5-4E2F4245E3E0}</a:tableStyleId>
              </a:tblPr>
              <a:tblGrid>
                <a:gridCol w="1618725"/>
                <a:gridCol w="3323975"/>
                <a:gridCol w="59065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CO" sz="1200" u="none" cap="none" strike="noStrike"/>
                        <a:t>Tipo de video</a:t>
                      </a:r>
                      <a:endParaRPr b="1"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CO" sz="1200" u="none" cap="none" strike="noStrike"/>
                        <a:t>Descripción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CO" sz="1200" u="none" cap="none" strike="noStrike"/>
                        <a:t>Ejemplos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s-CO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Video Motion Graphics + Presentador</a:t>
                      </a:r>
                      <a:r>
                        <a:rPr lang="es-CO" sz="1200" u="none" cap="none" strike="noStrike"/>
                        <a:t> 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s-CO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Producción audiovisual donde el presentador del equipo de producción lee un guión por medio de telepronter y a medida que habla se acompaña de imágenes y material pregrabado.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s-CO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Promoción de acciones para la mitigación de impactos y eliminación del uso de mercurio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s-CO" sz="1200" u="sng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3"/>
                        </a:rPr>
                        <a:t>https://www.youtube.com/watch?v=Ky73iaXuuTA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s-CO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Regla de tres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s-CO" sz="1200" u="sng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4"/>
                        </a:rPr>
                        <a:t>https://www.youtube.com/watch?v=jBy0s72XiAo&amp;t=47s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80" name="Google Shape;80;p12"/>
          <p:cNvSpPr/>
          <p:nvPr/>
        </p:nvSpPr>
        <p:spPr>
          <a:xfrm>
            <a:off x="2838450" y="4840843"/>
            <a:ext cx="60960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https://www.freepik.es/foto-gratis/cliente-masculino-positivo-que-presenta-nuevo-producto_6628857.htm#query=presentador&amp;position=3&amp;from_view=search</a:t>
            </a: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descr="Cliente masculino positivo que presenta un nuevo producto Foto gratis" id="81" name="Google Shape;81;p12"/>
          <p:cNvPicPr preferRelativeResize="0"/>
          <p:nvPr/>
        </p:nvPicPr>
        <p:blipFill rotWithShape="1">
          <a:blip r:embed="rId6">
            <a:alphaModFix/>
          </a:blip>
          <a:srcRect b="-239" l="0" r="34488" t="1"/>
          <a:stretch/>
        </p:blipFill>
        <p:spPr>
          <a:xfrm>
            <a:off x="1430730" y="4627581"/>
            <a:ext cx="1191656" cy="1214587"/>
          </a:xfrm>
          <a:prstGeom prst="ellipse">
            <a:avLst/>
          </a:prstGeom>
          <a:noFill/>
          <a:ln>
            <a:noFill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  <p:sp>
        <p:nvSpPr>
          <p:cNvPr id="82" name="Google Shape;82;p12"/>
          <p:cNvSpPr txBox="1"/>
          <p:nvPr/>
        </p:nvSpPr>
        <p:spPr>
          <a:xfrm>
            <a:off x="1430730" y="6181725"/>
            <a:ext cx="115929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Presentador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1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1"/>
          <p:cNvSpPr txBox="1"/>
          <p:nvPr/>
        </p:nvSpPr>
        <p:spPr>
          <a:xfrm>
            <a:off x="7077686" y="1045827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solicita a producción un video con la información entregada por el experto y el aporte del pedagogo hace.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él se presentan: textos, imágenes de referencia, enlaces, secuencias y gráficas si se requiere.</a:t>
            </a:r>
            <a:endParaRPr/>
          </a:p>
        </p:txBody>
      </p:sp>
      <p:sp>
        <p:nvSpPr>
          <p:cNvPr id="257" name="Google Shape;257;p21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1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1"/>
          <p:cNvSpPr txBox="1"/>
          <p:nvPr/>
        </p:nvSpPr>
        <p:spPr>
          <a:xfrm>
            <a:off x="92278" y="4397160"/>
            <a:ext cx="6457950" cy="1107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1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1"/>
          <p:cNvSpPr/>
          <p:nvPr/>
        </p:nvSpPr>
        <p:spPr>
          <a:xfrm>
            <a:off x="6867525" y="5602432"/>
            <a:ext cx="5333999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1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3" name="Google Shape;263;p21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264" name="Google Shape;264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5" name="Google Shape;265;p21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6" name="Google Shape;266;p21"/>
          <p:cNvSpPr/>
          <p:nvPr/>
        </p:nvSpPr>
        <p:spPr>
          <a:xfrm>
            <a:off x="273253" y="4559001"/>
            <a:ext cx="6096000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este sentido, se deben abordar temáticas como los gastos de nómina, la valoración de inventarios y la asignación de costos indirectos de fabricación, que integrados a un modelo de gestión financiera, podrán dar luces de la situación de la empresa frente a la producción y comercialización de los bienes.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 anterior, es lo que se pretende comprenda a través de este componente formativo.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7" name="Google Shape;267;p21"/>
          <p:cNvGrpSpPr/>
          <p:nvPr/>
        </p:nvGrpSpPr>
        <p:grpSpPr>
          <a:xfrm>
            <a:off x="1300210" y="595834"/>
            <a:ext cx="4733012" cy="1962717"/>
            <a:chOff x="2450" y="801933"/>
            <a:chExt cx="4733012" cy="1962717"/>
          </a:xfrm>
        </p:grpSpPr>
        <p:sp>
          <p:nvSpPr>
            <p:cNvPr id="268" name="Google Shape;268;p21"/>
            <p:cNvSpPr/>
            <p:nvPr/>
          </p:nvSpPr>
          <p:spPr>
            <a:xfrm>
              <a:off x="1944723" y="1313057"/>
              <a:ext cx="424233" cy="306674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12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487AA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69" name="Google Shape;269;p21"/>
            <p:cNvSpPr/>
            <p:nvPr/>
          </p:nvSpPr>
          <p:spPr>
            <a:xfrm>
              <a:off x="2368957" y="1313057"/>
              <a:ext cx="1855381" cy="94046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06304"/>
                  </a:lnTo>
                  <a:lnTo>
                    <a:pt x="120000" y="106304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87AA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70" name="Google Shape;270;p21"/>
            <p:cNvSpPr/>
            <p:nvPr/>
          </p:nvSpPr>
          <p:spPr>
            <a:xfrm>
              <a:off x="2368957" y="1313057"/>
              <a:ext cx="618460" cy="94046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06304"/>
                  </a:lnTo>
                  <a:lnTo>
                    <a:pt x="120000" y="106304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87AA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71" name="Google Shape;271;p21"/>
            <p:cNvSpPr/>
            <p:nvPr/>
          </p:nvSpPr>
          <p:spPr>
            <a:xfrm>
              <a:off x="1750496" y="1313057"/>
              <a:ext cx="618460" cy="940468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106304"/>
                  </a:lnTo>
                  <a:lnTo>
                    <a:pt x="0" y="106304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487AA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72" name="Google Shape;272;p21"/>
            <p:cNvSpPr/>
            <p:nvPr/>
          </p:nvSpPr>
          <p:spPr>
            <a:xfrm>
              <a:off x="513575" y="1313057"/>
              <a:ext cx="1855381" cy="940468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106304"/>
                  </a:lnTo>
                  <a:lnTo>
                    <a:pt x="0" y="106304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487AA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73" name="Google Shape;273;p21"/>
            <p:cNvSpPr/>
            <p:nvPr/>
          </p:nvSpPr>
          <p:spPr>
            <a:xfrm>
              <a:off x="2113394" y="801933"/>
              <a:ext cx="511124" cy="511124"/>
            </a:xfrm>
            <a:prstGeom prst="arc">
              <a:avLst>
                <a:gd fmla="val 13200000" name="adj1"/>
                <a:gd fmla="val 19200000" name="adj2"/>
              </a:avLst>
            </a:prstGeom>
            <a:noFill/>
            <a:ln cap="flat" cmpd="sng" w="25400">
              <a:solidFill>
                <a:srgbClr val="487A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1"/>
            <p:cNvSpPr/>
            <p:nvPr/>
          </p:nvSpPr>
          <p:spPr>
            <a:xfrm>
              <a:off x="2113394" y="801933"/>
              <a:ext cx="511124" cy="511124"/>
            </a:xfrm>
            <a:prstGeom prst="arc">
              <a:avLst>
                <a:gd fmla="val 2400000" name="adj1"/>
                <a:gd fmla="val 8400000" name="adj2"/>
              </a:avLst>
            </a:prstGeom>
            <a:noFill/>
            <a:ln cap="flat" cmpd="sng" w="25400">
              <a:solidFill>
                <a:srgbClr val="487A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1"/>
            <p:cNvSpPr/>
            <p:nvPr/>
          </p:nvSpPr>
          <p:spPr>
            <a:xfrm>
              <a:off x="1857832" y="893935"/>
              <a:ext cx="1022248" cy="3271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1"/>
            <p:cNvSpPr txBox="1"/>
            <p:nvPr/>
          </p:nvSpPr>
          <p:spPr>
            <a:xfrm>
              <a:off x="1857832" y="893935"/>
              <a:ext cx="1022248" cy="3271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CO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Financiación de la empresa</a:t>
              </a:r>
              <a:endParaRPr/>
            </a:p>
          </p:txBody>
        </p:sp>
        <p:sp>
          <p:nvSpPr>
            <p:cNvPr id="277" name="Google Shape;277;p21"/>
            <p:cNvSpPr/>
            <p:nvPr/>
          </p:nvSpPr>
          <p:spPr>
            <a:xfrm>
              <a:off x="258013" y="2253526"/>
              <a:ext cx="511124" cy="511124"/>
            </a:xfrm>
            <a:prstGeom prst="arc">
              <a:avLst>
                <a:gd fmla="val 13200000" name="adj1"/>
                <a:gd fmla="val 19200000" name="adj2"/>
              </a:avLst>
            </a:prstGeom>
            <a:noFill/>
            <a:ln cap="flat" cmpd="sng" w="25400">
              <a:solidFill>
                <a:srgbClr val="487A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1"/>
            <p:cNvSpPr/>
            <p:nvPr/>
          </p:nvSpPr>
          <p:spPr>
            <a:xfrm>
              <a:off x="258013" y="2253526"/>
              <a:ext cx="511124" cy="511124"/>
            </a:xfrm>
            <a:prstGeom prst="arc">
              <a:avLst>
                <a:gd fmla="val 2400000" name="adj1"/>
                <a:gd fmla="val 8400000" name="adj2"/>
              </a:avLst>
            </a:prstGeom>
            <a:noFill/>
            <a:ln cap="flat" cmpd="sng" w="25400">
              <a:solidFill>
                <a:srgbClr val="487A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1"/>
            <p:cNvSpPr/>
            <p:nvPr/>
          </p:nvSpPr>
          <p:spPr>
            <a:xfrm>
              <a:off x="2450" y="2345528"/>
              <a:ext cx="1022248" cy="3271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1"/>
            <p:cNvSpPr txBox="1"/>
            <p:nvPr/>
          </p:nvSpPr>
          <p:spPr>
            <a:xfrm>
              <a:off x="2450" y="2345528"/>
              <a:ext cx="1022248" cy="3271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CO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Gastos de nómina</a:t>
              </a:r>
              <a:endParaRPr/>
            </a:p>
          </p:txBody>
        </p:sp>
        <p:sp>
          <p:nvSpPr>
            <p:cNvPr id="281" name="Google Shape;281;p21"/>
            <p:cNvSpPr/>
            <p:nvPr/>
          </p:nvSpPr>
          <p:spPr>
            <a:xfrm>
              <a:off x="1494934" y="2253526"/>
              <a:ext cx="511124" cy="511124"/>
            </a:xfrm>
            <a:prstGeom prst="arc">
              <a:avLst>
                <a:gd fmla="val 13200000" name="adj1"/>
                <a:gd fmla="val 19200000" name="adj2"/>
              </a:avLst>
            </a:prstGeom>
            <a:noFill/>
            <a:ln cap="flat" cmpd="sng" w="25400">
              <a:solidFill>
                <a:srgbClr val="487A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1"/>
            <p:cNvSpPr/>
            <p:nvPr/>
          </p:nvSpPr>
          <p:spPr>
            <a:xfrm>
              <a:off x="1494934" y="2253526"/>
              <a:ext cx="511124" cy="511124"/>
            </a:xfrm>
            <a:prstGeom prst="arc">
              <a:avLst>
                <a:gd fmla="val 2400000" name="adj1"/>
                <a:gd fmla="val 8400000" name="adj2"/>
              </a:avLst>
            </a:prstGeom>
            <a:noFill/>
            <a:ln cap="flat" cmpd="sng" w="25400">
              <a:solidFill>
                <a:srgbClr val="487A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1"/>
            <p:cNvSpPr/>
            <p:nvPr/>
          </p:nvSpPr>
          <p:spPr>
            <a:xfrm>
              <a:off x="1239371" y="2345528"/>
              <a:ext cx="1022248" cy="3271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1"/>
            <p:cNvSpPr txBox="1"/>
            <p:nvPr/>
          </p:nvSpPr>
          <p:spPr>
            <a:xfrm>
              <a:off x="1239371" y="2345528"/>
              <a:ext cx="1022248" cy="3271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CO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Valoración de inventarios</a:t>
              </a:r>
              <a:endParaRPr/>
            </a:p>
          </p:txBody>
        </p:sp>
        <p:sp>
          <p:nvSpPr>
            <p:cNvPr id="285" name="Google Shape;285;p21"/>
            <p:cNvSpPr/>
            <p:nvPr/>
          </p:nvSpPr>
          <p:spPr>
            <a:xfrm>
              <a:off x="2731855" y="2253526"/>
              <a:ext cx="511124" cy="511124"/>
            </a:xfrm>
            <a:prstGeom prst="arc">
              <a:avLst>
                <a:gd fmla="val 13200000" name="adj1"/>
                <a:gd fmla="val 19200000" name="adj2"/>
              </a:avLst>
            </a:prstGeom>
            <a:noFill/>
            <a:ln cap="flat" cmpd="sng" w="25400">
              <a:solidFill>
                <a:srgbClr val="487A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1"/>
            <p:cNvSpPr/>
            <p:nvPr/>
          </p:nvSpPr>
          <p:spPr>
            <a:xfrm>
              <a:off x="2731855" y="2253526"/>
              <a:ext cx="511124" cy="511124"/>
            </a:xfrm>
            <a:prstGeom prst="arc">
              <a:avLst>
                <a:gd fmla="val 2400000" name="adj1"/>
                <a:gd fmla="val 8400000" name="adj2"/>
              </a:avLst>
            </a:prstGeom>
            <a:noFill/>
            <a:ln cap="flat" cmpd="sng" w="25400">
              <a:solidFill>
                <a:srgbClr val="487A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1"/>
            <p:cNvSpPr/>
            <p:nvPr/>
          </p:nvSpPr>
          <p:spPr>
            <a:xfrm>
              <a:off x="2476293" y="2345528"/>
              <a:ext cx="1022248" cy="3271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1"/>
            <p:cNvSpPr txBox="1"/>
            <p:nvPr/>
          </p:nvSpPr>
          <p:spPr>
            <a:xfrm>
              <a:off x="2476293" y="2345528"/>
              <a:ext cx="1022248" cy="3271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CO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Costos indirectos de fabricación</a:t>
              </a:r>
              <a:endParaRPr/>
            </a:p>
          </p:txBody>
        </p:sp>
        <p:sp>
          <p:nvSpPr>
            <p:cNvPr id="289" name="Google Shape;289;p21"/>
            <p:cNvSpPr/>
            <p:nvPr/>
          </p:nvSpPr>
          <p:spPr>
            <a:xfrm>
              <a:off x="3968776" y="2253526"/>
              <a:ext cx="511124" cy="511124"/>
            </a:xfrm>
            <a:prstGeom prst="arc">
              <a:avLst>
                <a:gd fmla="val 13200000" name="adj1"/>
                <a:gd fmla="val 19200000" name="adj2"/>
              </a:avLst>
            </a:prstGeom>
            <a:noFill/>
            <a:ln cap="flat" cmpd="sng" w="25400">
              <a:solidFill>
                <a:srgbClr val="487A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1"/>
            <p:cNvSpPr/>
            <p:nvPr/>
          </p:nvSpPr>
          <p:spPr>
            <a:xfrm>
              <a:off x="3968776" y="2253526"/>
              <a:ext cx="511124" cy="511124"/>
            </a:xfrm>
            <a:prstGeom prst="arc">
              <a:avLst>
                <a:gd fmla="val 2400000" name="adj1"/>
                <a:gd fmla="val 8400000" name="adj2"/>
              </a:avLst>
            </a:prstGeom>
            <a:noFill/>
            <a:ln cap="flat" cmpd="sng" w="25400">
              <a:solidFill>
                <a:srgbClr val="487A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1"/>
            <p:cNvSpPr/>
            <p:nvPr/>
          </p:nvSpPr>
          <p:spPr>
            <a:xfrm>
              <a:off x="3713214" y="2345528"/>
              <a:ext cx="1022248" cy="3271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1"/>
            <p:cNvSpPr txBox="1"/>
            <p:nvPr/>
          </p:nvSpPr>
          <p:spPr>
            <a:xfrm>
              <a:off x="3713214" y="2345528"/>
              <a:ext cx="1022248" cy="3271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CO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Otros…</a:t>
              </a:r>
              <a:endParaRPr/>
            </a:p>
          </p:txBody>
        </p:sp>
        <p:sp>
          <p:nvSpPr>
            <p:cNvPr id="293" name="Google Shape;293;p21"/>
            <p:cNvSpPr/>
            <p:nvPr/>
          </p:nvSpPr>
          <p:spPr>
            <a:xfrm>
              <a:off x="1494934" y="1527729"/>
              <a:ext cx="511124" cy="511124"/>
            </a:xfrm>
            <a:prstGeom prst="arc">
              <a:avLst>
                <a:gd fmla="val 13200000" name="adj1"/>
                <a:gd fmla="val 19200000" name="adj2"/>
              </a:avLst>
            </a:prstGeom>
            <a:noFill/>
            <a:ln cap="flat" cmpd="sng" w="25400">
              <a:solidFill>
                <a:srgbClr val="487A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1"/>
            <p:cNvSpPr/>
            <p:nvPr/>
          </p:nvSpPr>
          <p:spPr>
            <a:xfrm>
              <a:off x="1494934" y="1527729"/>
              <a:ext cx="511124" cy="511124"/>
            </a:xfrm>
            <a:prstGeom prst="arc">
              <a:avLst>
                <a:gd fmla="val 2400000" name="adj1"/>
                <a:gd fmla="val 8400000" name="adj2"/>
              </a:avLst>
            </a:prstGeom>
            <a:noFill/>
            <a:ln cap="flat" cmpd="sng" w="25400">
              <a:solidFill>
                <a:srgbClr val="487A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1"/>
            <p:cNvSpPr/>
            <p:nvPr/>
          </p:nvSpPr>
          <p:spPr>
            <a:xfrm>
              <a:off x="1239371" y="1619732"/>
              <a:ext cx="1022248" cy="3271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1"/>
            <p:cNvSpPr txBox="1"/>
            <p:nvPr/>
          </p:nvSpPr>
          <p:spPr>
            <a:xfrm>
              <a:off x="1239371" y="1619732"/>
              <a:ext cx="1022248" cy="3271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CO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Estimación de costos</a:t>
              </a:r>
              <a:endParaRPr/>
            </a:p>
          </p:txBody>
        </p:sp>
      </p:grpSp>
      <p:pic>
        <p:nvPicPr>
          <p:cNvPr descr="Cliente masculino positivo que presenta un nuevo producto Foto gratis" id="297" name="Google Shape;297;p21"/>
          <p:cNvPicPr preferRelativeResize="0"/>
          <p:nvPr/>
        </p:nvPicPr>
        <p:blipFill rotWithShape="1">
          <a:blip r:embed="rId4">
            <a:alphaModFix/>
          </a:blip>
          <a:srcRect b="-239" l="0" r="34488" t="1"/>
          <a:stretch/>
        </p:blipFill>
        <p:spPr>
          <a:xfrm>
            <a:off x="82753" y="2174609"/>
            <a:ext cx="1191656" cy="1214587"/>
          </a:xfrm>
          <a:prstGeom prst="ellipse">
            <a:avLst/>
          </a:prstGeom>
          <a:noFill/>
          <a:ln>
            <a:noFill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2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2"/>
          <p:cNvSpPr txBox="1"/>
          <p:nvPr/>
        </p:nvSpPr>
        <p:spPr>
          <a:xfrm>
            <a:off x="6896100" y="1257300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solicita a producción un video con la información entregada por el experto y el aporte del pedagogo hace.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él se presentan: textos, imágenes de referencia, enlaces, secuencias y gráficas si se requiere.</a:t>
            </a:r>
            <a:endParaRPr/>
          </a:p>
        </p:txBody>
      </p:sp>
      <p:sp>
        <p:nvSpPr>
          <p:cNvPr id="304" name="Google Shape;304;p22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2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2"/>
          <p:cNvSpPr txBox="1"/>
          <p:nvPr/>
        </p:nvSpPr>
        <p:spPr>
          <a:xfrm>
            <a:off x="92278" y="4397160"/>
            <a:ext cx="6457950" cy="1107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2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2"/>
          <p:cNvSpPr/>
          <p:nvPr/>
        </p:nvSpPr>
        <p:spPr>
          <a:xfrm>
            <a:off x="6867525" y="5602432"/>
            <a:ext cx="5333999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https://www.freepik.es/fotos-premium/cerca-empresario-analizando-datos-oficina_5277485.htm#query=finanzas&amp;position=24&amp;from_view=search</a:t>
            </a: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2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0" name="Google Shape;310;p22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311" name="Google Shape;311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2" name="Google Shape;312;p22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3" name="Google Shape;313;p22"/>
          <p:cNvSpPr txBox="1"/>
          <p:nvPr/>
        </p:nvSpPr>
        <p:spPr>
          <a:xfrm>
            <a:off x="92278" y="4541391"/>
            <a:ext cx="56864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Recuerde, una empresa con un estado financiero sano permanecerá vigente en el tiempo.</a:t>
            </a:r>
            <a:endParaRPr/>
          </a:p>
        </p:txBody>
      </p:sp>
      <p:pic>
        <p:nvPicPr>
          <p:cNvPr descr="Cerca del empresario está analizando datos en la oficina Foto Premium " id="314" name="Google Shape;314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8176" y="20757"/>
            <a:ext cx="5962650" cy="33528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iente masculino positivo que presenta un nuevo producto Foto gratis" id="315" name="Google Shape;315;p22"/>
          <p:cNvPicPr preferRelativeResize="0"/>
          <p:nvPr/>
        </p:nvPicPr>
        <p:blipFill rotWithShape="1">
          <a:blip r:embed="rId6">
            <a:alphaModFix/>
          </a:blip>
          <a:srcRect b="-239" l="0" r="34488" t="1"/>
          <a:stretch/>
        </p:blipFill>
        <p:spPr>
          <a:xfrm>
            <a:off x="82753" y="2174609"/>
            <a:ext cx="1191656" cy="1214587"/>
          </a:xfrm>
          <a:prstGeom prst="ellipse">
            <a:avLst/>
          </a:prstGeom>
          <a:noFill/>
          <a:ln>
            <a:noFill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</p:spTree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3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3"/>
          <p:cNvSpPr txBox="1"/>
          <p:nvPr/>
        </p:nvSpPr>
        <p:spPr>
          <a:xfrm>
            <a:off x="6896100" y="1257300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solicita a producción un video con la información entregada por el experto y el aporte del pedagogo hace.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él se presentan: textos, imágenes de referencia, enlaces, secuencias y gráficas si se requiere.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Cortinilla de cierre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 del Sena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Música según indicaciones de producción</a:t>
            </a:r>
            <a:endParaRPr/>
          </a:p>
        </p:txBody>
      </p:sp>
      <p:sp>
        <p:nvSpPr>
          <p:cNvPr id="322" name="Google Shape;322;p23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3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3"/>
          <p:cNvSpPr txBox="1"/>
          <p:nvPr/>
        </p:nvSpPr>
        <p:spPr>
          <a:xfrm>
            <a:off x="92278" y="4397160"/>
            <a:ext cx="6457950" cy="1107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música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3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3"/>
          <p:cNvSpPr/>
          <p:nvPr/>
        </p:nvSpPr>
        <p:spPr>
          <a:xfrm>
            <a:off x="6867525" y="5602432"/>
            <a:ext cx="5333999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3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8" name="Google Shape;328;p23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329" name="Google Shape;329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0" name="Google Shape;330;p23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https://lh6.googleusercontent.com/xcRZxkAA8zhfnIJpyYJeiyLect45AqPfL7w0huemtDc8RFYBQmc2jUDDvMiq4I_ePEc6QL_IbzHnULTaxqORGGVZv85IL1y-tGxg9svI4b7HZ-Y17558TrjhP7zDGGsE5A" id="331" name="Google Shape;33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7302" y="20934"/>
            <a:ext cx="5450520" cy="3382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6896100" y="1257300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solicita a producción un video con la información entregada por el experto y el aporte del pedagogo hace.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él se presentan: textos, imágenes de referencia, enlaces, secuencias y gráficas si se requiere.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Cortinilla de inicio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 del Sena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Música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92278" y="4397160"/>
            <a:ext cx="6457950" cy="1107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Música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6867525" y="5602432"/>
            <a:ext cx="5333999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" name="Google Shape;95;p13"/>
          <p:cNvGrpSpPr/>
          <p:nvPr/>
        </p:nvGrpSpPr>
        <p:grpSpPr>
          <a:xfrm>
            <a:off x="-42401" y="-42479"/>
            <a:ext cx="6909926" cy="3859056"/>
            <a:chOff x="-42401" y="-24097"/>
            <a:chExt cx="6909926" cy="3859056"/>
          </a:xfrm>
        </p:grpSpPr>
        <p:pic>
          <p:nvPicPr>
            <p:cNvPr id="96" name="Google Shape;96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13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https://lh5.googleusercontent.com/JrNQGy8jO29v5W-5PMGfmpdreT0aOQgs_IMWydcGrVFsXWHRMTfkY-FhXdmM30zNT9yzM0PQ8s895GDdDfr--Pv5EN3njKr3D6-RvIz2LTg1dhozdyxNHnXZs6m0gQ9xBQ" id="98" name="Google Shape;98;p13"/>
          <p:cNvPicPr preferRelativeResize="0"/>
          <p:nvPr/>
        </p:nvPicPr>
        <p:blipFill rotWithShape="1">
          <a:blip r:embed="rId4">
            <a:alphaModFix/>
          </a:blip>
          <a:srcRect b="779" l="0" r="0" t="-4156"/>
          <a:stretch/>
        </p:blipFill>
        <p:spPr>
          <a:xfrm>
            <a:off x="536555" y="-315782"/>
            <a:ext cx="5874197" cy="3639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6896100" y="1257300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solicita a producción un video con la información entregada por el experto y el aporte del pedagogo hace.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él se presentan: textos, imágenes de referencia, enlaces, secuencias y gráficas si se requiere.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Título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Costos de producción y análisis financiero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92278" y="4397160"/>
            <a:ext cx="6457950" cy="1107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6867525" y="5602432"/>
            <a:ext cx="5333999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14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112" name="Google Shape;112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" name="Google Shape;113;p14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" name="Google Shape;114;p14"/>
          <p:cNvSpPr/>
          <p:nvPr/>
        </p:nvSpPr>
        <p:spPr>
          <a:xfrm>
            <a:off x="73377" y="4339071"/>
            <a:ext cx="357822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Costos de producción y análisis financiero.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7020255" y="5753161"/>
            <a:ext cx="5066489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https://www.freepik.es/fotos-premium/hombre-negocios-informal-que-trabaja-computadora-portatil_7100306.htm#query=finanzas&amp;position=25&amp;from_view=search</a:t>
            </a: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descr="Hombre de negocios informal que trabaja con la computadora portátil Foto Premium " id="116" name="Google Shape;11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3897" y="0"/>
            <a:ext cx="5962650" cy="3312238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/>
          <p:nvPr/>
        </p:nvSpPr>
        <p:spPr>
          <a:xfrm>
            <a:off x="671163" y="63697"/>
            <a:ext cx="352853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Costos de producción y análisis financiero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liente masculino positivo que presenta un nuevo producto Foto gratis" id="118" name="Google Shape;118;p14"/>
          <p:cNvPicPr preferRelativeResize="0"/>
          <p:nvPr/>
        </p:nvPicPr>
        <p:blipFill rotWithShape="1">
          <a:blip r:embed="rId6">
            <a:alphaModFix/>
          </a:blip>
          <a:srcRect b="-239" l="0" r="34488" t="1"/>
          <a:stretch/>
        </p:blipFill>
        <p:spPr>
          <a:xfrm>
            <a:off x="63703" y="2158105"/>
            <a:ext cx="1191656" cy="1214587"/>
          </a:xfrm>
          <a:prstGeom prst="ellipse">
            <a:avLst/>
          </a:prstGeom>
          <a:noFill/>
          <a:ln>
            <a:noFill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5"/>
          <p:cNvSpPr txBox="1"/>
          <p:nvPr/>
        </p:nvSpPr>
        <p:spPr>
          <a:xfrm>
            <a:off x="6896100" y="1257300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solicita a producción un video con la información entregada por el experto y el aporte del pedagogo hace.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él se presentan: textos, imágenes de referencia, enlaces, secuencias y gráficas si se requiere.</a:t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 txBox="1"/>
          <p:nvPr/>
        </p:nvSpPr>
        <p:spPr>
          <a:xfrm>
            <a:off x="92278" y="4397160"/>
            <a:ext cx="6457950" cy="1107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6867525" y="5602432"/>
            <a:ext cx="5333999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https://www.freepik.es/foto-gratis/empresario-agricultor-tractores_9367580.htm#query=agroindustria&amp;position=12&amp;from_view=keyword</a:t>
            </a: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/>
          <p:nvPr/>
        </p:nvSpPr>
        <p:spPr>
          <a:xfrm>
            <a:off x="-9525" y="3804083"/>
            <a:ext cx="6858000" cy="38512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1" name="Google Shape;131;p15"/>
          <p:cNvGrpSpPr/>
          <p:nvPr/>
        </p:nvGrpSpPr>
        <p:grpSpPr>
          <a:xfrm>
            <a:off x="-23351" y="-34231"/>
            <a:ext cx="6909926" cy="3859056"/>
            <a:chOff x="-42401" y="-24097"/>
            <a:chExt cx="6909926" cy="3859056"/>
          </a:xfrm>
        </p:grpSpPr>
        <p:pic>
          <p:nvPicPr>
            <p:cNvPr id="132" name="Google Shape;132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" name="Google Shape;133;p15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15"/>
          <p:cNvSpPr/>
          <p:nvPr/>
        </p:nvSpPr>
        <p:spPr>
          <a:xfrm>
            <a:off x="273253" y="4489291"/>
            <a:ext cx="6096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empresas pueden obtener ingresos a través de diferentes medios según su naturaleza y actividad económica.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presario y agricultor con tractores Foto gratis" id="135" name="Google Shape;135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8821" y="49601"/>
            <a:ext cx="5962650" cy="327050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 txBox="1"/>
          <p:nvPr/>
        </p:nvSpPr>
        <p:spPr>
          <a:xfrm>
            <a:off x="407193" y="154988"/>
            <a:ext cx="10502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Naturaleza</a:t>
            </a:r>
            <a:endParaRPr/>
          </a:p>
        </p:txBody>
      </p:sp>
      <p:sp>
        <p:nvSpPr>
          <p:cNvPr id="137" name="Google Shape;137;p15"/>
          <p:cNvSpPr txBox="1"/>
          <p:nvPr/>
        </p:nvSpPr>
        <p:spPr>
          <a:xfrm>
            <a:off x="399785" y="426234"/>
            <a:ext cx="182774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Actividad económica</a:t>
            </a:r>
            <a:endParaRPr/>
          </a:p>
        </p:txBody>
      </p:sp>
      <p:pic>
        <p:nvPicPr>
          <p:cNvPr descr="Cliente masculino positivo que presenta un nuevo producto Foto gratis" id="138" name="Google Shape;138;p15"/>
          <p:cNvPicPr preferRelativeResize="0"/>
          <p:nvPr/>
        </p:nvPicPr>
        <p:blipFill rotWithShape="1">
          <a:blip r:embed="rId6">
            <a:alphaModFix/>
          </a:blip>
          <a:srcRect b="-239" l="0" r="34488" t="1"/>
          <a:stretch/>
        </p:blipFill>
        <p:spPr>
          <a:xfrm>
            <a:off x="82753" y="2174609"/>
            <a:ext cx="1191656" cy="1214587"/>
          </a:xfrm>
          <a:prstGeom prst="ellipse">
            <a:avLst/>
          </a:prstGeom>
          <a:noFill/>
          <a:ln>
            <a:noFill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6"/>
          <p:cNvSpPr txBox="1"/>
          <p:nvPr/>
        </p:nvSpPr>
        <p:spPr>
          <a:xfrm>
            <a:off x="6896100" y="1257300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solicita a producción un video con la información entregada por el experto y el aporte del pedagogo hace.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él se presentan: textos, imágenes de referencia, enlaces, secuencias y gráficas si se requiere.</a:t>
            </a:r>
            <a:endParaRPr/>
          </a:p>
        </p:txBody>
      </p:sp>
      <p:sp>
        <p:nvSpPr>
          <p:cNvPr id="145" name="Google Shape;145;p16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6"/>
          <p:cNvSpPr/>
          <p:nvPr/>
        </p:nvSpPr>
        <p:spPr>
          <a:xfrm>
            <a:off x="18901" y="4197568"/>
            <a:ext cx="6858000" cy="265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6"/>
          <p:cNvSpPr txBox="1"/>
          <p:nvPr/>
        </p:nvSpPr>
        <p:spPr>
          <a:xfrm>
            <a:off x="92278" y="4397160"/>
            <a:ext cx="6457950" cy="1107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6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6"/>
          <p:cNvSpPr/>
          <p:nvPr/>
        </p:nvSpPr>
        <p:spPr>
          <a:xfrm>
            <a:off x="6858001" y="5581245"/>
            <a:ext cx="5333999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6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1" name="Google Shape;151;p16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152" name="Google Shape;152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" name="Google Shape;153;p16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4" name="Google Shape;154;p16"/>
          <p:cNvSpPr/>
          <p:nvPr/>
        </p:nvSpPr>
        <p:spPr>
          <a:xfrm>
            <a:off x="273253" y="4489291"/>
            <a:ext cx="609600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el caso de las empresas productoras de bienes es importante comprender cuál es el monto que cuesta tomar la materia prima y transformarla en esos productos terminados, ya que  es a partir de ello  que se pueden estimar los precios de venta mínimos para soportar la operación.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6"/>
          <p:cNvSpPr/>
          <p:nvPr/>
        </p:nvSpPr>
        <p:spPr>
          <a:xfrm>
            <a:off x="6946086" y="5602430"/>
            <a:ext cx="526481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7024647" y="5760297"/>
            <a:ext cx="483397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https://www.freepik.es/foto-gratis/granjero-robotico-inteligente-rociar-fertilizante-plantas-verdes-vegetales_21544359.htm#page=2&amp;query=agro%20industria&amp;position=25&amp;from_view=search</a:t>
            </a: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descr="Granjero robótico inteligente rociar fertilizante en plantas verdes vegetales Foto gratis" id="157" name="Google Shape;157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8176" y="-3293"/>
            <a:ext cx="5962650" cy="337075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6"/>
          <p:cNvSpPr txBox="1"/>
          <p:nvPr/>
        </p:nvSpPr>
        <p:spPr>
          <a:xfrm>
            <a:off x="3681232" y="150910"/>
            <a:ext cx="2818400" cy="30777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Transformación de materia prima</a:t>
            </a:r>
            <a:endParaRPr/>
          </a:p>
        </p:txBody>
      </p:sp>
      <p:pic>
        <p:nvPicPr>
          <p:cNvPr descr="Cliente masculino positivo que presenta un nuevo producto Foto gratis" id="159" name="Google Shape;159;p16"/>
          <p:cNvPicPr preferRelativeResize="0"/>
          <p:nvPr/>
        </p:nvPicPr>
        <p:blipFill rotWithShape="1">
          <a:blip r:embed="rId6">
            <a:alphaModFix/>
          </a:blip>
          <a:srcRect b="-239" l="0" r="34488" t="1"/>
          <a:stretch/>
        </p:blipFill>
        <p:spPr>
          <a:xfrm>
            <a:off x="82753" y="2207209"/>
            <a:ext cx="1191656" cy="1214587"/>
          </a:xfrm>
          <a:prstGeom prst="ellipse">
            <a:avLst/>
          </a:prstGeom>
          <a:noFill/>
          <a:ln>
            <a:noFill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  <p:sp>
        <p:nvSpPr>
          <p:cNvPr id="160" name="Google Shape;160;p16"/>
          <p:cNvSpPr txBox="1"/>
          <p:nvPr/>
        </p:nvSpPr>
        <p:spPr>
          <a:xfrm>
            <a:off x="2349704" y="3131054"/>
            <a:ext cx="4019549" cy="21544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Uso de tecnología robótica para el proceso de producción de productos alimenticios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7"/>
          <p:cNvSpPr txBox="1"/>
          <p:nvPr/>
        </p:nvSpPr>
        <p:spPr>
          <a:xfrm>
            <a:off x="6896100" y="1257300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solicita a producción un video con la información entregada por el experto y el aporte del pedagogo hace.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él se presentan: textos, imágenes de referencia, enlaces, secuencias y gráficas si se requiere.</a:t>
            </a:r>
            <a:endParaRPr/>
          </a:p>
        </p:txBody>
      </p:sp>
      <p:sp>
        <p:nvSpPr>
          <p:cNvPr id="167" name="Google Shape;167;p17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7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7"/>
          <p:cNvSpPr txBox="1"/>
          <p:nvPr/>
        </p:nvSpPr>
        <p:spPr>
          <a:xfrm>
            <a:off x="92278" y="4397160"/>
            <a:ext cx="6457950" cy="1107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7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7"/>
          <p:cNvSpPr/>
          <p:nvPr/>
        </p:nvSpPr>
        <p:spPr>
          <a:xfrm>
            <a:off x="6867525" y="5602432"/>
            <a:ext cx="5333999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https://www.freepik.es/foto-gratis/empresarios-creativos-bombillas-dibujadas_973663.htm#query=emprendimiento&amp;position=1&amp;from_view=search</a:t>
            </a: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7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3" name="Google Shape;173;p17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174" name="Google Shape;174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5" name="Google Shape;175;p17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Google Shape;176;p17"/>
          <p:cNvSpPr/>
          <p:nvPr/>
        </p:nvSpPr>
        <p:spPr>
          <a:xfrm>
            <a:off x="171450" y="4418280"/>
            <a:ext cx="60960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Desde la concepción misma de la empresa resulta necesario comprender acerca del costo de producción y efectuar su estimación con respecto a los bienes que se esperan vender, puesto que con ello es posible evaluar la viabilidad del negocio.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presarios creativos con bombillas dibujadas Foto gratis" id="177" name="Google Shape;177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8176" y="0"/>
            <a:ext cx="5962650" cy="33122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" name="Google Shape;178;p17"/>
          <p:cNvGrpSpPr/>
          <p:nvPr/>
        </p:nvGrpSpPr>
        <p:grpSpPr>
          <a:xfrm>
            <a:off x="1187534" y="2970562"/>
            <a:ext cx="4724519" cy="341676"/>
            <a:chOff x="-1438275" y="1500583"/>
            <a:chExt cx="4724519" cy="341676"/>
          </a:xfrm>
        </p:grpSpPr>
        <p:cxnSp>
          <p:nvCxnSpPr>
            <p:cNvPr id="179" name="Google Shape;179;p17"/>
            <p:cNvCxnSpPr>
              <a:stCxn id="180" idx="3"/>
            </p:cNvCxnSpPr>
            <p:nvPr/>
          </p:nvCxnSpPr>
          <p:spPr>
            <a:xfrm>
              <a:off x="875179" y="1654472"/>
              <a:ext cx="391500" cy="0"/>
            </a:xfrm>
            <a:prstGeom prst="straightConnector1">
              <a:avLst/>
            </a:prstGeom>
            <a:noFill/>
            <a:ln cap="flat" cmpd="sng" w="9525">
              <a:solidFill>
                <a:srgbClr val="5597D3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81" name="Google Shape;181;p17"/>
            <p:cNvSpPr txBox="1"/>
            <p:nvPr/>
          </p:nvSpPr>
          <p:spPr>
            <a:xfrm>
              <a:off x="1359113" y="1534482"/>
              <a:ext cx="192713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CO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Viabilidad del negocio</a:t>
              </a:r>
              <a:endParaRPr/>
            </a:p>
          </p:txBody>
        </p:sp>
        <p:sp>
          <p:nvSpPr>
            <p:cNvPr id="180" name="Google Shape;180;p17"/>
            <p:cNvSpPr txBox="1"/>
            <p:nvPr/>
          </p:nvSpPr>
          <p:spPr>
            <a:xfrm>
              <a:off x="-1438275" y="1500583"/>
              <a:ext cx="231345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CO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Concepción de la empresa</a:t>
              </a:r>
              <a:endParaRPr/>
            </a:p>
          </p:txBody>
        </p:sp>
      </p:grpSp>
      <p:sp>
        <p:nvSpPr>
          <p:cNvPr id="182" name="Google Shape;182;p17"/>
          <p:cNvSpPr/>
          <p:nvPr/>
        </p:nvSpPr>
        <p:spPr>
          <a:xfrm>
            <a:off x="5172074" y="514350"/>
            <a:ext cx="1316852" cy="74295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¿Cuáles son los costos de producción y el costo por unidad?</a:t>
            </a:r>
            <a:endParaRPr/>
          </a:p>
        </p:txBody>
      </p:sp>
      <p:sp>
        <p:nvSpPr>
          <p:cNvPr id="183" name="Google Shape;183;p17"/>
          <p:cNvSpPr/>
          <p:nvPr/>
        </p:nvSpPr>
        <p:spPr>
          <a:xfrm>
            <a:off x="-133330" y="352425"/>
            <a:ext cx="1223962" cy="904875"/>
          </a:xfrm>
          <a:prstGeom prst="cloudCallout">
            <a:avLst>
              <a:gd fmla="val 91667" name="adj1"/>
              <a:gd fmla="val 90921" name="adj2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¿Qué quiere vender?</a:t>
            </a:r>
            <a:endParaRPr/>
          </a:p>
        </p:txBody>
      </p:sp>
      <p:sp>
        <p:nvSpPr>
          <p:cNvPr id="184" name="Google Shape;184;p17"/>
          <p:cNvSpPr/>
          <p:nvPr/>
        </p:nvSpPr>
        <p:spPr>
          <a:xfrm>
            <a:off x="843371" y="-138659"/>
            <a:ext cx="1286317" cy="869373"/>
          </a:xfrm>
          <a:prstGeom prst="cloudCallout">
            <a:avLst>
              <a:gd fmla="val 77048" name="adj1"/>
              <a:gd fmla="val 104133" name="adj2"/>
            </a:avLst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¿Quién es la competencia?</a:t>
            </a:r>
            <a:endParaRPr/>
          </a:p>
        </p:txBody>
      </p:sp>
      <p:sp>
        <p:nvSpPr>
          <p:cNvPr id="185" name="Google Shape;185;p17"/>
          <p:cNvSpPr/>
          <p:nvPr/>
        </p:nvSpPr>
        <p:spPr>
          <a:xfrm>
            <a:off x="3743325" y="0"/>
            <a:ext cx="1205162" cy="657225"/>
          </a:xfrm>
          <a:prstGeom prst="cloudCallout">
            <a:avLst>
              <a:gd fmla="val -17918" name="adj1"/>
              <a:gd fmla="val 85688" name="adj2"/>
            </a:avLst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¿Quiénes consumirían sus productos?</a:t>
            </a:r>
            <a:endParaRPr/>
          </a:p>
        </p:txBody>
      </p:sp>
      <p:sp>
        <p:nvSpPr>
          <p:cNvPr id="186" name="Google Shape;186;p17"/>
          <p:cNvSpPr/>
          <p:nvPr/>
        </p:nvSpPr>
        <p:spPr>
          <a:xfrm>
            <a:off x="2600325" y="-66430"/>
            <a:ext cx="1104900" cy="885825"/>
          </a:xfrm>
          <a:prstGeom prst="cloudCallout">
            <a:avLst>
              <a:gd fmla="val 38650" name="adj1"/>
              <a:gd fmla="val 121640" name="adj2"/>
            </a:avLst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¿Dónde puede vender el producto?</a:t>
            </a:r>
            <a:endParaRPr/>
          </a:p>
        </p:txBody>
      </p:sp>
      <p:pic>
        <p:nvPicPr>
          <p:cNvPr descr="Cliente masculino positivo que presenta un nuevo producto Foto gratis" id="187" name="Google Shape;187;p17"/>
          <p:cNvPicPr preferRelativeResize="0"/>
          <p:nvPr/>
        </p:nvPicPr>
        <p:blipFill rotWithShape="1">
          <a:blip r:embed="rId6">
            <a:alphaModFix/>
          </a:blip>
          <a:srcRect b="-239" l="0" r="34488" t="1"/>
          <a:stretch/>
        </p:blipFill>
        <p:spPr>
          <a:xfrm>
            <a:off x="82753" y="2174609"/>
            <a:ext cx="1191656" cy="1214587"/>
          </a:xfrm>
          <a:prstGeom prst="ellipse">
            <a:avLst/>
          </a:prstGeom>
          <a:noFill/>
          <a:ln>
            <a:noFill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8"/>
          <p:cNvSpPr txBox="1"/>
          <p:nvPr/>
        </p:nvSpPr>
        <p:spPr>
          <a:xfrm>
            <a:off x="6896100" y="1257300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solicita a producción un video con la información entregada por el experto y el aporte del pedagogo hace.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él se presentan: textos, imágenes de referencia, enlaces, secuencias y gráficas si se requiere.</a:t>
            </a:r>
            <a:endParaRPr/>
          </a:p>
        </p:txBody>
      </p:sp>
      <p:sp>
        <p:nvSpPr>
          <p:cNvPr id="194" name="Google Shape;194;p18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8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8"/>
          <p:cNvSpPr txBox="1"/>
          <p:nvPr/>
        </p:nvSpPr>
        <p:spPr>
          <a:xfrm>
            <a:off x="92278" y="4397160"/>
            <a:ext cx="6457950" cy="1107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8"/>
          <p:cNvSpPr/>
          <p:nvPr/>
        </p:nvSpPr>
        <p:spPr>
          <a:xfrm>
            <a:off x="6867525" y="5602432"/>
            <a:ext cx="5333999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https://www.freepik.es/foto-gratis/nuevo-tipo-pepinos_5399618.htm#page=4&amp;query=agro%20industrial&amp;position=47&amp;from_view=search</a:t>
            </a: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8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0" name="Google Shape;200;p18"/>
          <p:cNvGrpSpPr/>
          <p:nvPr/>
        </p:nvGrpSpPr>
        <p:grpSpPr>
          <a:xfrm>
            <a:off x="-32876" y="-110511"/>
            <a:ext cx="6909926" cy="3859056"/>
            <a:chOff x="-42401" y="-24097"/>
            <a:chExt cx="6909926" cy="3859056"/>
          </a:xfrm>
        </p:grpSpPr>
        <p:pic>
          <p:nvPicPr>
            <p:cNvPr id="201" name="Google Shape;201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2" name="Google Shape;202;p18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3" name="Google Shape;203;p18"/>
          <p:cNvSpPr/>
          <p:nvPr/>
        </p:nvSpPr>
        <p:spPr>
          <a:xfrm>
            <a:off x="381000" y="4741446"/>
            <a:ext cx="6096000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 el valor de producción de un artículo es </a:t>
            </a:r>
            <a:r>
              <a:rPr b="1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superior al valor </a:t>
            </a: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compra de un mismo tipo de bien de la competencia, penetrar el mercado se hará mucho más complicado…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 otro lado, vender un nuevo producto a un </a:t>
            </a:r>
            <a:r>
              <a:rPr b="1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 más alto </a:t>
            </a: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 otras alternativas disponibles es una tarea titánica, aún más cuando no se cuenta con la trayectoria y reputación.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Nuevo tipo de pepinos Foto gratis" id="204" name="Google Shape;204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9197" y="-51008"/>
            <a:ext cx="5962650" cy="3302357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8"/>
          <p:cNvSpPr txBox="1"/>
          <p:nvPr/>
        </p:nvSpPr>
        <p:spPr>
          <a:xfrm>
            <a:off x="636583" y="86087"/>
            <a:ext cx="4600940" cy="307777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BA8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Posicionamiento en el mercado, empresa agroindustrial</a:t>
            </a:r>
            <a:endParaRPr/>
          </a:p>
        </p:txBody>
      </p:sp>
      <p:sp>
        <p:nvSpPr>
          <p:cNvPr id="206" name="Google Shape;206;p18"/>
          <p:cNvSpPr txBox="1"/>
          <p:nvPr/>
        </p:nvSpPr>
        <p:spPr>
          <a:xfrm>
            <a:off x="1576388" y="2152484"/>
            <a:ext cx="1333500" cy="215444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Estudio de casos</a:t>
            </a:r>
            <a:endParaRPr/>
          </a:p>
        </p:txBody>
      </p:sp>
      <p:sp>
        <p:nvSpPr>
          <p:cNvPr id="207" name="Google Shape;207;p18"/>
          <p:cNvSpPr txBox="1"/>
          <p:nvPr/>
        </p:nvSpPr>
        <p:spPr>
          <a:xfrm>
            <a:off x="1576388" y="2373597"/>
            <a:ext cx="3533775" cy="215444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Producir a un precio superior al de la competencia.</a:t>
            </a:r>
            <a:endParaRPr/>
          </a:p>
        </p:txBody>
      </p:sp>
      <p:sp>
        <p:nvSpPr>
          <p:cNvPr id="208" name="Google Shape;208;p18"/>
          <p:cNvSpPr txBox="1"/>
          <p:nvPr/>
        </p:nvSpPr>
        <p:spPr>
          <a:xfrm>
            <a:off x="1593305" y="2626094"/>
            <a:ext cx="4585455" cy="338554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Vender un producto nuevo a un precio más alto que otras alternativas disponibles en el mercado.</a:t>
            </a:r>
            <a:endParaRPr/>
          </a:p>
        </p:txBody>
      </p:sp>
      <p:sp>
        <p:nvSpPr>
          <p:cNvPr id="209" name="Google Shape;209;p18"/>
          <p:cNvSpPr/>
          <p:nvPr/>
        </p:nvSpPr>
        <p:spPr>
          <a:xfrm>
            <a:off x="256490" y="16238"/>
            <a:ext cx="388933" cy="376203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BA8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10" name="Google Shape;210;p18"/>
          <p:cNvSpPr/>
          <p:nvPr/>
        </p:nvSpPr>
        <p:spPr>
          <a:xfrm>
            <a:off x="1541602" y="1819017"/>
            <a:ext cx="446990" cy="290893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BA8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pic>
        <p:nvPicPr>
          <p:cNvPr descr="Cliente masculino positivo que presenta un nuevo producto Foto gratis" id="211" name="Google Shape;211;p18"/>
          <p:cNvPicPr preferRelativeResize="0"/>
          <p:nvPr/>
        </p:nvPicPr>
        <p:blipFill rotWithShape="1">
          <a:blip r:embed="rId6">
            <a:alphaModFix/>
          </a:blip>
          <a:srcRect b="-239" l="0" r="34488" t="1"/>
          <a:stretch/>
        </p:blipFill>
        <p:spPr>
          <a:xfrm>
            <a:off x="269672" y="2063128"/>
            <a:ext cx="1191656" cy="1214587"/>
          </a:xfrm>
          <a:prstGeom prst="ellipse">
            <a:avLst/>
          </a:prstGeom>
          <a:noFill/>
          <a:ln>
            <a:noFill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9"/>
          <p:cNvSpPr txBox="1"/>
          <p:nvPr/>
        </p:nvSpPr>
        <p:spPr>
          <a:xfrm>
            <a:off x="6992679" y="952740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solicita a producción un video con la información entregada por el experto y el aporte del pedagogo hace.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él se presentan: textos, imágenes de referencia, enlaces, secuencias y gráficas si se requiere.</a:t>
            </a:r>
            <a:endParaRPr/>
          </a:p>
        </p:txBody>
      </p:sp>
      <p:sp>
        <p:nvSpPr>
          <p:cNvPr id="218" name="Google Shape;218;p19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9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9"/>
          <p:cNvSpPr txBox="1"/>
          <p:nvPr/>
        </p:nvSpPr>
        <p:spPr>
          <a:xfrm>
            <a:off x="92278" y="4397160"/>
            <a:ext cx="6457950" cy="1107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9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9"/>
          <p:cNvSpPr/>
          <p:nvPr/>
        </p:nvSpPr>
        <p:spPr>
          <a:xfrm>
            <a:off x="6867525" y="5602432"/>
            <a:ext cx="5333999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https://www.freepik.es/foto-gratis/mostrando-berenjenas_5400805.htm#page=5&amp;query=agro%20industrial&amp;position=3&amp;from_view=search</a:t>
            </a: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9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" name="Google Shape;224;p19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225" name="Google Shape;225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19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7" name="Google Shape;227;p19"/>
          <p:cNvSpPr/>
          <p:nvPr/>
        </p:nvSpPr>
        <p:spPr>
          <a:xfrm>
            <a:off x="511968" y="4220270"/>
            <a:ext cx="6096000" cy="1578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 otra parte, si no se hacen los cálculos adecuados, se corre el riesgo de estar vendiendo el producto terminado por un </a:t>
            </a:r>
            <a:r>
              <a:rPr b="1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 inferior </a:t>
            </a: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lo que costó producirlo; esta situación es insostenible y agravaría la situación financiera puesto que, a mayor cantidad de unidades vendidas, mayor será la pérdida acumulada.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ostrando berenjenas Foto gratis" id="228" name="Google Shape;228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8176" y="66379"/>
            <a:ext cx="5962650" cy="3245859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9"/>
          <p:cNvSpPr txBox="1"/>
          <p:nvPr/>
        </p:nvSpPr>
        <p:spPr>
          <a:xfrm>
            <a:off x="2052636" y="2143708"/>
            <a:ext cx="1548822" cy="307777"/>
          </a:xfrm>
          <a:prstGeom prst="rect">
            <a:avLst/>
          </a:prstGeom>
          <a:gradFill>
            <a:gsLst>
              <a:gs pos="0">
                <a:srgbClr val="FFED74"/>
              </a:gs>
              <a:gs pos="35000">
                <a:srgbClr val="FFF09F"/>
              </a:gs>
              <a:gs pos="100000">
                <a:srgbClr val="FFF9D6"/>
              </a:gs>
            </a:gsLst>
            <a:lin ang="16200000" scaled="0"/>
          </a:gradFill>
          <a:ln cap="flat" cmpd="sng" w="9525">
            <a:solidFill>
              <a:srgbClr val="FFBE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Estudio de casos</a:t>
            </a:r>
            <a:endParaRPr/>
          </a:p>
        </p:txBody>
      </p:sp>
      <p:sp>
        <p:nvSpPr>
          <p:cNvPr id="230" name="Google Shape;230;p19"/>
          <p:cNvSpPr txBox="1"/>
          <p:nvPr/>
        </p:nvSpPr>
        <p:spPr>
          <a:xfrm>
            <a:off x="1986147" y="2516097"/>
            <a:ext cx="4668266" cy="307777"/>
          </a:xfrm>
          <a:prstGeom prst="rect">
            <a:avLst/>
          </a:prstGeom>
          <a:gradFill>
            <a:gsLst>
              <a:gs pos="0">
                <a:srgbClr val="FFED74"/>
              </a:gs>
              <a:gs pos="35000">
                <a:srgbClr val="FFF09F"/>
              </a:gs>
              <a:gs pos="100000">
                <a:srgbClr val="FFF9D6"/>
              </a:gs>
            </a:gsLst>
            <a:lin ang="16200000" scaled="0"/>
          </a:gradFill>
          <a:ln cap="flat" cmpd="sng" w="9525">
            <a:solidFill>
              <a:srgbClr val="FFBE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Vender un producto por un precio inferior al del mercado</a:t>
            </a:r>
            <a:endParaRPr/>
          </a:p>
        </p:txBody>
      </p:sp>
      <p:pic>
        <p:nvPicPr>
          <p:cNvPr descr="Cliente masculino positivo que presenta un nuevo producto Foto gratis" id="231" name="Google Shape;231;p19"/>
          <p:cNvPicPr preferRelativeResize="0"/>
          <p:nvPr/>
        </p:nvPicPr>
        <p:blipFill rotWithShape="1">
          <a:blip r:embed="rId6">
            <a:alphaModFix/>
          </a:blip>
          <a:srcRect b="-239" l="0" r="34488" t="1"/>
          <a:stretch/>
        </p:blipFill>
        <p:spPr>
          <a:xfrm>
            <a:off x="82753" y="2174609"/>
            <a:ext cx="1191656" cy="1214587"/>
          </a:xfrm>
          <a:prstGeom prst="ellipse">
            <a:avLst/>
          </a:prstGeom>
          <a:noFill/>
          <a:ln>
            <a:noFill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0"/>
          <p:cNvSpPr txBox="1"/>
          <p:nvPr/>
        </p:nvSpPr>
        <p:spPr>
          <a:xfrm>
            <a:off x="6896100" y="1257300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solicita a producción un video con la información entregada por el experto y el aporte del pedagogo hace.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él se presentan: textos, imágenes de referencia, enlaces, secuencias y gráficas si se requiere.</a:t>
            </a:r>
            <a:endParaRPr/>
          </a:p>
        </p:txBody>
      </p:sp>
      <p:sp>
        <p:nvSpPr>
          <p:cNvPr id="238" name="Google Shape;238;p20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0"/>
          <p:cNvSpPr txBox="1"/>
          <p:nvPr/>
        </p:nvSpPr>
        <p:spPr>
          <a:xfrm>
            <a:off x="200025" y="4772224"/>
            <a:ext cx="6457950" cy="1107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0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0"/>
          <p:cNvSpPr/>
          <p:nvPr/>
        </p:nvSpPr>
        <p:spPr>
          <a:xfrm>
            <a:off x="6867525" y="5602432"/>
            <a:ext cx="5333999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https://www.freepik.es/foto-gratis/contador-calculando-ganancias-graficas-analisis-financiero_7548546.htm#query=finanzas&amp;position=3&amp;from_view=search</a:t>
            </a: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0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3" name="Google Shape;243;p20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244" name="Google Shape;244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5" name="Google Shape;245;p20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" name="Google Shape;246;p20"/>
          <p:cNvSpPr/>
          <p:nvPr/>
        </p:nvSpPr>
        <p:spPr>
          <a:xfrm>
            <a:off x="200025" y="4385279"/>
            <a:ext cx="6096000" cy="13808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correcta estimación de los costos requiere comprender los principios teóricos y normativos aplicables en las empresas colombianas, por ello resulta relevante abordar cada uno de los elementos del costo de forma independiente para definir la metodología de medición más adecuada.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ontador calculando ganancias con gráficas de análisis financiero Foto gratis" id="247" name="Google Shape;247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8176" y="81309"/>
            <a:ext cx="5962650" cy="3289309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0"/>
          <p:cNvSpPr txBox="1"/>
          <p:nvPr/>
        </p:nvSpPr>
        <p:spPr>
          <a:xfrm>
            <a:off x="316610" y="239163"/>
            <a:ext cx="622478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Estimación correcta de los costos es clave en la financiación de la empresa.</a:t>
            </a:r>
            <a:endParaRPr/>
          </a:p>
        </p:txBody>
      </p:sp>
      <p:sp>
        <p:nvSpPr>
          <p:cNvPr id="249" name="Google Shape;249;p20"/>
          <p:cNvSpPr txBox="1"/>
          <p:nvPr/>
        </p:nvSpPr>
        <p:spPr>
          <a:xfrm>
            <a:off x="4905145" y="728697"/>
            <a:ext cx="1378904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Principios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Teóricos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Normativos</a:t>
            </a:r>
            <a:endParaRPr/>
          </a:p>
        </p:txBody>
      </p:sp>
      <p:pic>
        <p:nvPicPr>
          <p:cNvPr descr="Cliente masculino positivo que presenta un nuevo producto Foto gratis" id="250" name="Google Shape;250;p20"/>
          <p:cNvPicPr preferRelativeResize="0"/>
          <p:nvPr/>
        </p:nvPicPr>
        <p:blipFill rotWithShape="1">
          <a:blip r:embed="rId6">
            <a:alphaModFix/>
          </a:blip>
          <a:srcRect b="-239" l="0" r="34488" t="1"/>
          <a:stretch/>
        </p:blipFill>
        <p:spPr>
          <a:xfrm>
            <a:off x="82753" y="2174609"/>
            <a:ext cx="1191656" cy="1214587"/>
          </a:xfrm>
          <a:prstGeom prst="ellipse">
            <a:avLst/>
          </a:prstGeom>
          <a:noFill/>
          <a:ln>
            <a:noFill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