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embeddedFontLst>
    <p:embeddedFont>
      <p:font typeface="Poppins SemiBold"/>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18" roundtripDataSignature="AMtx7mid2933p/neDtUCQV/iDX5ayVPF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oppinsSemiBold-bold.fntdata"/><Relationship Id="rId14" Type="http://schemas.openxmlformats.org/officeDocument/2006/relationships/font" Target="fonts/PoppinsSemiBold-regular.fntdata"/><Relationship Id="rId17" Type="http://schemas.openxmlformats.org/officeDocument/2006/relationships/font" Target="fonts/PoppinsSemiBold-boldItalic.fntdata"/><Relationship Id="rId16" Type="http://schemas.openxmlformats.org/officeDocument/2006/relationships/font" Target="fonts/PoppinsSemiBold-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6" name="Google Shape;7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2" name="Google Shape;8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01" name="Google Shape;10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12" name="Google Shape;11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23" name="Google Shape;12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612c8f20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10612c8f20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41" name="Google Shape;14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52" name="Google Shape;15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1"/>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11"/>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20"/>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0"/>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2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2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2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12"/>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2"/>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1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1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1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13"/>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1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1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14"/>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4"/>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14"/>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14"/>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14"/>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1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15"/>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1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1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1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1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17"/>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7"/>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17"/>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1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1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1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18"/>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8"/>
          <p:cNvSpPr/>
          <p:nvPr>
            <p:ph idx="2" type="pic"/>
          </p:nvPr>
        </p:nvSpPr>
        <p:spPr>
          <a:xfrm>
            <a:off x="5183187" y="987425"/>
            <a:ext cx="6172199" cy="4873624"/>
          </a:xfrm>
          <a:prstGeom prst="rect">
            <a:avLst/>
          </a:prstGeom>
          <a:noFill/>
          <a:ln>
            <a:noFill/>
          </a:ln>
        </p:spPr>
      </p:sp>
      <p:sp>
        <p:nvSpPr>
          <p:cNvPr id="58" name="Google Shape;58;p18"/>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1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1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1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19"/>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9"/>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0"/>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hyperlink" Target="https://image.freepik.com/vector-gratis/set-elementos-infografia_52683-5035.jpg" TargetMode="External"/><Relationship Id="rId6" Type="http://schemas.openxmlformats.org/officeDocument/2006/relationships/hyperlink" Target="https://image.freepik.com/vector-gratis/conjunto-elementos-planos-graficos_1284-34316.jpg" TargetMode="External"/><Relationship Id="rId7"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hyperlink" Target="https://image.freepik.com/vector-gratis/set-papel-cinta-adhesiva_1284-11146.jpg" TargetMode="External"/><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image.freepik.com/vector-gratis/ilustracion-concepto-archivos-texto_114360-4402.jpg" TargetMode="External"/><Relationship Id="rId4" Type="http://schemas.openxmlformats.org/officeDocument/2006/relationships/hyperlink" Target="https://image.freepik.com/vector-gratis/ilustracion-concepto-progreso_114360-1522.jpg" TargetMode="External"/><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p:nvPr/>
        </p:nvSpPr>
        <p:spPr>
          <a:xfrm>
            <a:off x="495465" y="4542552"/>
            <a:ext cx="10869222" cy="776623"/>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595959"/>
              </a:buClr>
              <a:buSzPts val="1400"/>
              <a:buFont typeface="Arial"/>
              <a:buNone/>
            </a:pPr>
            <a:r>
              <a:rPr b="1" i="0" lang="es-CO" sz="1400" u="none" cap="none" strike="noStrike">
                <a:solidFill>
                  <a:srgbClr val="595959"/>
                </a:solidFill>
                <a:latin typeface="Arial"/>
                <a:ea typeface="Arial"/>
                <a:cs typeface="Arial"/>
                <a:sym typeface="Arial"/>
              </a:rPr>
              <a:t>Recomendaciones generales: </a:t>
            </a:r>
            <a:endParaRPr b="0" i="0" sz="1400" u="none" cap="none" strike="noStrike">
              <a:solidFill>
                <a:srgbClr val="595959"/>
              </a:solidFill>
              <a:latin typeface="Arial"/>
              <a:ea typeface="Arial"/>
              <a:cs typeface="Arial"/>
              <a:sym typeface="Arial"/>
            </a:endParaRPr>
          </a:p>
          <a:p>
            <a:pPr indent="0" lvl="0" marL="0" marR="0" rtl="0" algn="just">
              <a:lnSpc>
                <a:spcPct val="90000"/>
              </a:lnSpc>
              <a:spcBef>
                <a:spcPts val="800"/>
              </a:spcBef>
              <a:spcAft>
                <a:spcPts val="0"/>
              </a:spcAft>
              <a:buClr>
                <a:srgbClr val="595959"/>
              </a:buClr>
              <a:buSzPts val="1400"/>
              <a:buFont typeface="Arial"/>
              <a:buNone/>
            </a:pPr>
            <a:r>
              <a:rPr b="0" i="0" lang="es-CO" sz="1400" u="none" cap="none" strike="noStrike">
                <a:solidFill>
                  <a:srgbClr val="595959"/>
                </a:solidFill>
                <a:latin typeface="Arial"/>
                <a:ea typeface="Arial"/>
                <a:cs typeface="Arial"/>
                <a:sym typeface="Arial"/>
              </a:rPr>
              <a:t>Emplear imágenes y gráficas puntuales, que faciliten resumir y esquematizar conceptos puntuales. Los conceptos deben abordarse de manera clara.</a:t>
            </a:r>
            <a:endParaRPr b="0" i="0" sz="1400" u="none" cap="none" strike="noStrike">
              <a:solidFill>
                <a:srgbClr val="595959"/>
              </a:solidFill>
              <a:latin typeface="Arial"/>
              <a:ea typeface="Arial"/>
              <a:cs typeface="Arial"/>
              <a:sym typeface="Arial"/>
            </a:endParaRPr>
          </a:p>
        </p:txBody>
      </p:sp>
      <p:sp>
        <p:nvSpPr>
          <p:cNvPr id="79" name="Google Shape;79;p3"/>
          <p:cNvSpPr/>
          <p:nvPr/>
        </p:nvSpPr>
        <p:spPr>
          <a:xfrm>
            <a:off x="2301833" y="2823358"/>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50"/>
              <a:buFont typeface="Arial"/>
              <a:buNone/>
            </a:pPr>
            <a:r>
              <a:rPr b="0" i="0" lang="es-CO" sz="1800" u="none" cap="none" strike="noStrike">
                <a:solidFill>
                  <a:schemeClr val="lt1"/>
                </a:solidFill>
                <a:latin typeface="Arial"/>
                <a:ea typeface="Arial"/>
                <a:cs typeface="Arial"/>
                <a:sym typeface="Arial"/>
              </a:rPr>
              <a:t>DI_CF5_1-4_Recomendaciones finales </a:t>
            </a:r>
            <a:endParaRPr b="0" i="0" sz="1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50"/>
              <a:buFont typeface="Arial"/>
              <a:buNone/>
            </a:pPr>
            <a:r>
              <a:rPr b="0" i="0" lang="es-CO" sz="1800" u="none" cap="none" strike="noStrike">
                <a:solidFill>
                  <a:schemeClr val="lt1"/>
                </a:solidFill>
                <a:latin typeface="Arial"/>
                <a:ea typeface="Arial"/>
                <a:cs typeface="Arial"/>
                <a:sym typeface="Arial"/>
              </a:rPr>
              <a:t>Presentación para descargar</a:t>
            </a:r>
            <a:endParaRPr b="0" i="0" sz="1800" u="none" cap="none" strike="noStrike">
              <a:solidFill>
                <a:schemeClr val="lt1"/>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4"/>
          <p:cNvPicPr preferRelativeResize="0"/>
          <p:nvPr/>
        </p:nvPicPr>
        <p:blipFill rotWithShape="1">
          <a:blip r:embed="rId3">
            <a:alphaModFix/>
          </a:blip>
          <a:srcRect b="31702" l="0" r="73077" t="0"/>
          <a:stretch/>
        </p:blipFill>
        <p:spPr>
          <a:xfrm>
            <a:off x="2397699" y="476655"/>
            <a:ext cx="1605334" cy="2036188"/>
          </a:xfrm>
          <a:prstGeom prst="rect">
            <a:avLst/>
          </a:prstGeom>
          <a:noFill/>
          <a:ln>
            <a:noFill/>
          </a:ln>
        </p:spPr>
      </p:pic>
      <p:sp>
        <p:nvSpPr>
          <p:cNvPr id="85" name="Google Shape;85;p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6" name="Google Shape;86;p4"/>
          <p:cNvSpPr txBox="1"/>
          <p:nvPr/>
        </p:nvSpPr>
        <p:spPr>
          <a:xfrm>
            <a:off x="8253350" y="1257300"/>
            <a:ext cx="3957549" cy="214506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Usar números visibles par indicar cada una de las recomendaciones.</a:t>
            </a:r>
            <a:endParaRPr b="0" i="0" sz="1400" u="none" cap="none" strike="noStrike">
              <a:solidFill>
                <a:schemeClr val="dk1"/>
              </a:solidFill>
              <a:latin typeface="Arial"/>
              <a:ea typeface="Arial"/>
              <a:cs typeface="Arial"/>
              <a:sym typeface="Arial"/>
            </a:endParaRPr>
          </a:p>
        </p:txBody>
      </p:sp>
      <p:sp>
        <p:nvSpPr>
          <p:cNvPr id="87" name="Google Shape;87;p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88" name="Google Shape;88;p4"/>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 name="Google Shape;89;p4"/>
          <p:cNvSpPr txBox="1"/>
          <p:nvPr/>
        </p:nvSpPr>
        <p:spPr>
          <a:xfrm>
            <a:off x="547730" y="1446037"/>
            <a:ext cx="2195470" cy="36933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Poppins SemiBold"/>
              <a:buNone/>
            </a:pPr>
            <a:r>
              <a:rPr b="1" i="0" lang="es-CO" sz="1800" u="none" cap="none" strike="noStrike">
                <a:solidFill>
                  <a:schemeClr val="lt1"/>
                </a:solidFill>
                <a:latin typeface="Poppins SemiBold"/>
                <a:ea typeface="Poppins SemiBold"/>
                <a:cs typeface="Poppins SemiBold"/>
                <a:sym typeface="Poppins SemiBold"/>
              </a:rPr>
              <a:t>01</a:t>
            </a:r>
            <a:endParaRPr b="0" i="0" sz="1400" u="none" cap="none" strike="noStrike">
              <a:solidFill>
                <a:srgbClr val="000000"/>
              </a:solidFill>
              <a:latin typeface="Arial"/>
              <a:ea typeface="Arial"/>
              <a:cs typeface="Arial"/>
              <a:sym typeface="Arial"/>
            </a:endParaRPr>
          </a:p>
        </p:txBody>
      </p:sp>
      <p:sp>
        <p:nvSpPr>
          <p:cNvPr id="90" name="Google Shape;90;p4"/>
          <p:cNvSpPr txBox="1"/>
          <p:nvPr/>
        </p:nvSpPr>
        <p:spPr>
          <a:xfrm>
            <a:off x="787940" y="476655"/>
            <a:ext cx="6663447" cy="73866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CO" sz="1400" u="none" cap="none" strike="noStrike">
                <a:solidFill>
                  <a:srgbClr val="000000"/>
                </a:solidFill>
                <a:latin typeface="Arial"/>
                <a:ea typeface="Arial"/>
                <a:cs typeface="Arial"/>
                <a:sym typeface="Arial"/>
              </a:rPr>
              <a:t>Recomendaciones finales para la estructuración de las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s-CO" sz="1400" u="none" cap="none" strike="noStrike">
                <a:solidFill>
                  <a:srgbClr val="000000"/>
                </a:solidFill>
                <a:latin typeface="Arial"/>
                <a:ea typeface="Arial"/>
                <a:cs typeface="Arial"/>
                <a:sym typeface="Arial"/>
              </a:rPr>
              <a:t>Guías de Aprendizaje SENA</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91" name="Google Shape;91;p4"/>
          <p:cNvSpPr/>
          <p:nvPr/>
        </p:nvSpPr>
        <p:spPr>
          <a:xfrm>
            <a:off x="4003033" y="1279042"/>
            <a:ext cx="4410924" cy="3970277"/>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400"/>
              <a:buFont typeface="Arial"/>
              <a:buNone/>
            </a:pPr>
            <a:r>
              <a:rPr b="0" i="0" lang="es-CO" sz="1400" u="none" cap="none" strike="noStrike">
                <a:solidFill>
                  <a:schemeClr val="dk1"/>
                </a:solidFill>
                <a:latin typeface="Arial"/>
                <a:ea typeface="Arial"/>
                <a:cs typeface="Arial"/>
                <a:sym typeface="Arial"/>
              </a:rPr>
              <a:t>Utilizar la estrategia de escritura de textos discontinuos (aquellos escritos enriquecidos con imágenes, gráficos, diagramas, tablas, infografías, etc.) para fortalecer en el aprendiz habilidades para identificar información que utilizará en el proceso de desarrollo de la guía a través del trabajo autónomo y colaborativo.</a:t>
            </a:r>
            <a:endParaRPr/>
          </a:p>
          <a:p>
            <a:pPr indent="0" lvl="0" marL="0" marR="0" rtl="0" algn="just">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400"/>
              <a:buFont typeface="Arial"/>
              <a:buNone/>
            </a:pPr>
            <a:r>
              <a:rPr b="0" i="0" lang="es-CO" sz="1400" u="none" cap="none" strike="noStrike">
                <a:solidFill>
                  <a:schemeClr val="dk1"/>
                </a:solidFill>
                <a:latin typeface="Arial"/>
                <a:ea typeface="Arial"/>
                <a:cs typeface="Arial"/>
                <a:sym typeface="Arial"/>
              </a:rPr>
              <a:t>Sin embargo, sea moderado(a) en su uso: tenga presente que una guía cargada o saturada de imágenes hace más pesado el archivo digital y puede dificultar su descarga y visualización en algunos dispositivos.</a:t>
            </a:r>
            <a:endParaRPr/>
          </a:p>
          <a:p>
            <a:pPr indent="0" lvl="0" marL="0" marR="0" rtl="0" algn="just">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400"/>
              <a:buFont typeface="Arial"/>
              <a:buNone/>
            </a:pPr>
            <a:r>
              <a:rPr b="0" i="0" lang="es-CO" sz="1400" u="none" cap="none" strike="noStrike">
                <a:solidFill>
                  <a:schemeClr val="dk1"/>
                </a:solidFill>
                <a:latin typeface="Arial"/>
                <a:ea typeface="Arial"/>
                <a:cs typeface="Arial"/>
                <a:sym typeface="Arial"/>
              </a:rPr>
              <a:t>Recuerde que todo texto continuo o discontinuo debe estar debidamente referenciado con la más recientes normas APA.</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descr="Set de elementos de infografía vector gratuito" id="92" name="Google Shape;92;p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Set de elementos de infografía vector gratuito" id="93" name="Google Shape;93;p4"/>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4" name="Google Shape;94;p4"/>
          <p:cNvPicPr preferRelativeResize="0"/>
          <p:nvPr/>
        </p:nvPicPr>
        <p:blipFill rotWithShape="1">
          <a:blip r:embed="rId4">
            <a:alphaModFix/>
          </a:blip>
          <a:srcRect b="0" l="0" r="0" t="0"/>
          <a:stretch/>
        </p:blipFill>
        <p:spPr>
          <a:xfrm>
            <a:off x="787940" y="2525648"/>
            <a:ext cx="2837302" cy="1985962"/>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568"/>
              </a:srgbClr>
            </a:outerShdw>
          </a:effectLst>
        </p:spPr>
      </p:pic>
      <p:sp>
        <p:nvSpPr>
          <p:cNvPr id="95" name="Google Shape;95;p4"/>
          <p:cNvSpPr txBox="1"/>
          <p:nvPr/>
        </p:nvSpPr>
        <p:spPr>
          <a:xfrm>
            <a:off x="8326877" y="3258767"/>
            <a:ext cx="3453319" cy="192360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Referencia de la imagen: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s-CO" sz="1050" u="sng" cap="none" strike="noStrike">
                <a:solidFill>
                  <a:srgbClr val="000000"/>
                </a:solidFill>
                <a:latin typeface="Arial"/>
                <a:ea typeface="Arial"/>
                <a:cs typeface="Arial"/>
                <a:sym typeface="Arial"/>
                <a:hlinkClick r:id="rId5">
                  <a:extLst>
                    <a:ext uri="{A12FA001-AC4F-418D-AE19-62706E023703}">
                      <ahyp:hlinkClr val="tx"/>
                    </a:ext>
                  </a:extLst>
                </a:hlinkClick>
              </a:rPr>
              <a:t>https://image.freepik.com/vector-gratis/set-elementos-infografia_52683-5035.jpg</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s-CO" sz="1050" u="sng" cap="none" strike="noStrike">
                <a:solidFill>
                  <a:srgbClr val="000000"/>
                </a:solidFill>
                <a:latin typeface="Arial"/>
                <a:ea typeface="Arial"/>
                <a:cs typeface="Arial"/>
                <a:sym typeface="Arial"/>
                <a:hlinkClick r:id="rId6">
                  <a:extLst>
                    <a:ext uri="{A12FA001-AC4F-418D-AE19-62706E023703}">
                      <ahyp:hlinkClr val="tx"/>
                    </a:ext>
                  </a:extLst>
                </a:hlinkClick>
              </a:rPr>
              <a:t>https://image.freepik.com/vector-gratis/conjunto-elementos-planos-graficos_1284-34316.jpg</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s-CO" sz="1050" u="none" cap="none" strike="noStrike">
                <a:solidFill>
                  <a:srgbClr val="000000"/>
                </a:solidFill>
                <a:latin typeface="Arial"/>
                <a:ea typeface="Arial"/>
                <a:cs typeface="Arial"/>
                <a:sym typeface="Arial"/>
              </a:rPr>
              <a:t>https://image.freepik.com/vector-gratis/infografia-negocios-paso-colorido-numeros_1361-1408.jpg</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descr="Conjunto de elementos planos gráficos vector gratuito" id="96" name="Google Shape;96;p4"/>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7" name="Google Shape;97;p4"/>
          <p:cNvPicPr preferRelativeResize="0"/>
          <p:nvPr/>
        </p:nvPicPr>
        <p:blipFill rotWithShape="1">
          <a:blip r:embed="rId7">
            <a:alphaModFix/>
          </a:blip>
          <a:srcRect b="0" l="0" r="0" t="0"/>
          <a:stretch/>
        </p:blipFill>
        <p:spPr>
          <a:xfrm>
            <a:off x="1500250" y="4335182"/>
            <a:ext cx="2198519" cy="2198519"/>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568"/>
              </a:srgbClr>
            </a:outerShdw>
          </a:effectLst>
        </p:spPr>
      </p:pic>
      <p:sp>
        <p:nvSpPr>
          <p:cNvPr descr="Infografía de negocios paso colorido con números vector gratuito" id="98" name="Google Shape;98;p4"/>
          <p:cNvSpPr/>
          <p:nvPr/>
        </p:nvSpPr>
        <p:spPr>
          <a:xfrm>
            <a:off x="612775" y="3127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5"/>
          <p:cNvPicPr preferRelativeResize="0"/>
          <p:nvPr/>
        </p:nvPicPr>
        <p:blipFill rotWithShape="1">
          <a:blip r:embed="rId3">
            <a:alphaModFix/>
          </a:blip>
          <a:srcRect b="0" l="0" r="0" t="0"/>
          <a:stretch/>
        </p:blipFill>
        <p:spPr>
          <a:xfrm>
            <a:off x="4182893" y="1257300"/>
            <a:ext cx="3820836" cy="3820836"/>
          </a:xfrm>
          <a:prstGeom prst="rect">
            <a:avLst/>
          </a:prstGeom>
          <a:noFill/>
          <a:ln>
            <a:noFill/>
          </a:ln>
        </p:spPr>
      </p:pic>
      <p:sp>
        <p:nvSpPr>
          <p:cNvPr id="104" name="Google Shape;104;p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5" name="Google Shape;105;p5"/>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Escribir las indicaciones que el equipo de producción debe tener en cuenta al momento de realizar el recurso gráfico o interactivo</a:t>
            </a:r>
            <a:endParaRPr b="0" i="0" sz="1400" u="none" cap="none" strike="noStrike">
              <a:solidFill>
                <a:schemeClr val="dk1"/>
              </a:solidFill>
              <a:latin typeface="Arial"/>
              <a:ea typeface="Arial"/>
              <a:cs typeface="Arial"/>
              <a:sym typeface="Arial"/>
            </a:endParaRPr>
          </a:p>
        </p:txBody>
      </p:sp>
      <p:sp>
        <p:nvSpPr>
          <p:cNvPr id="106" name="Google Shape;106;p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07" name="Google Shape;107;p5"/>
          <p:cNvSpPr/>
          <p:nvPr/>
        </p:nvSpPr>
        <p:spPr>
          <a:xfrm>
            <a:off x="8253350" y="3428994"/>
            <a:ext cx="3948300" cy="20088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CO" sz="1200" u="sng" cap="none" strike="noStrike">
                <a:solidFill>
                  <a:schemeClr val="dk1"/>
                </a:solidFill>
                <a:latin typeface="Arial"/>
                <a:ea typeface="Arial"/>
                <a:cs typeface="Arial"/>
                <a:sym typeface="Arial"/>
                <a:hlinkClick r:id="rId4">
                  <a:extLst>
                    <a:ext uri="{A12FA001-AC4F-418D-AE19-62706E023703}">
                      <ahyp:hlinkClr val="tx"/>
                    </a:ext>
                  </a:extLst>
                </a:hlinkClick>
              </a:rPr>
              <a:t>https://image.freepik.com/vector-gratis/set-papel-cinta-adhesiva_1284-11146.jpg</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 name="Google Shape;108;p5"/>
          <p:cNvSpPr/>
          <p:nvPr/>
        </p:nvSpPr>
        <p:spPr>
          <a:xfrm>
            <a:off x="966281" y="3224321"/>
            <a:ext cx="3702995" cy="1384995"/>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s-CO" sz="1400" u="none" cap="none" strike="noStrike">
                <a:solidFill>
                  <a:schemeClr val="dk1"/>
                </a:solidFill>
                <a:latin typeface="Arial"/>
                <a:ea typeface="Arial"/>
                <a:cs typeface="Arial"/>
                <a:sym typeface="Arial"/>
              </a:rPr>
              <a:t>Así mismo, puede complementar con textos continuos (aquellos organizados sintácticamente en oraciones y párrafos, siguiendo un orden lógico e inmerso en una superestructura cuya característica central es su lectura en secuencia). </a:t>
            </a:r>
            <a:endParaRPr b="0" i="0" sz="1400" u="none" cap="none" strike="noStrike">
              <a:solidFill>
                <a:srgbClr val="000000"/>
              </a:solidFill>
              <a:latin typeface="Arial"/>
              <a:ea typeface="Arial"/>
              <a:cs typeface="Arial"/>
              <a:sym typeface="Arial"/>
            </a:endParaRPr>
          </a:p>
        </p:txBody>
      </p:sp>
      <p:pic>
        <p:nvPicPr>
          <p:cNvPr id="109" name="Google Shape;109;p5"/>
          <p:cNvPicPr preferRelativeResize="0"/>
          <p:nvPr/>
        </p:nvPicPr>
        <p:blipFill rotWithShape="1">
          <a:blip r:embed="rId5">
            <a:alphaModFix/>
          </a:blip>
          <a:srcRect b="31049" l="24965" r="49747" t="20985"/>
          <a:stretch/>
        </p:blipFill>
        <p:spPr>
          <a:xfrm>
            <a:off x="865761" y="1335433"/>
            <a:ext cx="1507787" cy="1429966"/>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5" name="Google Shape;115;p6"/>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Escribir las indicaciones que el equipo de producción debe tener en cuenta al momento de realizar el recurso gráfico o interactivo</a:t>
            </a:r>
            <a:endParaRPr b="0" i="0" sz="1400" u="none" cap="none" strike="noStrike">
              <a:solidFill>
                <a:schemeClr val="dk1"/>
              </a:solidFill>
              <a:latin typeface="Arial"/>
              <a:ea typeface="Arial"/>
              <a:cs typeface="Arial"/>
              <a:sym typeface="Arial"/>
            </a:endParaRPr>
          </a:p>
        </p:txBody>
      </p:sp>
      <p:sp>
        <p:nvSpPr>
          <p:cNvPr id="116" name="Google Shape;116;p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17" name="Google Shape;117;p6"/>
          <p:cNvSpPr/>
          <p:nvPr/>
        </p:nvSpPr>
        <p:spPr>
          <a:xfrm>
            <a:off x="8253350" y="4052477"/>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https://image.freepik.com/vector-gratis/ilustracion-concepto-archivos-texto_114360-4402.jpg</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18" name="Google Shape;118;p6"/>
          <p:cNvPicPr preferRelativeResize="0"/>
          <p:nvPr/>
        </p:nvPicPr>
        <p:blipFill rotWithShape="1">
          <a:blip r:embed="rId3">
            <a:alphaModFix/>
          </a:blip>
          <a:srcRect b="32860" l="49504" r="26514" t="24721"/>
          <a:stretch/>
        </p:blipFill>
        <p:spPr>
          <a:xfrm>
            <a:off x="2283872" y="1837121"/>
            <a:ext cx="1429966" cy="1264596"/>
          </a:xfrm>
          <a:prstGeom prst="rect">
            <a:avLst/>
          </a:prstGeom>
          <a:noFill/>
          <a:ln>
            <a:noFill/>
          </a:ln>
        </p:spPr>
      </p:pic>
      <p:sp>
        <p:nvSpPr>
          <p:cNvPr id="119" name="Google Shape;119;p6"/>
          <p:cNvSpPr/>
          <p:nvPr/>
        </p:nvSpPr>
        <p:spPr>
          <a:xfrm>
            <a:off x="3904035" y="2476596"/>
            <a:ext cx="3702995" cy="1815841"/>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s-CO" sz="1400" u="none" cap="none" strike="noStrike">
                <a:solidFill>
                  <a:schemeClr val="dk1"/>
                </a:solidFill>
                <a:latin typeface="Arial"/>
                <a:ea typeface="Arial"/>
                <a:cs typeface="Arial"/>
                <a:sym typeface="Arial"/>
              </a:rPr>
              <a:t>Enuncie el propósito de cada </a:t>
            </a:r>
            <a:r>
              <a:rPr b="1" i="0" lang="es-CO" sz="1400" u="none" cap="none" strike="noStrike">
                <a:solidFill>
                  <a:schemeClr val="dk1"/>
                </a:solidFill>
                <a:latin typeface="Arial"/>
                <a:ea typeface="Arial"/>
                <a:cs typeface="Arial"/>
                <a:sym typeface="Arial"/>
              </a:rPr>
              <a:t>Actividad de aprendizaje </a:t>
            </a:r>
            <a:r>
              <a:rPr b="0" i="0" lang="es-CO" sz="1400" u="none" cap="none" strike="noStrike">
                <a:solidFill>
                  <a:schemeClr val="dk1"/>
                </a:solidFill>
                <a:latin typeface="Arial"/>
                <a:ea typeface="Arial"/>
                <a:cs typeface="Arial"/>
                <a:sym typeface="Arial"/>
              </a:rPr>
              <a:t>explicándolo de manera clara y detallada, no a modo de simple instructivo, sino de descripción del procedimiento. </a:t>
            </a:r>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s-CO" sz="1400" u="none" cap="none" strike="noStrike">
                <a:solidFill>
                  <a:schemeClr val="dk1"/>
                </a:solidFill>
                <a:latin typeface="Arial"/>
                <a:ea typeface="Arial"/>
                <a:cs typeface="Arial"/>
                <a:sym typeface="Arial"/>
              </a:rPr>
              <a:t>Para esto se recomienda claridad y ser explícito al formular los parámetros, así como las condiciones de entrega. </a:t>
            </a:r>
            <a:endParaRPr b="0" i="0" sz="1400" u="none" cap="none" strike="noStrike">
              <a:solidFill>
                <a:srgbClr val="000000"/>
              </a:solidFill>
              <a:latin typeface="Arial"/>
              <a:ea typeface="Arial"/>
              <a:cs typeface="Arial"/>
              <a:sym typeface="Arial"/>
            </a:endParaRPr>
          </a:p>
        </p:txBody>
      </p:sp>
      <p:pic>
        <p:nvPicPr>
          <p:cNvPr id="120" name="Google Shape;120;p6"/>
          <p:cNvPicPr preferRelativeResize="0"/>
          <p:nvPr/>
        </p:nvPicPr>
        <p:blipFill rotWithShape="1">
          <a:blip r:embed="rId4">
            <a:alphaModFix/>
          </a:blip>
          <a:srcRect b="0" l="0" r="0" t="0"/>
          <a:stretch/>
        </p:blipFill>
        <p:spPr>
          <a:xfrm>
            <a:off x="890689" y="3086219"/>
            <a:ext cx="2786366" cy="1856094"/>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6" name="Google Shape;126;p7"/>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Escribir las indicaciones que el equipo de producción debe tener en cuenta al momento de realizar el recurso gráfico o interactivo</a:t>
            </a:r>
            <a:endParaRPr b="0" i="0" sz="1400" u="none" cap="none" strike="noStrike">
              <a:solidFill>
                <a:schemeClr val="dk1"/>
              </a:solidFill>
              <a:latin typeface="Arial"/>
              <a:ea typeface="Arial"/>
              <a:cs typeface="Arial"/>
              <a:sym typeface="Arial"/>
            </a:endParaRPr>
          </a:p>
        </p:txBody>
      </p:sp>
      <p:sp>
        <p:nvSpPr>
          <p:cNvPr id="127" name="Google Shape;127;p7"/>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28" name="Google Shape;128;p7"/>
          <p:cNvSpPr/>
          <p:nvPr/>
        </p:nvSpPr>
        <p:spPr>
          <a:xfrm>
            <a:off x="8248600" y="5259399"/>
            <a:ext cx="3948300" cy="1598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CO" sz="1200" u="sng" cap="none" strike="noStrike">
                <a:solidFill>
                  <a:schemeClr val="dk1"/>
                </a:solidFill>
                <a:latin typeface="Arial"/>
                <a:ea typeface="Arial"/>
                <a:cs typeface="Arial"/>
                <a:sym typeface="Arial"/>
                <a:hlinkClick r:id="rId3">
                  <a:extLst>
                    <a:ext uri="{A12FA001-AC4F-418D-AE19-62706E023703}">
                      <ahyp:hlinkClr val="tx"/>
                    </a:ext>
                  </a:extLst>
                </a:hlinkClick>
              </a:rPr>
              <a:t>https://image.freepik.com/vector-gratis/ilustracion-concepto-archivos-texto_114360-4402.jpg</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CO" sz="1200" u="sng" cap="none" strike="noStrike">
                <a:solidFill>
                  <a:schemeClr val="dk1"/>
                </a:solidFill>
                <a:latin typeface="Arial"/>
                <a:ea typeface="Arial"/>
                <a:cs typeface="Arial"/>
                <a:sym typeface="Arial"/>
                <a:hlinkClick r:id="rId4">
                  <a:extLst>
                    <a:ext uri="{A12FA001-AC4F-418D-AE19-62706E023703}">
                      <ahyp:hlinkClr val="tx"/>
                    </a:ext>
                  </a:extLst>
                </a:hlinkClick>
              </a:rPr>
              <a:t>https://image.freepik.com/vector-gratis/ilustracion-concepto-progreso_114360-1522.jpg</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29" name="Google Shape;129;p7"/>
          <p:cNvPicPr preferRelativeResize="0"/>
          <p:nvPr/>
        </p:nvPicPr>
        <p:blipFill rotWithShape="1">
          <a:blip r:embed="rId5">
            <a:alphaModFix/>
          </a:blip>
          <a:srcRect b="32860" l="49504" r="26514" t="24721"/>
          <a:stretch/>
        </p:blipFill>
        <p:spPr>
          <a:xfrm>
            <a:off x="165979" y="-131932"/>
            <a:ext cx="1429966" cy="1264596"/>
          </a:xfrm>
          <a:prstGeom prst="rect">
            <a:avLst/>
          </a:prstGeom>
          <a:noFill/>
          <a:ln>
            <a:noFill/>
          </a:ln>
        </p:spPr>
      </p:pic>
      <p:sp>
        <p:nvSpPr>
          <p:cNvPr id="130" name="Google Shape;130;p7"/>
          <p:cNvSpPr/>
          <p:nvPr/>
        </p:nvSpPr>
        <p:spPr>
          <a:xfrm>
            <a:off x="1081546" y="1258377"/>
            <a:ext cx="3702995" cy="5047495"/>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i="0" lang="es-CO" sz="1400" u="none" cap="none" strike="noStrike">
                <a:solidFill>
                  <a:schemeClr val="dk1"/>
                </a:solidFill>
                <a:latin typeface="Arial"/>
                <a:ea typeface="Arial"/>
                <a:cs typeface="Arial"/>
                <a:sym typeface="Arial"/>
              </a:rPr>
              <a:t>ATA texto escrito</a:t>
            </a:r>
            <a:r>
              <a:rPr b="0" i="0" lang="es-CO" sz="1400" u="none" cap="none" strike="noStrike">
                <a:solidFill>
                  <a:schemeClr val="dk1"/>
                </a:solidFill>
                <a:latin typeface="Arial"/>
                <a:ea typeface="Arial"/>
                <a:cs typeface="Arial"/>
                <a:sym typeface="Arial"/>
              </a:rPr>
              <a:t>: como un foro, un informe, un acta, una bitácora, entre otros, se recomienda estandarizar los siguientes criterios y valorarlos mediante una rúbrica: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s-CO" sz="1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s-CO" sz="1400" u="none" cap="none" strike="noStrike">
                <a:solidFill>
                  <a:schemeClr val="dk1"/>
                </a:solidFill>
                <a:latin typeface="Arial"/>
                <a:ea typeface="Arial"/>
                <a:cs typeface="Arial"/>
                <a:sym typeface="Arial"/>
              </a:rPr>
              <a:t>Extensión: definir número de páginas o de palabras.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s-CO" sz="1400" u="none" cap="none" strike="noStrike">
                <a:solidFill>
                  <a:schemeClr val="dk1"/>
                </a:solidFill>
                <a:latin typeface="Arial"/>
                <a:ea typeface="Arial"/>
                <a:cs typeface="Arial"/>
                <a:sym typeface="Arial"/>
              </a:rPr>
              <a:t>Estructura: portada, introducción, desarrollo o cuerpo, conclusión y glosario de términos técnicos (esto último para ciertas clases de texto).</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s-CO" sz="1400" u="none" cap="none" strike="noStrike">
                <a:solidFill>
                  <a:schemeClr val="dk1"/>
                </a:solidFill>
                <a:latin typeface="Arial"/>
                <a:ea typeface="Arial"/>
                <a:cs typeface="Arial"/>
                <a:sym typeface="Arial"/>
              </a:rPr>
              <a:t>Objetividad: expresar con claridad la realidad del proceso de aprendizaje.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s-CO" sz="1400" u="none" cap="none" strike="noStrike">
                <a:solidFill>
                  <a:schemeClr val="dk1"/>
                </a:solidFill>
                <a:latin typeface="Arial"/>
                <a:ea typeface="Arial"/>
                <a:cs typeface="Arial"/>
                <a:sym typeface="Arial"/>
              </a:rPr>
              <a:t>Ortografía y signos de puntuación: utilizar de manera correcta las letras y los signos de puntuación.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s-CO" sz="1400" u="none" cap="none" strike="noStrike">
                <a:solidFill>
                  <a:schemeClr val="dk1"/>
                </a:solidFill>
                <a:latin typeface="Arial"/>
                <a:ea typeface="Arial"/>
                <a:cs typeface="Arial"/>
                <a:sym typeface="Arial"/>
              </a:rPr>
              <a:t>Coherencia: mantener la unidad temática (evitar la digresión).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s-CO" sz="1400" u="none" cap="none" strike="noStrike">
                <a:solidFill>
                  <a:schemeClr val="dk1"/>
                </a:solidFill>
                <a:latin typeface="Arial"/>
                <a:ea typeface="Arial"/>
                <a:cs typeface="Arial"/>
                <a:sym typeface="Arial"/>
              </a:rPr>
              <a:t>Cohesión: estructurar adecuadamente las oraciones y de los párrafos.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s-CO" sz="1400" u="none" cap="none" strike="noStrike">
                <a:solidFill>
                  <a:schemeClr val="dk1"/>
                </a:solidFill>
                <a:latin typeface="Arial"/>
                <a:ea typeface="Arial"/>
                <a:cs typeface="Arial"/>
                <a:sym typeface="Arial"/>
              </a:rPr>
              <a:t>Bibliografía o cibergrafía: citar las fuentes bibliográficas de acuerdo con las más recientes normas APA.</a:t>
            </a:r>
            <a:endParaRPr b="0" i="0" sz="1400" u="none" cap="none" strike="noStrike">
              <a:solidFill>
                <a:srgbClr val="000000"/>
              </a:solidFill>
              <a:latin typeface="Arial"/>
              <a:ea typeface="Arial"/>
              <a:cs typeface="Arial"/>
              <a:sym typeface="Arial"/>
            </a:endParaRPr>
          </a:p>
        </p:txBody>
      </p:sp>
      <p:sp>
        <p:nvSpPr>
          <p:cNvPr id="131" name="Google Shape;131;p7"/>
          <p:cNvSpPr txBox="1"/>
          <p:nvPr/>
        </p:nvSpPr>
        <p:spPr>
          <a:xfrm>
            <a:off x="3183680" y="85584"/>
            <a:ext cx="485136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CO" sz="1400" u="none" cap="none" strike="noStrike">
                <a:solidFill>
                  <a:srgbClr val="000000"/>
                </a:solidFill>
                <a:latin typeface="Arial"/>
                <a:ea typeface="Arial"/>
                <a:cs typeface="Arial"/>
                <a:sym typeface="Arial"/>
              </a:rPr>
              <a:t>Ejemplos de propósitos de Actividad de aprendizaje</a:t>
            </a:r>
            <a:endParaRPr b="1"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10612c8f20d_0_0"/>
          <p:cNvSpPr/>
          <p:nvPr/>
        </p:nvSpPr>
        <p:spPr>
          <a:xfrm>
            <a:off x="4368422" y="1624961"/>
            <a:ext cx="4827336" cy="47091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i="0" lang="es-CO" sz="1200" u="none" cap="none" strike="noStrike">
                <a:solidFill>
                  <a:schemeClr val="dk1"/>
                </a:solidFill>
                <a:latin typeface="Arial"/>
                <a:ea typeface="Arial"/>
                <a:cs typeface="Arial"/>
                <a:sym typeface="Arial"/>
              </a:rPr>
              <a:t>ATA exposición oral: </a:t>
            </a:r>
            <a:r>
              <a:rPr b="0" i="0" lang="es-CO" sz="1200" u="none" cap="none" strike="noStrike">
                <a:solidFill>
                  <a:schemeClr val="dk1"/>
                </a:solidFill>
                <a:latin typeface="Arial"/>
                <a:ea typeface="Arial"/>
                <a:cs typeface="Arial"/>
                <a:sym typeface="Arial"/>
              </a:rPr>
              <a:t>como un conversatorio o debate, se recomienda estandarizar los siguientes parámetros y valorarlos mediante una rúbrica: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0" i="0" lang="es-CO" sz="12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chemeClr val="dk1"/>
              </a:buClr>
              <a:buSzPts val="1200"/>
              <a:buFont typeface="Arial"/>
              <a:buChar char="•"/>
            </a:pPr>
            <a:r>
              <a:rPr b="0" i="0" lang="es-CO" sz="1200" u="none" cap="none" strike="noStrike">
                <a:solidFill>
                  <a:schemeClr val="dk1"/>
                </a:solidFill>
                <a:latin typeface="Arial"/>
                <a:ea typeface="Arial"/>
                <a:cs typeface="Arial"/>
                <a:sym typeface="Arial"/>
              </a:rPr>
              <a:t>El expositor debe demostrar dominio del tema y de los conceptos técnicos.</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chemeClr val="dk1"/>
              </a:buClr>
              <a:buSzPts val="1200"/>
              <a:buFont typeface="Arial"/>
              <a:buChar char="•"/>
            </a:pPr>
            <a:r>
              <a:rPr b="0" i="0" lang="es-CO" sz="1200" u="none" cap="none" strike="noStrike">
                <a:solidFill>
                  <a:schemeClr val="dk1"/>
                </a:solidFill>
                <a:latin typeface="Arial"/>
                <a:ea typeface="Arial"/>
                <a:cs typeface="Arial"/>
                <a:sym typeface="Arial"/>
              </a:rPr>
              <a:t>Emplear lenguaje estándar o formal (evitar uso de coloquialismos).</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chemeClr val="dk1"/>
              </a:buClr>
              <a:buSzPts val="1200"/>
              <a:buFont typeface="Arial"/>
              <a:buChar char="•"/>
            </a:pPr>
            <a:r>
              <a:rPr b="0" i="0" lang="es-CO" sz="1200" u="none" cap="none" strike="noStrike">
                <a:solidFill>
                  <a:schemeClr val="dk1"/>
                </a:solidFill>
                <a:latin typeface="Arial"/>
                <a:ea typeface="Arial"/>
                <a:cs typeface="Arial"/>
                <a:sym typeface="Arial"/>
              </a:rPr>
              <a:t>Expresarse con claridad, precisión y entonación adecuada.</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chemeClr val="dk1"/>
              </a:buClr>
              <a:buSzPts val="1200"/>
              <a:buFont typeface="Arial"/>
              <a:buChar char="•"/>
            </a:pPr>
            <a:r>
              <a:rPr b="0" i="0" lang="es-CO" sz="1200" u="none" cap="none" strike="noStrike">
                <a:solidFill>
                  <a:schemeClr val="dk1"/>
                </a:solidFill>
                <a:latin typeface="Arial"/>
                <a:ea typeface="Arial"/>
                <a:cs typeface="Arial"/>
                <a:sym typeface="Arial"/>
              </a:rPr>
              <a:t>Mantener el enfoque temático (evitar la digresión).</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chemeClr val="dk1"/>
              </a:buClr>
              <a:buSzPts val="1200"/>
              <a:buFont typeface="Arial"/>
              <a:buChar char="•"/>
            </a:pPr>
            <a:r>
              <a:rPr b="0" i="0" lang="es-CO" sz="1200" u="none" cap="none" strike="noStrike">
                <a:solidFill>
                  <a:schemeClr val="dk1"/>
                </a:solidFill>
                <a:latin typeface="Arial"/>
                <a:ea typeface="Arial"/>
                <a:cs typeface="Arial"/>
                <a:sym typeface="Arial"/>
              </a:rPr>
              <a:t>Elaborar material gráfico (diapositivas, por ejemplo) que ilustre y sirva de apoyo a los expositores y contribuya a la comprensión del tema, para lo que se debe tener en cuenta:</a:t>
            </a:r>
            <a:endParaRPr b="0" i="0" sz="1400" u="none" cap="none" strike="noStrike">
              <a:solidFill>
                <a:srgbClr val="000000"/>
              </a:solidFill>
              <a:latin typeface="Arial"/>
              <a:ea typeface="Arial"/>
              <a:cs typeface="Arial"/>
              <a:sym typeface="Arial"/>
            </a:endParaRPr>
          </a:p>
          <a:p>
            <a:pPr indent="-171450" lvl="8" marL="171450" marR="0" rtl="0" algn="l">
              <a:lnSpc>
                <a:spcPct val="100000"/>
              </a:lnSpc>
              <a:spcBef>
                <a:spcPts val="0"/>
              </a:spcBef>
              <a:spcAft>
                <a:spcPts val="0"/>
              </a:spcAft>
              <a:buClr>
                <a:schemeClr val="dk1"/>
              </a:buClr>
              <a:buSzPts val="1200"/>
              <a:buFont typeface="Noto Sans Symbols"/>
              <a:buChar char="✔"/>
            </a:pPr>
            <a:r>
              <a:rPr b="0" i="0" lang="es-CO" sz="1200" u="none" cap="none" strike="noStrike">
                <a:solidFill>
                  <a:schemeClr val="dk1"/>
                </a:solidFill>
                <a:latin typeface="Arial"/>
                <a:ea typeface="Arial"/>
                <a:cs typeface="Arial"/>
                <a:sym typeface="Arial"/>
              </a:rPr>
              <a:t>Tamaño de visualización adecuado.</a:t>
            </a:r>
            <a:endParaRPr b="0" i="0" sz="1400" u="none" cap="none" strike="noStrike">
              <a:solidFill>
                <a:srgbClr val="000000"/>
              </a:solidFill>
              <a:latin typeface="Arial"/>
              <a:ea typeface="Arial"/>
              <a:cs typeface="Arial"/>
              <a:sym typeface="Arial"/>
            </a:endParaRPr>
          </a:p>
          <a:p>
            <a:pPr indent="-171450" lvl="8" marL="171450" marR="0" rtl="0" algn="l">
              <a:lnSpc>
                <a:spcPct val="100000"/>
              </a:lnSpc>
              <a:spcBef>
                <a:spcPts val="0"/>
              </a:spcBef>
              <a:spcAft>
                <a:spcPts val="0"/>
              </a:spcAft>
              <a:buClr>
                <a:schemeClr val="dk1"/>
              </a:buClr>
              <a:buSzPts val="1200"/>
              <a:buFont typeface="Noto Sans Symbols"/>
              <a:buChar char="✔"/>
            </a:pPr>
            <a:r>
              <a:rPr b="0" i="0" lang="es-CO" sz="1200" u="none" cap="none" strike="noStrike">
                <a:solidFill>
                  <a:schemeClr val="dk1"/>
                </a:solidFill>
                <a:latin typeface="Arial"/>
                <a:ea typeface="Arial"/>
                <a:cs typeface="Arial"/>
                <a:sym typeface="Arial"/>
              </a:rPr>
              <a:t>Ortografía y puntuación correctas.</a:t>
            </a:r>
            <a:endParaRPr b="0" i="0" sz="1400" u="none" cap="none" strike="noStrike">
              <a:solidFill>
                <a:srgbClr val="000000"/>
              </a:solidFill>
              <a:latin typeface="Arial"/>
              <a:ea typeface="Arial"/>
              <a:cs typeface="Arial"/>
              <a:sym typeface="Arial"/>
            </a:endParaRPr>
          </a:p>
          <a:p>
            <a:pPr indent="-171450" lvl="8" marL="171450" marR="0" rtl="0" algn="l">
              <a:lnSpc>
                <a:spcPct val="100000"/>
              </a:lnSpc>
              <a:spcBef>
                <a:spcPts val="0"/>
              </a:spcBef>
              <a:spcAft>
                <a:spcPts val="0"/>
              </a:spcAft>
              <a:buClr>
                <a:schemeClr val="dk1"/>
              </a:buClr>
              <a:buSzPts val="1200"/>
              <a:buFont typeface="Noto Sans Symbols"/>
              <a:buChar char="✔"/>
            </a:pPr>
            <a:r>
              <a:rPr b="0" i="0" lang="es-CO" sz="1200" u="none" cap="none" strike="noStrike">
                <a:solidFill>
                  <a:schemeClr val="dk1"/>
                </a:solidFill>
                <a:latin typeface="Arial"/>
                <a:ea typeface="Arial"/>
                <a:cs typeface="Arial"/>
                <a:sym typeface="Arial"/>
              </a:rPr>
              <a:t>Citas, referencias bibliográficas de textos continuos y discontinuos y bibliografía consultada de acuerdo con las más recientes normas APA.</a:t>
            </a:r>
            <a:endParaRPr b="0" i="0" sz="1200" u="none" cap="none" strike="noStrike">
              <a:solidFill>
                <a:srgbClr val="000000"/>
              </a:solidFill>
              <a:latin typeface="Arial"/>
              <a:ea typeface="Arial"/>
              <a:cs typeface="Arial"/>
              <a:sym typeface="Arial"/>
            </a:endParaRPr>
          </a:p>
          <a:p>
            <a:pPr indent="-171450" lvl="8" marL="171450" marR="0" rtl="0" algn="l">
              <a:lnSpc>
                <a:spcPct val="100000"/>
              </a:lnSpc>
              <a:spcBef>
                <a:spcPts val="0"/>
              </a:spcBef>
              <a:spcAft>
                <a:spcPts val="0"/>
              </a:spcAft>
              <a:buClr>
                <a:schemeClr val="dk1"/>
              </a:buClr>
              <a:buSzPts val="1200"/>
              <a:buFont typeface="Noto Sans Symbols"/>
              <a:buChar char="✔"/>
            </a:pPr>
            <a:r>
              <a:rPr b="0" i="0" lang="es-CO" sz="1200" u="none" cap="none" strike="noStrike">
                <a:solidFill>
                  <a:schemeClr val="dk1"/>
                </a:solidFill>
                <a:latin typeface="Arial"/>
                <a:ea typeface="Arial"/>
                <a:cs typeface="Arial"/>
                <a:sym typeface="Arial"/>
              </a:rPr>
              <a:t>Expresión no verbal adecuada.</a:t>
            </a:r>
            <a:endParaRPr b="0" i="0" sz="1400" u="none" cap="none" strike="noStrike">
              <a:solidFill>
                <a:srgbClr val="000000"/>
              </a:solidFill>
              <a:latin typeface="Arial"/>
              <a:ea typeface="Arial"/>
              <a:cs typeface="Arial"/>
              <a:sym typeface="Arial"/>
            </a:endParaRPr>
          </a:p>
          <a:p>
            <a:pPr indent="-171450" lvl="8" marL="171450" marR="0" rtl="0" algn="l">
              <a:lnSpc>
                <a:spcPct val="100000"/>
              </a:lnSpc>
              <a:spcBef>
                <a:spcPts val="0"/>
              </a:spcBef>
              <a:spcAft>
                <a:spcPts val="0"/>
              </a:spcAft>
              <a:buClr>
                <a:schemeClr val="dk1"/>
              </a:buClr>
              <a:buSzPts val="1200"/>
              <a:buFont typeface="Noto Sans Symbols"/>
              <a:buChar char="✔"/>
            </a:pPr>
            <a:r>
              <a:rPr b="0" i="0" lang="es-CO" sz="1200" u="none" cap="none" strike="noStrike">
                <a:solidFill>
                  <a:schemeClr val="dk1"/>
                </a:solidFill>
                <a:latin typeface="Arial"/>
                <a:ea typeface="Arial"/>
                <a:cs typeface="Arial"/>
                <a:sym typeface="Arial"/>
              </a:rPr>
              <a:t>Uso eficiente del tiempo: (especificar tiempo de exposición o intervención).</a:t>
            </a:r>
            <a:endParaRPr b="0" i="0" sz="1400" u="none" cap="none" strike="noStrike">
              <a:solidFill>
                <a:srgbClr val="000000"/>
              </a:solidFill>
              <a:latin typeface="Arial"/>
              <a:ea typeface="Arial"/>
              <a:cs typeface="Arial"/>
              <a:sym typeface="Arial"/>
            </a:endParaRPr>
          </a:p>
          <a:p>
            <a:pPr indent="-171450" lvl="8" marL="171450" marR="0" rtl="0" algn="l">
              <a:lnSpc>
                <a:spcPct val="100000"/>
              </a:lnSpc>
              <a:spcBef>
                <a:spcPts val="0"/>
              </a:spcBef>
              <a:spcAft>
                <a:spcPts val="0"/>
              </a:spcAft>
              <a:buClr>
                <a:schemeClr val="dk1"/>
              </a:buClr>
              <a:buSzPts val="1200"/>
              <a:buFont typeface="Noto Sans Symbols"/>
              <a:buChar char="✔"/>
            </a:pPr>
            <a:r>
              <a:rPr b="0" i="0" lang="es-CO" sz="1200" u="none" cap="none" strike="noStrike">
                <a:solidFill>
                  <a:schemeClr val="dk1"/>
                </a:solidFill>
                <a:latin typeface="Arial"/>
                <a:ea typeface="Arial"/>
                <a:cs typeface="Arial"/>
                <a:sym typeface="Arial"/>
              </a:rPr>
              <a:t>Manejo y trato adecuado del público (ceder uso de la palabra y responder preguntas satisfactoriamente), </a:t>
            </a:r>
            <a:endParaRPr b="0" i="0" sz="1400" u="none" cap="none" strike="noStrike">
              <a:solidFill>
                <a:srgbClr val="000000"/>
              </a:solidFill>
              <a:latin typeface="Arial"/>
              <a:ea typeface="Arial"/>
              <a:cs typeface="Arial"/>
              <a:sym typeface="Arial"/>
            </a:endParaRPr>
          </a:p>
        </p:txBody>
      </p:sp>
      <p:pic>
        <p:nvPicPr>
          <p:cNvPr id="137" name="Google Shape;137;g10612c8f20d_0_0"/>
          <p:cNvPicPr preferRelativeResize="0"/>
          <p:nvPr/>
        </p:nvPicPr>
        <p:blipFill rotWithShape="1">
          <a:blip r:embed="rId3">
            <a:alphaModFix/>
          </a:blip>
          <a:srcRect b="32860" l="49503" r="26514" t="24721"/>
          <a:stretch/>
        </p:blipFill>
        <p:spPr>
          <a:xfrm>
            <a:off x="2938454" y="701168"/>
            <a:ext cx="1429966" cy="1264596"/>
          </a:xfrm>
          <a:prstGeom prst="rect">
            <a:avLst/>
          </a:prstGeom>
          <a:noFill/>
          <a:ln>
            <a:noFill/>
          </a:ln>
        </p:spPr>
      </p:pic>
      <p:sp>
        <p:nvSpPr>
          <p:cNvPr id="138" name="Google Shape;138;g10612c8f20d_0_0"/>
          <p:cNvSpPr txBox="1"/>
          <p:nvPr/>
        </p:nvSpPr>
        <p:spPr>
          <a:xfrm>
            <a:off x="4560130" y="1027334"/>
            <a:ext cx="48513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CO" sz="1400" u="none" cap="none" strike="noStrike">
                <a:solidFill>
                  <a:srgbClr val="000000"/>
                </a:solidFill>
                <a:latin typeface="Arial"/>
                <a:ea typeface="Arial"/>
                <a:cs typeface="Arial"/>
                <a:sym typeface="Arial"/>
              </a:rPr>
              <a:t>Ejemplos de propósitos de Actividad de aprendizaje</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8"/>
          <p:cNvPicPr preferRelativeResize="0"/>
          <p:nvPr/>
        </p:nvPicPr>
        <p:blipFill rotWithShape="1">
          <a:blip r:embed="rId3">
            <a:alphaModFix/>
          </a:blip>
          <a:srcRect b="0" l="0" r="0" t="0"/>
          <a:stretch/>
        </p:blipFill>
        <p:spPr>
          <a:xfrm>
            <a:off x="218602" y="2765399"/>
            <a:ext cx="4405496" cy="2751675"/>
          </a:xfrm>
          <a:prstGeom prst="rect">
            <a:avLst/>
          </a:prstGeom>
          <a:noFill/>
          <a:ln>
            <a:noFill/>
          </a:ln>
        </p:spPr>
      </p:pic>
      <p:sp>
        <p:nvSpPr>
          <p:cNvPr id="144" name="Google Shape;144;p8"/>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5" name="Google Shape;145;p8"/>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Cambiar el número por un cinco</a:t>
            </a:r>
            <a:endParaRPr b="0" i="0" sz="1400" u="none" cap="none" strike="noStrike">
              <a:solidFill>
                <a:schemeClr val="dk1"/>
              </a:solidFill>
              <a:latin typeface="Arial"/>
              <a:ea typeface="Arial"/>
              <a:cs typeface="Arial"/>
              <a:sym typeface="Arial"/>
            </a:endParaRPr>
          </a:p>
        </p:txBody>
      </p:sp>
      <p:sp>
        <p:nvSpPr>
          <p:cNvPr id="146" name="Google Shape;146;p8"/>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47" name="Google Shape;147;p8"/>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48" name="Google Shape;148;p8"/>
          <p:cNvPicPr preferRelativeResize="0"/>
          <p:nvPr/>
        </p:nvPicPr>
        <p:blipFill rotWithShape="1">
          <a:blip r:embed="rId4">
            <a:alphaModFix/>
          </a:blip>
          <a:srcRect b="32729" l="73649" r="0" t="24524"/>
          <a:stretch/>
        </p:blipFill>
        <p:spPr>
          <a:xfrm>
            <a:off x="1789889" y="530184"/>
            <a:ext cx="1571220" cy="1274324"/>
          </a:xfrm>
          <a:prstGeom prst="rect">
            <a:avLst/>
          </a:prstGeom>
          <a:noFill/>
          <a:ln>
            <a:noFill/>
          </a:ln>
        </p:spPr>
      </p:pic>
      <p:sp>
        <p:nvSpPr>
          <p:cNvPr id="149" name="Google Shape;149;p8"/>
          <p:cNvSpPr/>
          <p:nvPr/>
        </p:nvSpPr>
        <p:spPr>
          <a:xfrm>
            <a:off x="4370962" y="2242174"/>
            <a:ext cx="3702995" cy="2031325"/>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i="0" lang="es-CO" sz="1400" u="none" cap="none" strike="noStrike">
                <a:solidFill>
                  <a:schemeClr val="dk1"/>
                </a:solidFill>
                <a:latin typeface="Arial"/>
                <a:ea typeface="Arial"/>
                <a:cs typeface="Arial"/>
                <a:sym typeface="Arial"/>
              </a:rPr>
              <a:t>Glosario</a:t>
            </a:r>
            <a:r>
              <a:rPr b="0" i="0" lang="es-CO" sz="1400" u="none" cap="none" strike="noStrike">
                <a:solidFill>
                  <a:schemeClr val="dk1"/>
                </a:solidFill>
                <a:latin typeface="Arial"/>
                <a:ea typeface="Arial"/>
                <a:cs typeface="Arial"/>
                <a:sym typeface="Arial"/>
              </a:rPr>
              <a:t>: incluya los términos y conceptos técnicos empleados en la guía que resultan claves para la comprensión de lo expuesto en ella y para el desarrollo de las actividades de aprendizaje, y proporcione una definición clara y precisa de cada uno de ellos (cite con las más recientes normas APA las fuentes bibliográficas de donde tomó las definiciones).</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9"/>
          <p:cNvPicPr preferRelativeResize="0"/>
          <p:nvPr/>
        </p:nvPicPr>
        <p:blipFill rotWithShape="1">
          <a:blip r:embed="rId3">
            <a:alphaModFix/>
          </a:blip>
          <a:srcRect b="0" l="0" r="0" t="0"/>
          <a:stretch/>
        </p:blipFill>
        <p:spPr>
          <a:xfrm>
            <a:off x="1270068" y="1964987"/>
            <a:ext cx="5962650" cy="4265228"/>
          </a:xfrm>
          <a:prstGeom prst="rect">
            <a:avLst/>
          </a:prstGeom>
          <a:noFill/>
          <a:ln>
            <a:noFill/>
          </a:ln>
        </p:spPr>
      </p:pic>
      <p:sp>
        <p:nvSpPr>
          <p:cNvPr id="155" name="Google Shape;155;p9"/>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6" name="Google Shape;156;p9"/>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Cambiar el número por un seis</a:t>
            </a:r>
            <a:endParaRPr b="0" i="0" sz="1400" u="none" cap="none" strike="noStrike">
              <a:solidFill>
                <a:schemeClr val="dk1"/>
              </a:solidFill>
              <a:latin typeface="Arial"/>
              <a:ea typeface="Arial"/>
              <a:cs typeface="Arial"/>
              <a:sym typeface="Arial"/>
            </a:endParaRPr>
          </a:p>
        </p:txBody>
      </p:sp>
      <p:sp>
        <p:nvSpPr>
          <p:cNvPr id="157" name="Google Shape;157;p9"/>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58" name="Google Shape;158;p9"/>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59" name="Google Shape;159;p9"/>
          <p:cNvPicPr preferRelativeResize="0"/>
          <p:nvPr/>
        </p:nvPicPr>
        <p:blipFill rotWithShape="1">
          <a:blip r:embed="rId4">
            <a:alphaModFix/>
          </a:blip>
          <a:srcRect b="32729" l="73649" r="0" t="24524"/>
          <a:stretch/>
        </p:blipFill>
        <p:spPr>
          <a:xfrm>
            <a:off x="1789889" y="530184"/>
            <a:ext cx="1571220" cy="1274324"/>
          </a:xfrm>
          <a:prstGeom prst="rect">
            <a:avLst/>
          </a:prstGeom>
          <a:noFill/>
          <a:ln>
            <a:noFill/>
          </a:ln>
        </p:spPr>
      </p:pic>
      <p:sp>
        <p:nvSpPr>
          <p:cNvPr id="160" name="Google Shape;160;p9"/>
          <p:cNvSpPr/>
          <p:nvPr/>
        </p:nvSpPr>
        <p:spPr>
          <a:xfrm>
            <a:off x="4370962" y="2242174"/>
            <a:ext cx="3702995" cy="1384954"/>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CO" sz="1400" u="none" cap="none" strike="noStrike">
                <a:solidFill>
                  <a:schemeClr val="dk1"/>
                </a:solidFill>
                <a:latin typeface="Arial"/>
                <a:ea typeface="Arial"/>
                <a:cs typeface="Arial"/>
                <a:sym typeface="Arial"/>
              </a:rPr>
              <a:t>Bibliografía</a:t>
            </a:r>
            <a:r>
              <a:rPr b="0" i="0" lang="es-CO" sz="1400" u="none" cap="none" strike="noStrike">
                <a:solidFill>
                  <a:schemeClr val="dk1"/>
                </a:solidFill>
                <a:latin typeface="Arial"/>
                <a:ea typeface="Arial"/>
                <a:cs typeface="Arial"/>
                <a:sym typeface="Arial"/>
              </a:rPr>
              <a:t>: aquí puede referenciar los textos que le serán útiles para el desarrollo de la competencia, incluso si son videos, audios, informes de investigación, artículos de revista, páginas web, entre otros (siguiendo las más recientes normas APA).</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CLAUDIA VASQUEZ</dc:creator>
</cp:coreProperties>
</file>