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handoutMasterIdLst>
    <p:handoutMasterId r:id="rId5"/>
  </p:handoutMasterIdLst>
  <p:sldIdLst>
    <p:sldId id="258" r:id="rId2"/>
    <p:sldId id="286" r:id="rId3"/>
  </p:sldIdLst>
  <p:sldSz cx="12192000" cy="6858000"/>
  <p:notesSz cx="6858000" cy="9144000"/>
  <p:custDataLst>
    <p:tags r:id="rId6"/>
  </p:custData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ana Morales" initials="LM" lastIdx="5" clrIdx="0">
    <p:extLst>
      <p:ext uri="{19B8F6BF-5375-455C-9EA6-DF929625EA0E}">
        <p15:presenceInfo xmlns:p15="http://schemas.microsoft.com/office/powerpoint/2012/main" userId="Liliana Mora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86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C8625-F1AC-4C01-BAC9-3CD3015F1BBD}">
  <a:tblStyle styleId="{BB3C8625-F1AC-4C01-BAC9-3CD3015F1BBD}" styleName="Table_0"/>
  <a:tblStyle styleId="{BF564A1C-97B1-4D8F-8997-F2116A1512E2}"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63B9DBF-B480-47DA-A6E1-43C5474EF4B7}"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A56D29A-3347-4097-BB56-BC4704688742}" styleName="Table_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25CA6D2-C51F-4EB5-8F98-FF5386C87FD4}" styleName="Table_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97" autoAdjust="0"/>
    <p:restoredTop sz="89660"/>
  </p:normalViewPr>
  <p:slideViewPr>
    <p:cSldViewPr snapToGrid="0">
      <p:cViewPr varScale="1">
        <p:scale>
          <a:sx n="104" d="100"/>
          <a:sy n="104" d="100"/>
        </p:scale>
        <p:origin x="360" y="90"/>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2B4DD1-0BA0-41EA-B685-F252DA25B945}" type="datetimeFigureOut">
              <a:rPr lang="es-CO" smtClean="0"/>
              <a:t>9/12/2021</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D36486-01DA-4660-80C3-34274CB1AAF0}" type="slidenum">
              <a:rPr lang="es-CO" smtClean="0"/>
              <a:t>‹Nº›</a:t>
            </a:fld>
            <a:endParaRPr lang="es-CO"/>
          </a:p>
        </p:txBody>
      </p:sp>
    </p:spTree>
    <p:extLst>
      <p:ext uri="{BB962C8B-B14F-4D97-AF65-F5344CB8AC3E}">
        <p14:creationId xmlns:p14="http://schemas.microsoft.com/office/powerpoint/2010/main" val="2668587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929778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647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06379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sz="60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sz="2400" b="0" i="0" u="none" strike="noStrike" cap="none" baseline="0">
                <a:solidFill>
                  <a:schemeClr val="dk1"/>
                </a:solidFill>
                <a:latin typeface="Calibri"/>
                <a:ea typeface="Calibri"/>
                <a:cs typeface="Calibri"/>
                <a:sym typeface="Calibri"/>
              </a:defRPr>
            </a:lvl1pPr>
            <a:lvl2pPr marL="457200" marR="0" indent="0" algn="ctr" rtl="0">
              <a:lnSpc>
                <a:spcPct val="90000"/>
              </a:lnSpc>
              <a:spcBef>
                <a:spcPts val="500"/>
              </a:spcBef>
              <a:buClr>
                <a:schemeClr val="dk1"/>
              </a:buClr>
              <a:buFont typeface="Arial"/>
              <a:buNone/>
              <a:defRPr sz="2000" b="0" i="0" u="none" strike="noStrike" cap="none" baseline="0">
                <a:solidFill>
                  <a:schemeClr val="dk1"/>
                </a:solidFill>
                <a:latin typeface="Calibri"/>
                <a:ea typeface="Calibri"/>
                <a:cs typeface="Calibri"/>
                <a:sym typeface="Calibri"/>
              </a:defRPr>
            </a:lvl2pPr>
            <a:lvl3pPr marL="914400" marR="0" indent="0" algn="ctr" rtl="0">
              <a:lnSpc>
                <a:spcPct val="90000"/>
              </a:lnSpc>
              <a:spcBef>
                <a:spcPts val="500"/>
              </a:spcBef>
              <a:buClr>
                <a:schemeClr val="dk1"/>
              </a:buClr>
              <a:buFont typeface="Arial"/>
              <a:buNone/>
              <a:defRPr sz="1800" b="0" i="0" u="none" strike="noStrike" cap="none" baseline="0">
                <a:solidFill>
                  <a:schemeClr val="dk1"/>
                </a:solidFill>
                <a:latin typeface="Calibri"/>
                <a:ea typeface="Calibri"/>
                <a:cs typeface="Calibri"/>
                <a:sym typeface="Calibri"/>
              </a:defRPr>
            </a:lvl3pPr>
            <a:lvl4pPr marL="13716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4pPr>
            <a:lvl5pPr marL="18288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5pPr>
            <a:lvl6pPr marL="22860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6pPr>
            <a:lvl7pPr marL="27432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7pPr>
            <a:lvl8pPr marL="32004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8pPr>
            <a:lvl9pPr marL="36576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rtl="0">
              <a:spcBef>
                <a:spcPts val="0"/>
              </a:spcBef>
              <a:defRPr sz="6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indent="0" rtl="0">
              <a:spcBef>
                <a:spcPts val="0"/>
              </a:spcBef>
              <a:buClr>
                <a:srgbClr val="888888"/>
              </a:buClr>
              <a:buFont typeface="Calibri"/>
              <a:buNone/>
              <a:defRPr sz="2400">
                <a:solidFill>
                  <a:srgbClr val="888888"/>
                </a:solidFill>
              </a:defRPr>
            </a:lvl1pPr>
            <a:lvl2pPr marL="457200" indent="0" rtl="0">
              <a:spcBef>
                <a:spcPts val="0"/>
              </a:spcBef>
              <a:buClr>
                <a:srgbClr val="888888"/>
              </a:buClr>
              <a:buFont typeface="Calibri"/>
              <a:buNone/>
              <a:defRPr sz="2000">
                <a:solidFill>
                  <a:srgbClr val="888888"/>
                </a:solidFill>
              </a:defRPr>
            </a:lvl2pPr>
            <a:lvl3pPr marL="914400" indent="0" rtl="0">
              <a:spcBef>
                <a:spcPts val="0"/>
              </a:spcBef>
              <a:buClr>
                <a:srgbClr val="888888"/>
              </a:buClr>
              <a:buFont typeface="Calibri"/>
              <a:buNone/>
              <a:defRPr sz="1800">
                <a:solidFill>
                  <a:srgbClr val="888888"/>
                </a:solidFill>
              </a:defRPr>
            </a:lvl3pPr>
            <a:lvl4pPr marL="1371600" indent="0" rtl="0">
              <a:spcBef>
                <a:spcPts val="0"/>
              </a:spcBef>
              <a:buClr>
                <a:srgbClr val="888888"/>
              </a:buClr>
              <a:buFont typeface="Calibri"/>
              <a:buNone/>
              <a:defRPr sz="1600">
                <a:solidFill>
                  <a:srgbClr val="888888"/>
                </a:solidFill>
              </a:defRPr>
            </a:lvl4pPr>
            <a:lvl5pPr marL="1828800" indent="0" rtl="0">
              <a:spcBef>
                <a:spcPts val="0"/>
              </a:spcBef>
              <a:buClr>
                <a:srgbClr val="888888"/>
              </a:buClr>
              <a:buFont typeface="Calibri"/>
              <a:buNone/>
              <a:defRPr sz="1600">
                <a:solidFill>
                  <a:srgbClr val="888888"/>
                </a:solidFill>
              </a:defRPr>
            </a:lvl5pPr>
            <a:lvl6pPr marL="2286000" indent="0" rtl="0">
              <a:spcBef>
                <a:spcPts val="0"/>
              </a:spcBef>
              <a:buClr>
                <a:srgbClr val="888888"/>
              </a:buClr>
              <a:buFont typeface="Calibri"/>
              <a:buNone/>
              <a:defRPr sz="1600">
                <a:solidFill>
                  <a:srgbClr val="888888"/>
                </a:solidFill>
              </a:defRPr>
            </a:lvl6pPr>
            <a:lvl7pPr marL="2743200" indent="0" rtl="0">
              <a:spcBef>
                <a:spcPts val="0"/>
              </a:spcBef>
              <a:buClr>
                <a:srgbClr val="888888"/>
              </a:buClr>
              <a:buFont typeface="Calibri"/>
              <a:buNone/>
              <a:defRPr sz="1600">
                <a:solidFill>
                  <a:srgbClr val="888888"/>
                </a:solidFill>
              </a:defRPr>
            </a:lvl7pPr>
            <a:lvl8pPr marL="3200400" indent="0" rtl="0">
              <a:spcBef>
                <a:spcPts val="0"/>
              </a:spcBef>
              <a:buClr>
                <a:srgbClr val="888888"/>
              </a:buClr>
              <a:buFont typeface="Calibri"/>
              <a:buNone/>
              <a:defRPr sz="1600">
                <a:solidFill>
                  <a:srgbClr val="888888"/>
                </a:solidFill>
              </a:defRPr>
            </a:lvl8pPr>
            <a:lvl9pPr marL="3657600" indent="0" rtl="0">
              <a:spcBef>
                <a:spcPts val="0"/>
              </a:spcBef>
              <a:buClr>
                <a:srgbClr val="888888"/>
              </a:buClr>
              <a:buFont typeface="Calibri"/>
              <a:buNone/>
              <a:defRPr sz="1600">
                <a:solidFill>
                  <a:srgbClr val="888888"/>
                </a:solidFill>
              </a:defRPr>
            </a:lvl9pPr>
          </a:lstStyle>
          <a:p>
            <a:endParaRPr/>
          </a:p>
        </p:txBody>
      </p:sp>
      <p:sp>
        <p:nvSpPr>
          <p:cNvPr id="25" name="Shape 2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38" name="Shape 3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0" name="Shape 4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56" name="Shape 5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400"/>
            </a:lvl2pPr>
            <a:lvl3pPr marL="914400" indent="0" rtl="0">
              <a:spcBef>
                <a:spcPts val="0"/>
              </a:spcBef>
              <a:buFont typeface="Calibri"/>
              <a:buNone/>
              <a:defRPr sz="1200"/>
            </a:lvl3pPr>
            <a:lvl4pPr marL="1371600" indent="0" rtl="0">
              <a:spcBef>
                <a:spcPts val="0"/>
              </a:spcBef>
              <a:buFont typeface="Calibri"/>
              <a:buNone/>
              <a:defRPr sz="1000"/>
            </a:lvl4pPr>
            <a:lvl5pPr marL="1828800" indent="0" rtl="0">
              <a:spcBef>
                <a:spcPts val="0"/>
              </a:spcBef>
              <a:buFont typeface="Calibri"/>
              <a:buNone/>
              <a:defRPr sz="1000"/>
            </a:lvl5pPr>
            <a:lvl6pPr marL="2286000" indent="0" rtl="0">
              <a:spcBef>
                <a:spcPts val="0"/>
              </a:spcBef>
              <a:buFont typeface="Calibri"/>
              <a:buNone/>
              <a:defRPr sz="1000"/>
            </a:lvl6pPr>
            <a:lvl7pPr marL="2743200" indent="0" rtl="0">
              <a:spcBef>
                <a:spcPts val="0"/>
              </a:spcBef>
              <a:buFont typeface="Calibri"/>
              <a:buNone/>
              <a:defRPr sz="1000"/>
            </a:lvl7pPr>
            <a:lvl8pPr marL="3200400" indent="0" rtl="0">
              <a:spcBef>
                <a:spcPts val="0"/>
              </a:spcBef>
              <a:buFont typeface="Calibri"/>
              <a:buNone/>
              <a:defRPr sz="1000"/>
            </a:lvl8pPr>
            <a:lvl9pPr marL="3657600" indent="0" rtl="0">
              <a:spcBef>
                <a:spcPts val="0"/>
              </a:spcBef>
              <a:buFont typeface="Calibri"/>
              <a:buNone/>
              <a:defRPr sz="1000"/>
            </a:lvl9pPr>
          </a:lstStyle>
          <a:p>
            <a:endParaRPr/>
          </a:p>
        </p:txBody>
      </p:sp>
      <p:sp>
        <p:nvSpPr>
          <p:cNvPr id="57" name="Shape 5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5183187" y="987425"/>
            <a:ext cx="6172199" cy="4873624"/>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spcBef>
                <a:spcPts val="0"/>
              </a:spcBef>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spcBef>
                <a:spcPts val="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400"/>
            </a:lvl2pPr>
            <a:lvl3pPr marL="914400" indent="0" rtl="0">
              <a:spcBef>
                <a:spcPts val="0"/>
              </a:spcBef>
              <a:buFont typeface="Calibri"/>
              <a:buNone/>
              <a:defRPr sz="1200"/>
            </a:lvl3pPr>
            <a:lvl4pPr marL="1371600" indent="0" rtl="0">
              <a:spcBef>
                <a:spcPts val="0"/>
              </a:spcBef>
              <a:buFont typeface="Calibri"/>
              <a:buNone/>
              <a:defRPr sz="1000"/>
            </a:lvl4pPr>
            <a:lvl5pPr marL="1828800" indent="0" rtl="0">
              <a:spcBef>
                <a:spcPts val="0"/>
              </a:spcBef>
              <a:buFont typeface="Calibri"/>
              <a:buNone/>
              <a:defRPr sz="1000"/>
            </a:lvl5pPr>
            <a:lvl6pPr marL="2286000" indent="0" rtl="0">
              <a:spcBef>
                <a:spcPts val="0"/>
              </a:spcBef>
              <a:buFont typeface="Calibri"/>
              <a:buNone/>
              <a:defRPr sz="1000"/>
            </a:lvl6pPr>
            <a:lvl7pPr marL="2743200" indent="0" rtl="0">
              <a:spcBef>
                <a:spcPts val="0"/>
              </a:spcBef>
              <a:buFont typeface="Calibri"/>
              <a:buNone/>
              <a:defRPr sz="1000"/>
            </a:lvl7pPr>
            <a:lvl8pPr marL="3200400" indent="0" rtl="0">
              <a:spcBef>
                <a:spcPts val="0"/>
              </a:spcBef>
              <a:buFont typeface="Calibri"/>
              <a:buNone/>
              <a:defRPr sz="1000"/>
            </a:lvl8pPr>
            <a:lvl9pPr marL="3657600" indent="0" rtl="0">
              <a:spcBef>
                <a:spcPts val="0"/>
              </a:spcBef>
              <a:buFont typeface="Calibri"/>
              <a:buNone/>
              <a:defRPr sz="1000"/>
            </a:lvl9pPr>
          </a:lstStyle>
          <a:p>
            <a:endParaRPr/>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sz="2800" b="0" i="0" u="none" strike="noStrike" cap="none" baseline="0">
                <a:solidFill>
                  <a:schemeClr val="dk1"/>
                </a:solidFill>
                <a:latin typeface="Calibri"/>
                <a:ea typeface="Calibri"/>
                <a:cs typeface="Calibri"/>
                <a:sym typeface="Calibri"/>
              </a:defRPr>
            </a:lvl1pPr>
            <a:lvl2pPr marL="685800" marR="0" indent="-76200" algn="l" rtl="0">
              <a:lnSpc>
                <a:spcPct val="90000"/>
              </a:lnSpc>
              <a:spcBef>
                <a:spcPts val="500"/>
              </a:spcBef>
              <a:buClr>
                <a:schemeClr val="dk1"/>
              </a:buClr>
              <a:buFont typeface="Arial"/>
              <a:buChar char="•"/>
              <a:defRPr sz="2400" b="0" i="0" u="none" strike="noStrike" cap="none" baseline="0">
                <a:solidFill>
                  <a:schemeClr val="dk1"/>
                </a:solidFill>
                <a:latin typeface="Calibri"/>
                <a:ea typeface="Calibri"/>
                <a:cs typeface="Calibri"/>
                <a:sym typeface="Calibri"/>
              </a:defRPr>
            </a:lvl2pPr>
            <a:lvl3pPr marL="1143000" marR="0" indent="-101600" algn="l" rtl="0">
              <a:lnSpc>
                <a:spcPct val="90000"/>
              </a:lnSpc>
              <a:spcBef>
                <a:spcPts val="500"/>
              </a:spcBef>
              <a:buClr>
                <a:schemeClr val="dk1"/>
              </a:buClr>
              <a:buFont typeface="Arial"/>
              <a:buChar char="•"/>
              <a:defRPr sz="2000" b="0" i="0" u="none" strike="noStrike" cap="none" baseline="0">
                <a:solidFill>
                  <a:schemeClr val="dk1"/>
                </a:solidFill>
                <a:latin typeface="Calibri"/>
                <a:ea typeface="Calibri"/>
                <a:cs typeface="Calibri"/>
                <a:sym typeface="Calibri"/>
              </a:defRPr>
            </a:lvl3pPr>
            <a:lvl4pPr marL="16002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4pPr>
            <a:lvl5pPr marL="20574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5pPr>
            <a:lvl6pPr marL="25146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6pPr>
            <a:lvl7pPr marL="29718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7pPr>
            <a:lvl8pPr marL="34290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8pPr>
            <a:lvl9pPr marL="38862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es/vector-gratis/concepto-infografia-proceso-plano_8510272.htm#page=1&amp;query=process&amp;position=2&amp;from_view=search"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10" name="Shape 110"/>
          <p:cNvSpPr/>
          <p:nvPr/>
        </p:nvSpPr>
        <p:spPr>
          <a:xfrm>
            <a:off x="2332841" y="1778660"/>
            <a:ext cx="7588333" cy="1211283"/>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s-ES" sz="1800" dirty="0" smtClean="0">
                <a:solidFill>
                  <a:schemeClr val="lt1"/>
                </a:solidFill>
                <a:ea typeface="Calibri"/>
                <a:cs typeface="Calibri"/>
                <a:sym typeface="Calibri"/>
              </a:rPr>
              <a:t>CF04_5.2_infografía_programa</a:t>
            </a:r>
            <a:endParaRPr lang="es-ES" sz="1800" dirty="0">
              <a:solidFill>
                <a:schemeClr val="lt1"/>
              </a:solidFill>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p:nvPr/>
        </p:nvSpPr>
        <p:spPr>
          <a:xfrm>
            <a:off x="8253350" y="0"/>
            <a:ext cx="3938649" cy="6858000"/>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253350" y="1257300"/>
            <a:ext cx="3957549" cy="4345130"/>
          </a:xfrm>
          <a:prstGeom prst="rect">
            <a:avLst/>
          </a:prstGeom>
          <a:noFill/>
          <a:ln>
            <a:noFill/>
          </a:ln>
        </p:spPr>
        <p:txBody>
          <a:bodyPr lIns="91425" tIns="45700" rIns="91425" bIns="45700" anchor="t" anchorCtr="0">
            <a:noAutofit/>
          </a:bodyPr>
          <a:lstStyle/>
          <a:p>
            <a:pPr lvl="0">
              <a:buSzPct val="25000"/>
            </a:pPr>
            <a:r>
              <a:rPr lang="es-ES_tradnl" sz="1000" dirty="0">
                <a:solidFill>
                  <a:schemeClr val="dk1"/>
                </a:solidFill>
                <a:latin typeface="+mn-lt"/>
                <a:ea typeface="Calibri"/>
                <a:cs typeface="Calibri"/>
                <a:sym typeface="Calibri"/>
              </a:rPr>
              <a:t>Por favor elaborar una infografía de procesos tal como la que se encuentra en la referencia.</a:t>
            </a:r>
          </a:p>
          <a:p>
            <a:pPr lvl="0">
              <a:buSzPct val="25000"/>
            </a:pPr>
            <a:endParaRPr lang="es-ES_tradnl" sz="1000" dirty="0">
              <a:solidFill>
                <a:schemeClr val="dk1"/>
              </a:solidFill>
              <a:latin typeface="+mn-lt"/>
              <a:ea typeface="Calibri"/>
              <a:cs typeface="Calibri"/>
              <a:sym typeface="Calibri"/>
            </a:endParaRPr>
          </a:p>
          <a:p>
            <a:pPr lvl="0">
              <a:buSzPct val="25000"/>
            </a:pPr>
            <a:r>
              <a:rPr lang="es-ES_tradnl" sz="1000" dirty="0">
                <a:solidFill>
                  <a:schemeClr val="dk1"/>
                </a:solidFill>
                <a:latin typeface="+mn-lt"/>
                <a:ea typeface="Calibri"/>
                <a:cs typeface="Calibri"/>
                <a:sym typeface="Calibri"/>
              </a:rPr>
              <a:t>Los textos están en la parte inferior.</a:t>
            </a: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dirty="0">
                <a:solidFill>
                  <a:schemeClr val="lt1"/>
                </a:solidFill>
                <a:latin typeface="+mn-lt"/>
                <a:ea typeface="Calibri"/>
                <a:cs typeface="Calibri"/>
                <a:sym typeface="Calibri"/>
              </a:rPr>
              <a:t>Indicaciones para la producción</a:t>
            </a:r>
          </a:p>
        </p:txBody>
      </p:sp>
      <p:sp>
        <p:nvSpPr>
          <p:cNvPr id="114" name="Shape 114"/>
          <p:cNvSpPr/>
          <p:nvPr/>
        </p:nvSpPr>
        <p:spPr>
          <a:xfrm>
            <a:off x="8253350" y="5602432"/>
            <a:ext cx="3948174" cy="1255566"/>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r>
              <a:rPr lang="es-ES" sz="1200" b="0" i="0" u="none" strike="noStrike" cap="none" baseline="0" dirty="0">
                <a:solidFill>
                  <a:schemeClr val="dk1"/>
                </a:solidFill>
                <a:latin typeface="+mn-lt"/>
                <a:ea typeface="Calibri"/>
                <a:cs typeface="Calibri"/>
                <a:sym typeface="Calibri"/>
              </a:rPr>
              <a:t>Referencias </a:t>
            </a:r>
            <a:r>
              <a:rPr lang="es-ES" sz="1200" dirty="0">
                <a:solidFill>
                  <a:schemeClr val="dk1"/>
                </a:solidFill>
                <a:latin typeface="+mn-lt"/>
                <a:ea typeface="Calibri"/>
                <a:cs typeface="Calibri"/>
                <a:sym typeface="Calibri"/>
              </a:rPr>
              <a:t>de las imágenes</a:t>
            </a:r>
            <a:r>
              <a:rPr lang="es-ES" sz="1200" b="0" i="0" u="none" strike="noStrike" cap="none" baseline="0" dirty="0">
                <a:solidFill>
                  <a:schemeClr val="dk1"/>
                </a:solidFill>
                <a:latin typeface="+mn-lt"/>
                <a:ea typeface="Calibri"/>
                <a:cs typeface="Calibri"/>
                <a:sym typeface="Calibri"/>
              </a:rPr>
              <a:t>: </a:t>
            </a:r>
            <a:r>
              <a:rPr lang="es-ES" sz="1200" b="0" i="0" u="none" strike="noStrike" cap="none" baseline="0" dirty="0">
                <a:solidFill>
                  <a:schemeClr val="dk1"/>
                </a:solidFill>
                <a:latin typeface="+mn-lt"/>
                <a:ea typeface="Calibri"/>
                <a:cs typeface="Calibri"/>
                <a:sym typeface="Calibri"/>
                <a:hlinkClick r:id="rId3"/>
              </a:rPr>
              <a:t>https://www.freepik.es/vector-gratis/concepto-infografia-proceso-plano_8510272.htm#page=1&amp;query=process&amp;position=2&amp;from_view=search</a:t>
            </a:r>
            <a:r>
              <a:rPr lang="es-ES" sz="1200" b="0" i="0" u="none" strike="noStrike" cap="none" baseline="0" dirty="0">
                <a:solidFill>
                  <a:schemeClr val="dk1"/>
                </a:solidFill>
                <a:latin typeface="+mn-lt"/>
                <a:ea typeface="Calibri"/>
                <a:cs typeface="Calibri"/>
                <a:sym typeface="Calibri"/>
              </a:rPr>
              <a:t> </a:t>
            </a:r>
            <a:endParaRPr lang="es-ES" sz="1800" b="0" i="0" u="none" strike="noStrike" cap="none" baseline="0" dirty="0">
              <a:solidFill>
                <a:schemeClr val="dk1"/>
              </a:solidFill>
              <a:latin typeface="+mn-lt"/>
              <a:ea typeface="Calibri"/>
              <a:cs typeface="Calibri"/>
              <a:sym typeface="Calibri"/>
            </a:endParaRPr>
          </a:p>
        </p:txBody>
      </p:sp>
      <p:pic>
        <p:nvPicPr>
          <p:cNvPr id="10" name="Imagen 9">
            <a:extLst>
              <a:ext uri="{FF2B5EF4-FFF2-40B4-BE49-F238E27FC236}">
                <a16:creationId xmlns:a16="http://schemas.microsoft.com/office/drawing/2014/main" xmlns="" id="{A6DF3883-6592-44AD-B3AF-B672EE4B7896}"/>
              </a:ext>
            </a:extLst>
          </p:cNvPr>
          <p:cNvPicPr>
            <a:picLocks noChangeAspect="1"/>
          </p:cNvPicPr>
          <p:nvPr/>
        </p:nvPicPr>
        <p:blipFill>
          <a:blip r:embed="rId4"/>
          <a:stretch>
            <a:fillRect/>
          </a:stretch>
        </p:blipFill>
        <p:spPr>
          <a:xfrm>
            <a:off x="1324225" y="1453565"/>
            <a:ext cx="5934075" cy="3686175"/>
          </a:xfrm>
          <a:prstGeom prst="rect">
            <a:avLst/>
          </a:prstGeom>
        </p:spPr>
      </p:pic>
      <p:sp>
        <p:nvSpPr>
          <p:cNvPr id="16" name="CuadroTexto 15">
            <a:extLst>
              <a:ext uri="{FF2B5EF4-FFF2-40B4-BE49-F238E27FC236}">
                <a16:creationId xmlns:a16="http://schemas.microsoft.com/office/drawing/2014/main" xmlns="" id="{A5330AE4-E116-44A4-BF8E-A97D19D00F88}"/>
              </a:ext>
            </a:extLst>
          </p:cNvPr>
          <p:cNvSpPr txBox="1"/>
          <p:nvPr/>
        </p:nvSpPr>
        <p:spPr>
          <a:xfrm>
            <a:off x="658729" y="4127764"/>
            <a:ext cx="1831808" cy="1354473"/>
          </a:xfrm>
          <a:prstGeom prst="rect">
            <a:avLst/>
          </a:prstGeom>
          <a:noFill/>
        </p:spPr>
        <p:txBody>
          <a:bodyPr wrap="square">
            <a:spAutoFit/>
          </a:bodyPr>
          <a:lstStyle/>
          <a:p>
            <a:pPr lvl="0">
              <a:lnSpc>
                <a:spcPct val="115000"/>
              </a:lnSpc>
              <a:spcAft>
                <a:spcPts val="0"/>
              </a:spcAft>
            </a:pPr>
            <a:r>
              <a:rPr lang="es-ES_tradnl" sz="800" b="1" dirty="0">
                <a:effectLst/>
                <a:latin typeface="Arial" panose="020B0604020202020204" pitchFamily="34" charset="0"/>
                <a:ea typeface="Arial" panose="020B0604020202020204" pitchFamily="34" charset="0"/>
              </a:rPr>
              <a:t>Listar las actividades</a:t>
            </a:r>
            <a:r>
              <a:rPr lang="es-ES_tradnl" sz="800" dirty="0">
                <a:effectLst/>
                <a:latin typeface="Arial" panose="020B0604020202020204" pitchFamily="34" charset="0"/>
                <a:ea typeface="Arial" panose="020B0604020202020204" pitchFamily="34" charset="0"/>
              </a:rPr>
              <a:t>. Se junta una lista con las diversas labores que intervienen en el proceso productivo, evidenciando el tiempo que ocupa cada actividad y el tiempo de inicio más cercano. </a:t>
            </a:r>
            <a:r>
              <a:rPr lang="es-ES_tradnl" sz="800" dirty="0" smtClean="0">
                <a:effectLst/>
                <a:latin typeface="Arial" panose="020B0604020202020204" pitchFamily="34" charset="0"/>
                <a:ea typeface="Arial" panose="020B0604020202020204" pitchFamily="34" charset="0"/>
              </a:rPr>
              <a:t>Además, </a:t>
            </a:r>
            <a:r>
              <a:rPr lang="es-ES_tradnl" sz="800" dirty="0">
                <a:effectLst/>
                <a:latin typeface="Arial" panose="020B0604020202020204" pitchFamily="34" charset="0"/>
                <a:ea typeface="Arial" panose="020B0604020202020204" pitchFamily="34" charset="0"/>
              </a:rPr>
              <a:t>indicar si cada tarea se puede realizar simultáneamente a otras o debe seguir una </a:t>
            </a:r>
            <a:r>
              <a:rPr lang="es-ES_tradnl" sz="800" dirty="0" smtClean="0">
                <a:effectLst/>
                <a:latin typeface="Arial" panose="020B0604020202020204" pitchFamily="34" charset="0"/>
                <a:ea typeface="Arial" panose="020B0604020202020204" pitchFamily="34" charset="0"/>
              </a:rPr>
              <a:t>secuencia.</a:t>
            </a:r>
            <a:endParaRPr lang="es-CO" sz="800" dirty="0">
              <a:effectLst/>
              <a:latin typeface="Arial" panose="020B0604020202020204" pitchFamily="34" charset="0"/>
              <a:ea typeface="Arial" panose="020B0604020202020204" pitchFamily="34" charset="0"/>
            </a:endParaRPr>
          </a:p>
        </p:txBody>
      </p:sp>
      <p:sp>
        <p:nvSpPr>
          <p:cNvPr id="18" name="CuadroTexto 17">
            <a:extLst>
              <a:ext uri="{FF2B5EF4-FFF2-40B4-BE49-F238E27FC236}">
                <a16:creationId xmlns:a16="http://schemas.microsoft.com/office/drawing/2014/main" xmlns="" id="{F3ABB81F-417F-4182-86EB-2C2F10A33CAB}"/>
              </a:ext>
            </a:extLst>
          </p:cNvPr>
          <p:cNvSpPr txBox="1"/>
          <p:nvPr/>
        </p:nvSpPr>
        <p:spPr>
          <a:xfrm>
            <a:off x="2610853" y="4279809"/>
            <a:ext cx="1831808" cy="1920782"/>
          </a:xfrm>
          <a:prstGeom prst="rect">
            <a:avLst/>
          </a:prstGeom>
          <a:noFill/>
        </p:spPr>
        <p:txBody>
          <a:bodyPr wrap="square">
            <a:spAutoFit/>
          </a:bodyPr>
          <a:lstStyle/>
          <a:p>
            <a:pPr lvl="0">
              <a:lnSpc>
                <a:spcPct val="115000"/>
              </a:lnSpc>
              <a:spcAft>
                <a:spcPts val="0"/>
              </a:spcAft>
            </a:pPr>
            <a:r>
              <a:rPr lang="es-ES_tradnl" sz="800" b="1" dirty="0">
                <a:effectLst/>
                <a:latin typeface="Arial" panose="020B0604020202020204" pitchFamily="34" charset="0"/>
                <a:ea typeface="Arial" panose="020B0604020202020204" pitchFamily="34" charset="0"/>
              </a:rPr>
              <a:t>Configurar</a:t>
            </a:r>
            <a:r>
              <a:rPr lang="es-ES_tradnl" sz="800" dirty="0">
                <a:effectLst/>
                <a:latin typeface="Arial" panose="020B0604020202020204" pitchFamily="34" charset="0"/>
                <a:ea typeface="Arial" panose="020B0604020202020204" pitchFamily="34" charset="0"/>
              </a:rPr>
              <a:t> </a:t>
            </a:r>
            <a:r>
              <a:rPr lang="es-ES_tradnl" sz="800" b="1" dirty="0">
                <a:effectLst/>
                <a:latin typeface="Arial" panose="020B0604020202020204" pitchFamily="34" charset="0"/>
                <a:ea typeface="Arial" panose="020B0604020202020204" pitchFamily="34" charset="0"/>
              </a:rPr>
              <a:t>el gráfico. </a:t>
            </a:r>
            <a:r>
              <a:rPr lang="es-ES_tradnl" sz="800" dirty="0">
                <a:effectLst/>
                <a:latin typeface="Arial" panose="020B0604020202020204" pitchFamily="34" charset="0"/>
                <a:ea typeface="Arial" panose="020B0604020202020204" pitchFamily="34" charset="0"/>
              </a:rPr>
              <a:t>Se recomienda el diseño de un diagrama de Gantt, que consiste en una tabla donde las columnas representan intervalos de tiempo, y las filas, las distintas tareas a ejecutar. Puede incluir tareas secuenciales o simultáneas, ya que una misma columna puede ser abordada en diferentes filas, lo que implica la ejecución de diversas tareas en  el mismo periodo de tiempo.</a:t>
            </a:r>
            <a:endParaRPr lang="es-CO" sz="800" dirty="0">
              <a:effectLst/>
              <a:latin typeface="Arial" panose="020B0604020202020204" pitchFamily="34" charset="0"/>
              <a:ea typeface="Arial" panose="020B0604020202020204" pitchFamily="34" charset="0"/>
            </a:endParaRPr>
          </a:p>
        </p:txBody>
      </p:sp>
      <p:sp>
        <p:nvSpPr>
          <p:cNvPr id="20" name="CuadroTexto 19">
            <a:extLst>
              <a:ext uri="{FF2B5EF4-FFF2-40B4-BE49-F238E27FC236}">
                <a16:creationId xmlns:a16="http://schemas.microsoft.com/office/drawing/2014/main" xmlns="" id="{0B339BE4-5881-4453-AD12-5AC15B21F451}"/>
              </a:ext>
            </a:extLst>
          </p:cNvPr>
          <p:cNvSpPr txBox="1"/>
          <p:nvPr/>
        </p:nvSpPr>
        <p:spPr>
          <a:xfrm>
            <a:off x="4291262" y="4127764"/>
            <a:ext cx="1458831" cy="2074414"/>
          </a:xfrm>
          <a:prstGeom prst="rect">
            <a:avLst/>
          </a:prstGeom>
          <a:noFill/>
        </p:spPr>
        <p:txBody>
          <a:bodyPr wrap="square">
            <a:spAutoFit/>
          </a:bodyPr>
          <a:lstStyle/>
          <a:p>
            <a:pPr lvl="0">
              <a:lnSpc>
                <a:spcPct val="115000"/>
              </a:lnSpc>
              <a:spcAft>
                <a:spcPts val="0"/>
              </a:spcAft>
            </a:pPr>
            <a:r>
              <a:rPr lang="es-ES_tradnl" sz="800" b="1" dirty="0">
                <a:effectLst/>
                <a:latin typeface="Arial" panose="020B0604020202020204" pitchFamily="34" charset="0"/>
                <a:ea typeface="Arial" panose="020B0604020202020204" pitchFamily="34" charset="0"/>
              </a:rPr>
              <a:t>Analizar el cronograma. </a:t>
            </a:r>
            <a:r>
              <a:rPr lang="es-ES_tradnl" sz="800" dirty="0">
                <a:effectLst/>
                <a:latin typeface="Arial" panose="020B0604020202020204" pitchFamily="34" charset="0"/>
                <a:ea typeface="Arial" panose="020B0604020202020204" pitchFamily="34" charset="0"/>
              </a:rPr>
              <a:t>Para resaltar y diferenciar las tareas o acciones asignadas a los perfiles individuales específicos o equipos </a:t>
            </a:r>
            <a:r>
              <a:rPr lang="es-ES_tradnl" sz="800" dirty="0" smtClean="0">
                <a:effectLst/>
                <a:latin typeface="Arial" panose="020B0604020202020204" pitchFamily="34" charset="0"/>
                <a:ea typeface="Arial" panose="020B0604020202020204" pitchFamily="34" charset="0"/>
              </a:rPr>
              <a:t>responsables; además, </a:t>
            </a:r>
            <a:r>
              <a:rPr lang="es-ES_tradnl" sz="800" dirty="0">
                <a:effectLst/>
                <a:latin typeface="Arial" panose="020B0604020202020204" pitchFamily="34" charset="0"/>
                <a:ea typeface="Arial" panose="020B0604020202020204" pitchFamily="34" charset="0"/>
              </a:rPr>
              <a:t>se traza una línea de puntos rojos para mostrar la ruta crítica del proceso productivo, destacando las principales actividades a ejecutarse para obtener el producto final. </a:t>
            </a:r>
            <a:endParaRPr lang="es-CO" sz="800" dirty="0">
              <a:effectLst/>
              <a:latin typeface="Arial" panose="020B0604020202020204" pitchFamily="34" charset="0"/>
              <a:ea typeface="Arial" panose="020B0604020202020204" pitchFamily="34" charset="0"/>
            </a:endParaRPr>
          </a:p>
        </p:txBody>
      </p:sp>
      <p:sp>
        <p:nvSpPr>
          <p:cNvPr id="22" name="CuadroTexto 21">
            <a:extLst>
              <a:ext uri="{FF2B5EF4-FFF2-40B4-BE49-F238E27FC236}">
                <a16:creationId xmlns:a16="http://schemas.microsoft.com/office/drawing/2014/main" xmlns="" id="{B7C9802A-9C00-4EFB-9FB9-5F8CE11644A5}"/>
              </a:ext>
            </a:extLst>
          </p:cNvPr>
          <p:cNvSpPr txBox="1"/>
          <p:nvPr/>
        </p:nvSpPr>
        <p:spPr>
          <a:xfrm>
            <a:off x="5729225" y="4451057"/>
            <a:ext cx="2194572" cy="2203937"/>
          </a:xfrm>
          <a:prstGeom prst="rect">
            <a:avLst/>
          </a:prstGeom>
          <a:noFill/>
        </p:spPr>
        <p:txBody>
          <a:bodyPr wrap="square">
            <a:spAutoFit/>
          </a:bodyPr>
          <a:lstStyle/>
          <a:p>
            <a:pPr lvl="0">
              <a:lnSpc>
                <a:spcPct val="115000"/>
              </a:lnSpc>
              <a:spcAft>
                <a:spcPts val="0"/>
              </a:spcAft>
            </a:pPr>
            <a:r>
              <a:rPr lang="es-ES_tradnl" sz="800" b="1" dirty="0">
                <a:effectLst/>
                <a:latin typeface="Arial" panose="020B0604020202020204" pitchFamily="34" charset="0"/>
                <a:ea typeface="Arial" panose="020B0604020202020204" pitchFamily="34" charset="0"/>
              </a:rPr>
              <a:t>Supervisar el proceso.</a:t>
            </a:r>
            <a:r>
              <a:rPr lang="es-ES_tradnl" sz="800" dirty="0">
                <a:effectLst/>
                <a:latin typeface="Arial" panose="020B0604020202020204" pitchFamily="34" charset="0"/>
                <a:ea typeface="Arial" panose="020B0604020202020204" pitchFamily="34" charset="0"/>
              </a:rPr>
              <a:t> El seguimiento de la ejecución suele comparar los plazos establecidos en el diagrama de Gantt con los tiempos alcanzados en la ejecución. Es posible que la gráfica requiera ajustes si existen situaciones no contempladas que retrasen algunas tareas, puesto que la secuencialidad demanda la terminación de ciertas labores para continuar con otras. Además, si a juicio </a:t>
            </a:r>
            <a:r>
              <a:rPr lang="es-ES_tradnl" sz="800">
                <a:effectLst/>
                <a:latin typeface="Arial" panose="020B0604020202020204" pitchFamily="34" charset="0"/>
                <a:ea typeface="Arial" panose="020B0604020202020204" pitchFamily="34" charset="0"/>
              </a:rPr>
              <a:t>del </a:t>
            </a:r>
            <a:r>
              <a:rPr lang="es-ES_tradnl" sz="800" smtClean="0">
                <a:effectLst/>
                <a:latin typeface="Arial" panose="020B0604020202020204" pitchFamily="34" charset="0"/>
                <a:ea typeface="Arial" panose="020B0604020202020204" pitchFamily="34" charset="0"/>
              </a:rPr>
              <a:t>supervisor </a:t>
            </a:r>
            <a:r>
              <a:rPr lang="es-ES_tradnl" sz="800" dirty="0">
                <a:effectLst/>
                <a:latin typeface="Arial" panose="020B0604020202020204" pitchFamily="34" charset="0"/>
                <a:ea typeface="Arial" panose="020B0604020202020204" pitchFamily="34" charset="0"/>
              </a:rPr>
              <a:t>se hace necesaria la inclusión o eliminación de algunas actividades proyectadas, este tipo de cambios también trae repercusiones directas sobre las estimaciones iniciales. </a:t>
            </a:r>
            <a:endParaRPr lang="es-CO" sz="800" dirty="0">
              <a:effectLst/>
              <a:latin typeface="Arial" panose="020B0604020202020204" pitchFamily="34" charset="0"/>
              <a:ea typeface="Arial" panose="020B0604020202020204" pitchFamily="34" charset="0"/>
            </a:endParaRPr>
          </a:p>
          <a:p>
            <a:pPr marL="180340">
              <a:lnSpc>
                <a:spcPct val="115000"/>
              </a:lnSpc>
              <a:spcAft>
                <a:spcPts val="0"/>
              </a:spcAft>
            </a:pPr>
            <a:r>
              <a:rPr lang="es-ES_tradnl" sz="800" dirty="0">
                <a:effectLst/>
                <a:latin typeface="Arial" panose="020B0604020202020204" pitchFamily="34" charset="0"/>
                <a:ea typeface="Arial" panose="020B0604020202020204" pitchFamily="34" charset="0"/>
              </a:rPr>
              <a:t> </a:t>
            </a:r>
            <a:endParaRPr lang="es-CO" sz="800" dirty="0">
              <a:effectLst/>
              <a:latin typeface="Arial" panose="020B0604020202020204" pitchFamily="34" charset="0"/>
              <a:ea typeface="Arial" panose="020B0604020202020204" pitchFamily="34" charset="0"/>
            </a:endParaRPr>
          </a:p>
        </p:txBody>
      </p:sp>
      <p:sp>
        <p:nvSpPr>
          <p:cNvPr id="15" name="CuadroTexto 14">
            <a:extLst>
              <a:ext uri="{FF2B5EF4-FFF2-40B4-BE49-F238E27FC236}">
                <a16:creationId xmlns:a16="http://schemas.microsoft.com/office/drawing/2014/main" xmlns="" id="{4B4B7FD3-2421-4BB3-AF03-C03047994473}"/>
              </a:ext>
            </a:extLst>
          </p:cNvPr>
          <p:cNvSpPr txBox="1"/>
          <p:nvPr/>
        </p:nvSpPr>
        <p:spPr>
          <a:xfrm>
            <a:off x="1254127" y="1375763"/>
            <a:ext cx="6377067" cy="307777"/>
          </a:xfrm>
          <a:prstGeom prst="rect">
            <a:avLst/>
          </a:prstGeom>
          <a:noFill/>
        </p:spPr>
        <p:txBody>
          <a:bodyPr wrap="none" rtlCol="0">
            <a:spAutoFit/>
          </a:bodyPr>
          <a:lstStyle/>
          <a:p>
            <a:r>
              <a:rPr lang="es-ES" b="1" dirty="0"/>
              <a:t>Pasos para la construcción de la programación de actividades pecuarias</a:t>
            </a:r>
            <a:endParaRPr lang="es-CO" b="1" dirty="0"/>
          </a:p>
        </p:txBody>
      </p:sp>
    </p:spTree>
    <p:extLst>
      <p:ext uri="{BB962C8B-B14F-4D97-AF65-F5344CB8AC3E}">
        <p14:creationId xmlns:p14="http://schemas.microsoft.com/office/powerpoint/2010/main" val="357641691"/>
      </p:ext>
    </p:extLst>
  </p:cSld>
  <p:clrMapOvr>
    <a:masterClrMapping/>
  </p:clrMapOvr>
  <p:transition spd="slow">
    <p:cu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ad806335d4d7344baabe581138a88505531bc"/>
</p:tagLst>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9939</TotalTime>
  <Words>314</Words>
  <Application>Microsoft Office PowerPoint</Application>
  <PresentationFormat>Panorámica</PresentationFormat>
  <Paragraphs>12</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JGOA</cp:lastModifiedBy>
  <cp:revision>137</cp:revision>
  <dcterms:modified xsi:type="dcterms:W3CDTF">2021-12-09T19:09:36Z</dcterms:modified>
</cp:coreProperties>
</file>