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ZXNkjmwMUmyhLx1K0hYrnpV2eU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Luis Fernando Botero Mendoz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05T23:12:38.130">
    <p:pos x="2015" y="3290"/>
    <p:text>Forma crónica: los síntomas son de curso muy lento y se presentan fiebres intermitentes, postración, apetito irregular, tos, diarrea, aborto, infecciones bacterianas secundarias y aparente recuperación con recaída y finalmente la muerte. 
Las lesiones que se encuentran en esta forma son ulceras botonosas en el ciego y el intestino grueso, enteritis difterioide difusa.</p:text>
    <p:extLst>
      <p:ext uri="{C676402C-5697-4E1C-873F-D02D1690AC5C}">
        <p15:threadingInfo timeZoneBias="0"/>
      </p:ext>
      <p:ext uri="http://customooxmlschemas.google.com/">
        <go:slidesCustomData xmlns:go="http://customooxmlschemas.google.com/" commentPostId="AAAATBAc9PY"/>
      </p:ext>
    </p:extLst>
  </p:cm>
  <p:cm authorId="0" idx="2" dt="2021-12-05T23:11:29.246">
    <p:pos x="3372" y="2986"/>
    <p:text>Forma aguda: en esta forma, los animales presentan síntomas como fiebre, letargia, hemorragias y cianosis en la piel, disnea, tos, convulsiones, ataxia, anorexia, estreñimiento seguido de diarrea con sangre, y una mortalidad de casi 100%. Las lesiones que suelen encontrarse son principalmente petequias en los riñones, vejiga, bazo, laringe y ganglios linfáticos.</p:text>
    <p:extLst>
      <p:ext uri="{C676402C-5697-4E1C-873F-D02D1690AC5C}">
        <p15:threadingInfo timeZoneBias="0"/>
      </p:ext>
      <p:ext uri="http://customooxmlschemas.google.com/">
        <go:slidesCustomData xmlns:go="http://customooxmlschemas.google.com/" commentPostId="AAAATBAc9PI"/>
      </p:ext>
    </p:extLst>
  </p:cm>
  <p:cm authorId="0" idx="3" dt="2021-12-05T23:10:59.714">
    <p:pos x="2015" y="2986"/>
    <p:text>Forma hiperaguda: los animales muestran letargia y posteriormente la muerte en un periodo entre 24 a 48 posteriores a la infección. Aunque las lesiones suelen ser inespecíficas, se pueden encontrar congestión del tracto gastrointestinal, el hígado, y los pulmones.</p:text>
    <p:extLst>
      <p:ext uri="{C676402C-5697-4E1C-873F-D02D1690AC5C}">
        <p15:threadingInfo timeZoneBias="0"/>
      </p:ext>
      <p:ext uri="http://customooxmlschemas.google.com/">
        <go:slidesCustomData xmlns:go="http://customooxmlschemas.google.com/" commentPostId="AAAATBAc9PQ"/>
      </p:ext>
    </p:extLst>
  </p:cm>
  <p:cm authorId="0" idx="4" dt="2021-12-05T23:13:03.825">
    <p:pos x="3352" y="3290"/>
    <p:text>Forma transplacentaria: esta forma se identifica al observar lechones nacidos débiles o muertos, malformaciones fetales, momificaciones. Es importante aclarar que los lechones que sobreviven se convierten en portadores al presentar la infección congénita persistente.</p:text>
    <p:extLst>
      <p:ext uri="{C676402C-5697-4E1C-873F-D02D1690AC5C}">
        <p15:threadingInfo timeZoneBias="0"/>
      </p:ext>
      <p:ext uri="http://customooxmlschemas.google.com/">
        <go:slidesCustomData xmlns:go="http://customooxmlschemas.google.com/" commentPostId="AAAATBAc9PU"/>
      </p:ext>
    </p:extLst>
  </p:cm>
  <p:cm authorId="0" idx="5" dt="2021-12-05T23:12:21.795">
    <p:pos x="4749" y="2986"/>
    <p:text>Forma subaguda: los síntomas presentes en esta forma son muy parecidos a los de la forma anterior; pero con una intensidad menor. Aquí, el curso de la enfermedad es más lento y la tasa de mortalidad es menor a 30%. Las lesiones que se encuentran son presencia de úlceras botonosas en el intestino y áreas de necrosis circulares y concéntricas muy bien delimitadas.</p:text>
    <p:extLst>
      <p:ext uri="{C676402C-5697-4E1C-873F-D02D1690AC5C}">
        <p15:threadingInfo timeZoneBias="0"/>
      </p:ext>
      <p:ext uri="http://customooxmlschemas.google.com/">
        <go:slidesCustomData xmlns:go="http://customooxmlschemas.google.com/" commentPostId="AAAATBAc9P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1" name="Google Shape;20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3" name="Google Shape;21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32" name="Google Shape;23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44" name="Google Shape;24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56" name="Google Shape;2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6" name="Google Shape;12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9" name="Google Shape;13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2" name="Google Shape;15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4" name="Google Shape;16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6" name="Google Shape;17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8" name="Google Shape;18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7"/>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9"/>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0"/>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1"/>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1"/>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1"/>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1"/>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4"/>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4"/>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p:nvPr>
            <p:ph idx="2" type="pic"/>
          </p:nvPr>
        </p:nvSpPr>
        <p:spPr>
          <a:xfrm>
            <a:off x="5183187" y="987425"/>
            <a:ext cx="6172199" cy="4873624"/>
          </a:xfrm>
          <a:prstGeom prst="rect">
            <a:avLst/>
          </a:prstGeom>
          <a:noFill/>
          <a:ln>
            <a:noFill/>
          </a:ln>
        </p:spPr>
      </p:sp>
      <p:sp>
        <p:nvSpPr>
          <p:cNvPr id="58" name="Google Shape;58;p15"/>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ica.gov.co/" TargetMode="External"/><Relationship Id="rId4" Type="http://schemas.openxmlformats.org/officeDocument/2006/relationships/hyperlink" Target="https://www.ica.gov.c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commons.wikimedia.org/wiki/File:FMD_Ki_4.JPG"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027588" y="2823358"/>
            <a:ext cx="8136824"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Presentación interactiva</a:t>
            </a:r>
            <a:endParaRPr/>
          </a:p>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CF04_6_1_enfermedades</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p:nvPr/>
        </p:nvSpPr>
        <p:spPr>
          <a:xfrm>
            <a:off x="2596055" y="3697307"/>
            <a:ext cx="5657295" cy="3042859"/>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04" name="Google Shape;204;p2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5" name="Google Shape;205;p2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206" name="Google Shape;206;p2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07" name="Google Shape;207;p24"/>
          <p:cNvSpPr txBox="1"/>
          <p:nvPr/>
        </p:nvSpPr>
        <p:spPr>
          <a:xfrm>
            <a:off x="816781" y="1183602"/>
            <a:ext cx="4764212"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Es una enfermedad que afecta a los equinos y también a los humanos, es causada por un virus de la familia </a:t>
            </a:r>
            <a:r>
              <a:rPr b="0" i="1" lang="en-US" sz="1400" u="none" cap="none" strike="noStrike">
                <a:solidFill>
                  <a:srgbClr val="000000"/>
                </a:solidFill>
                <a:latin typeface="Arial"/>
                <a:ea typeface="Arial"/>
                <a:cs typeface="Arial"/>
                <a:sym typeface="Arial"/>
              </a:rPr>
              <a:t>Togaviridae</a:t>
            </a:r>
            <a:r>
              <a:rPr b="0" i="0" lang="en-US" sz="1400" u="none" cap="none" strike="noStrike">
                <a:solidFill>
                  <a:srgbClr val="000000"/>
                </a:solidFill>
                <a:latin typeface="Arial"/>
                <a:ea typeface="Arial"/>
                <a:cs typeface="Arial"/>
                <a:sym typeface="Arial"/>
              </a:rPr>
              <a:t>, este virus se transmite por la picadura del mosquito. Se puede prevenir vacunando cada dos años los equinos que habitan en los municipios que se encuentran por debajo de los 1.200 msnm. Es requisito indispensable para la movilización de equinos, que se encuentren vacunados contra la EEV y deberá realizarse con un periodo de anticipación de 15 días antes de la movilización de los animales.</a:t>
            </a:r>
            <a:endParaRPr/>
          </a:p>
        </p:txBody>
      </p:sp>
      <p:sp>
        <p:nvSpPr>
          <p:cNvPr id="208" name="Google Shape;208;p24"/>
          <p:cNvSpPr/>
          <p:nvPr/>
        </p:nvSpPr>
        <p:spPr>
          <a:xfrm>
            <a:off x="381362" y="329803"/>
            <a:ext cx="3390193"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9" name="Google Shape;209;p24"/>
          <p:cNvSpPr txBox="1"/>
          <p:nvPr/>
        </p:nvSpPr>
        <p:spPr>
          <a:xfrm>
            <a:off x="483476" y="343556"/>
            <a:ext cx="32880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Encefalitis Equina Venezolana (EEV)</a:t>
            </a:r>
            <a:endParaRPr b="0" i="0" sz="1400" u="none" cap="none" strike="noStrike">
              <a:solidFill>
                <a:srgbClr val="000000"/>
              </a:solidFill>
              <a:latin typeface="Arial"/>
              <a:ea typeface="Arial"/>
              <a:cs typeface="Arial"/>
              <a:sym typeface="Arial"/>
            </a:endParaRPr>
          </a:p>
        </p:txBody>
      </p:sp>
      <p:sp>
        <p:nvSpPr>
          <p:cNvPr id="210" name="Google Shape;210;p24"/>
          <p:cNvSpPr txBox="1"/>
          <p:nvPr/>
        </p:nvSpPr>
        <p:spPr>
          <a:xfrm>
            <a:off x="2916620" y="3847067"/>
            <a:ext cx="4787462"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Sus signos clínicos más representativos son: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en los humanos: fiebre mayor de 40 grados, dolor de cabeza, catarro nasal, vómito y dolores musculares. Sin embargo, algunas personas pueden presentar síntomas neurológicos como rigidez de la nuca, convulsiones, desviación ocular, nistagmos y en casos extremos, la muerte.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En los equinos: fiebre, inapetencia, depresión, exitabilidad, apoyar la cabeza en paredes o superficies, caminar en círculos, movimientos masticatorios, flacidez en los labios, ojos semicerrados y orejas caídas.</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p:nvPr/>
        </p:nvSpPr>
        <p:spPr>
          <a:xfrm>
            <a:off x="2577155" y="3169632"/>
            <a:ext cx="5657295" cy="1103867"/>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16" name="Google Shape;216;p2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25"/>
          <p:cNvSpPr txBox="1"/>
          <p:nvPr/>
        </p:nvSpPr>
        <p:spPr>
          <a:xfrm>
            <a:off x="8253350" y="1257300"/>
            <a:ext cx="3957549" cy="268407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Dentro de esta diapositiva se encuentran cinco 5 botones para mostrar más información que se encuentra en los comentarios.</a:t>
            </a:r>
            <a:endParaRPr/>
          </a:p>
        </p:txBody>
      </p:sp>
      <p:sp>
        <p:nvSpPr>
          <p:cNvPr id="218" name="Google Shape;218;p2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19" name="Google Shape;219;p25"/>
          <p:cNvSpPr txBox="1"/>
          <p:nvPr/>
        </p:nvSpPr>
        <p:spPr>
          <a:xfrm>
            <a:off x="816781" y="1183602"/>
            <a:ext cx="4764212"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Enfermedad viral, altamente contagiosa, que afecta a cerdos domésticos y silvestres y producida por un virus de la familia </a:t>
            </a:r>
            <a:r>
              <a:rPr b="0" i="1" lang="en-US" sz="1400" u="none" cap="none" strike="noStrike">
                <a:solidFill>
                  <a:srgbClr val="000000"/>
                </a:solidFill>
                <a:latin typeface="Arial"/>
                <a:ea typeface="Arial"/>
                <a:cs typeface="Arial"/>
                <a:sym typeface="Arial"/>
              </a:rPr>
              <a:t>Flaviviridae</a:t>
            </a:r>
            <a:r>
              <a:rPr b="0" i="0" lang="en-US" sz="1400" u="none" cap="none" strike="noStrike">
                <a:solidFill>
                  <a:srgbClr val="000000"/>
                </a:solidFill>
                <a:latin typeface="Arial"/>
                <a:ea typeface="Arial"/>
                <a:cs typeface="Arial"/>
                <a:sym typeface="Arial"/>
              </a:rPr>
              <a:t> del género </a:t>
            </a:r>
            <a:r>
              <a:rPr b="0" i="1" lang="en-US" sz="1400" u="none" cap="none" strike="noStrike">
                <a:solidFill>
                  <a:srgbClr val="000000"/>
                </a:solidFill>
                <a:latin typeface="Arial"/>
                <a:ea typeface="Arial"/>
                <a:cs typeface="Arial"/>
                <a:sym typeface="Arial"/>
              </a:rPr>
              <a:t>Pestivirus</a:t>
            </a:r>
            <a:r>
              <a:rPr b="0" i="0" lang="en-US" sz="1400" u="none" cap="none" strike="noStrike">
                <a:solidFill>
                  <a:srgbClr val="000000"/>
                </a:solidFill>
                <a:latin typeface="Arial"/>
                <a:ea typeface="Arial"/>
                <a:cs typeface="Arial"/>
                <a:sym typeface="Arial"/>
              </a:rPr>
              <a:t>. Por sus características, y por no existir tratamiento, es la enfermedad más importante en los porcinos a nivel mundial. La transmisión puede hacerse por contacto directo entre los cerdos vía oral u oro nasal, aunque también se pueden contagiar por contacto indirecto.</a:t>
            </a:r>
            <a:endParaRPr/>
          </a:p>
        </p:txBody>
      </p:sp>
      <p:sp>
        <p:nvSpPr>
          <p:cNvPr id="220" name="Google Shape;220;p25"/>
          <p:cNvSpPr/>
          <p:nvPr/>
        </p:nvSpPr>
        <p:spPr>
          <a:xfrm>
            <a:off x="381362" y="329803"/>
            <a:ext cx="3390193"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1" name="Google Shape;221;p25"/>
          <p:cNvSpPr txBox="1"/>
          <p:nvPr/>
        </p:nvSpPr>
        <p:spPr>
          <a:xfrm>
            <a:off x="483476" y="343556"/>
            <a:ext cx="25843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Peste Porcina Clásica (PPC)</a:t>
            </a:r>
            <a:endParaRPr b="0" i="0" sz="1400" u="none" cap="none" strike="noStrike">
              <a:solidFill>
                <a:srgbClr val="000000"/>
              </a:solidFill>
              <a:latin typeface="Arial"/>
              <a:ea typeface="Arial"/>
              <a:cs typeface="Arial"/>
              <a:sym typeface="Arial"/>
            </a:endParaRPr>
          </a:p>
        </p:txBody>
      </p:sp>
      <p:sp>
        <p:nvSpPr>
          <p:cNvPr id="222" name="Google Shape;222;p25"/>
          <p:cNvSpPr txBox="1"/>
          <p:nvPr/>
        </p:nvSpPr>
        <p:spPr>
          <a:xfrm>
            <a:off x="2897720" y="3287862"/>
            <a:ext cx="478746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Sus signos clínicos más representativos son: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varían dependiendo de la cepa, la edad del animal y el estado inmunitario del mismo, mostrando varias formas de la enfermedad:</a:t>
            </a:r>
            <a:endParaRPr/>
          </a:p>
        </p:txBody>
      </p:sp>
      <p:sp>
        <p:nvSpPr>
          <p:cNvPr id="223" name="Google Shape;223;p25"/>
          <p:cNvSpPr/>
          <p:nvPr/>
        </p:nvSpPr>
        <p:spPr>
          <a:xfrm>
            <a:off x="1219916" y="4740126"/>
            <a:ext cx="1677804" cy="307777"/>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p25"/>
          <p:cNvSpPr txBox="1"/>
          <p:nvPr/>
        </p:nvSpPr>
        <p:spPr>
          <a:xfrm>
            <a:off x="1219916" y="4740126"/>
            <a:ext cx="1978971" cy="307777"/>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Forma hiperaguda </a:t>
            </a:r>
            <a:endParaRPr b="0" i="0" sz="1400" u="none" cap="none" strike="noStrike">
              <a:solidFill>
                <a:schemeClr val="lt1"/>
              </a:solidFill>
              <a:latin typeface="Arial"/>
              <a:ea typeface="Arial"/>
              <a:cs typeface="Arial"/>
              <a:sym typeface="Arial"/>
            </a:endParaRPr>
          </a:p>
        </p:txBody>
      </p:sp>
      <p:sp>
        <p:nvSpPr>
          <p:cNvPr id="225" name="Google Shape;225;p25"/>
          <p:cNvSpPr txBox="1"/>
          <p:nvPr/>
        </p:nvSpPr>
        <p:spPr>
          <a:xfrm>
            <a:off x="3374536" y="4740126"/>
            <a:ext cx="1978971" cy="307777"/>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Forma aguda</a:t>
            </a:r>
            <a:endParaRPr b="0" i="0" sz="1400" u="none" cap="none" strike="noStrike">
              <a:solidFill>
                <a:schemeClr val="lt1"/>
              </a:solidFill>
              <a:latin typeface="Arial"/>
              <a:ea typeface="Arial"/>
              <a:cs typeface="Arial"/>
              <a:sym typeface="Arial"/>
            </a:endParaRPr>
          </a:p>
        </p:txBody>
      </p:sp>
      <p:sp>
        <p:nvSpPr>
          <p:cNvPr id="226" name="Google Shape;226;p25"/>
          <p:cNvSpPr txBox="1"/>
          <p:nvPr/>
        </p:nvSpPr>
        <p:spPr>
          <a:xfrm>
            <a:off x="5560687" y="4740126"/>
            <a:ext cx="1978971" cy="307777"/>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Forma subaguda</a:t>
            </a:r>
            <a:endParaRPr b="0" i="0" sz="1400" u="none" cap="none" strike="noStrike">
              <a:solidFill>
                <a:schemeClr val="lt1"/>
              </a:solidFill>
              <a:latin typeface="Arial"/>
              <a:ea typeface="Arial"/>
              <a:cs typeface="Arial"/>
              <a:sym typeface="Arial"/>
            </a:endParaRPr>
          </a:p>
        </p:txBody>
      </p:sp>
      <p:sp>
        <p:nvSpPr>
          <p:cNvPr id="227" name="Google Shape;227;p25"/>
          <p:cNvSpPr txBox="1"/>
          <p:nvPr/>
        </p:nvSpPr>
        <p:spPr>
          <a:xfrm>
            <a:off x="1219916" y="5223601"/>
            <a:ext cx="1978971" cy="307777"/>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Forma crónica</a:t>
            </a:r>
            <a:endParaRPr/>
          </a:p>
        </p:txBody>
      </p:sp>
      <p:sp>
        <p:nvSpPr>
          <p:cNvPr id="228" name="Google Shape;228;p25"/>
          <p:cNvSpPr txBox="1"/>
          <p:nvPr/>
        </p:nvSpPr>
        <p:spPr>
          <a:xfrm>
            <a:off x="3343006" y="5223601"/>
            <a:ext cx="1978971" cy="52322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Forma transplacentaria</a:t>
            </a:r>
            <a:endParaRPr b="0" i="0" sz="1400" u="none" cap="none" strike="noStrike">
              <a:solidFill>
                <a:schemeClr val="lt1"/>
              </a:solidFill>
              <a:latin typeface="Arial"/>
              <a:ea typeface="Arial"/>
              <a:cs typeface="Arial"/>
              <a:sym typeface="Arial"/>
            </a:endParaRPr>
          </a:p>
        </p:txBody>
      </p:sp>
      <p:sp>
        <p:nvSpPr>
          <p:cNvPr id="229" name="Google Shape;229;p25"/>
          <p:cNvSpPr txBox="1"/>
          <p:nvPr/>
        </p:nvSpPr>
        <p:spPr>
          <a:xfrm>
            <a:off x="816780" y="6026060"/>
            <a:ext cx="6868402" cy="5899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Dentro de las medidas de prevención para la PPC se encuentra la bioseguridad del predio, el control a las movilizaciones de animales y la vacunación de animales.</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p:nvPr/>
        </p:nvSpPr>
        <p:spPr>
          <a:xfrm>
            <a:off x="2596055" y="3697307"/>
            <a:ext cx="5657295" cy="3042859"/>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35" name="Google Shape;235;p2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2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237" name="Google Shape;237;p2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38" name="Google Shape;238;p26"/>
          <p:cNvSpPr txBox="1"/>
          <p:nvPr/>
        </p:nvSpPr>
        <p:spPr>
          <a:xfrm>
            <a:off x="816781" y="1183602"/>
            <a:ext cx="4764212"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Es una infección viral tipo que afecta a todo tipo de aves, generalmente causa infecciones transitorias e inaparentes en aves silvestres (principalmente aves acuáticas) y no plantea serias amenazas a la salud de la vida silvestre, aves domésticas u otras especies. Sin embargo, ocasionalmente una cepa del virus de la IA puede emerger como una significativa amenaza a las aves silvestres, la industria aviar y/o a la salud humana; estas cepas son llamadas cepas de “influenza aviar altamente patógena” HPAI (del inglés </a:t>
            </a:r>
            <a:r>
              <a:rPr b="0" i="1" lang="en-US" sz="1400" u="none" cap="none" strike="noStrike">
                <a:solidFill>
                  <a:srgbClr val="000000"/>
                </a:solidFill>
                <a:latin typeface="Arial"/>
                <a:ea typeface="Arial"/>
                <a:cs typeface="Arial"/>
                <a:sym typeface="Arial"/>
              </a:rPr>
              <a:t>Highly Pathogenic Avian Influenza</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39" name="Google Shape;239;p26"/>
          <p:cNvSpPr/>
          <p:nvPr/>
        </p:nvSpPr>
        <p:spPr>
          <a:xfrm>
            <a:off x="381362" y="329803"/>
            <a:ext cx="3390193"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0" name="Google Shape;240;p26"/>
          <p:cNvSpPr txBox="1"/>
          <p:nvPr/>
        </p:nvSpPr>
        <p:spPr>
          <a:xfrm>
            <a:off x="483476" y="343556"/>
            <a:ext cx="14766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Influenza aviar</a:t>
            </a:r>
            <a:endParaRPr b="0" i="0" sz="1400" u="none" cap="none" strike="noStrike">
              <a:solidFill>
                <a:srgbClr val="000000"/>
              </a:solidFill>
              <a:latin typeface="Arial"/>
              <a:ea typeface="Arial"/>
              <a:cs typeface="Arial"/>
              <a:sym typeface="Arial"/>
            </a:endParaRPr>
          </a:p>
        </p:txBody>
      </p:sp>
      <p:sp>
        <p:nvSpPr>
          <p:cNvPr id="241" name="Google Shape;241;p26"/>
          <p:cNvSpPr txBox="1"/>
          <p:nvPr/>
        </p:nvSpPr>
        <p:spPr>
          <a:xfrm>
            <a:off x="2916620" y="3847067"/>
            <a:ext cx="5115272"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La transmisión se produce por el contacto directo con las secreciones de aves infectadas, especialmente a través de las heces o de los alimentos y el agua contaminados, se puede diseminar por el transporte de fómites contaminados tales como agua, alimentos, implementos, sacos, botas, ropa, bandejas, cajas de huevos, entre otros. El virus también está normalmente en los tractos respiratorios o intestinales de las aves silvestres que actúan como portadores, transportando al virus  largas distancias cuando realizan sus migraciones. Los síntomas son depresión leve a severa, disminución en consumo de alimento, tos, estornudo, lagrimeo, cresta y barbilla congestionada y edematosa, aumento en la mortalidad.</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p:nvPr/>
        </p:nvSpPr>
        <p:spPr>
          <a:xfrm>
            <a:off x="2596055" y="3697307"/>
            <a:ext cx="5657295" cy="3042859"/>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47" name="Google Shape;247;p2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8" name="Google Shape;248;p2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249" name="Google Shape;249;p2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50" name="Google Shape;250;p27"/>
          <p:cNvSpPr txBox="1"/>
          <p:nvPr/>
        </p:nvSpPr>
        <p:spPr>
          <a:xfrm>
            <a:off x="816781" y="1183602"/>
            <a:ext cx="7042116"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La salmonelosis es una enfermedad causada por bacterias del género Salmonella de la cual existen más de 2.600 serotipos, siendo los más importantes en el ámbito de la avicultura y a los cuales el ICA realiza actividades de control son S. pullorum y S. gallinarum, de una distribución cosmopolita, afecta a todo tipo de aves,  con gran resistencia a la desecación, pueden sobrevivir en ambiente sobre todo en presencia de materia orgánica (heces, </a:t>
            </a:r>
            <a:r>
              <a:rPr lang="en-US"/>
              <a:t>cáscara</a:t>
            </a:r>
            <a:r>
              <a:rPr b="0" i="0" lang="en-US" sz="1400" u="none" cap="none" strike="noStrike">
                <a:solidFill>
                  <a:srgbClr val="000000"/>
                </a:solidFill>
                <a:latin typeface="Arial"/>
                <a:ea typeface="Arial"/>
                <a:cs typeface="Arial"/>
                <a:sym typeface="Arial"/>
              </a:rPr>
              <a:t> de huevo, cama entre otros) durante varios días, aunque es susceptible a sustancias químicas oxidantes. </a:t>
            </a:r>
            <a:r>
              <a:rPr b="0" i="1" lang="en-US" sz="1400" u="none" cap="none" strike="noStrike">
                <a:solidFill>
                  <a:srgbClr val="000000"/>
                </a:solidFill>
                <a:latin typeface="Arial"/>
                <a:ea typeface="Arial"/>
                <a:cs typeface="Arial"/>
                <a:sym typeface="Arial"/>
              </a:rPr>
              <a:t>S. pullorum</a:t>
            </a:r>
            <a:r>
              <a:rPr b="0" i="0" lang="en-US" sz="1400" u="none" cap="none" strike="noStrike">
                <a:solidFill>
                  <a:srgbClr val="000000"/>
                </a:solidFill>
                <a:latin typeface="Arial"/>
                <a:ea typeface="Arial"/>
                <a:cs typeface="Arial"/>
                <a:sym typeface="Arial"/>
              </a:rPr>
              <a:t> y </a:t>
            </a:r>
            <a:r>
              <a:rPr b="0" i="1" lang="en-US" sz="1400" u="none" cap="none" strike="noStrike">
                <a:solidFill>
                  <a:srgbClr val="000000"/>
                </a:solidFill>
                <a:latin typeface="Arial"/>
                <a:ea typeface="Arial"/>
                <a:cs typeface="Arial"/>
                <a:sym typeface="Arial"/>
              </a:rPr>
              <a:t>S. gallinarum</a:t>
            </a:r>
            <a:r>
              <a:rPr b="0" i="0" lang="en-US" sz="1400" u="none" cap="none" strike="noStrike">
                <a:solidFill>
                  <a:srgbClr val="000000"/>
                </a:solidFill>
                <a:latin typeface="Arial"/>
                <a:ea typeface="Arial"/>
                <a:cs typeface="Arial"/>
                <a:sym typeface="Arial"/>
              </a:rPr>
              <a:t>, son inmóviles y altamente patógenas para las aves de corral, pudiendo causar altas </a:t>
            </a:r>
            <a:r>
              <a:rPr lang="en-US"/>
              <a:t>pérdidas</a:t>
            </a:r>
            <a:r>
              <a:rPr b="0" i="0" lang="en-US" sz="1400" u="none" cap="none" strike="noStrike">
                <a:solidFill>
                  <a:srgbClr val="000000"/>
                </a:solidFill>
                <a:latin typeface="Arial"/>
                <a:ea typeface="Arial"/>
                <a:cs typeface="Arial"/>
                <a:sym typeface="Arial"/>
              </a:rPr>
              <a:t> en animales reproductores o en la progenie. Además, estas bacterias pueden infectar otras especies de aves y algunos mamíferos.</a:t>
            </a:r>
            <a:endParaRPr b="0" i="0" sz="1400" u="none" cap="none" strike="noStrike">
              <a:solidFill>
                <a:srgbClr val="000000"/>
              </a:solidFill>
              <a:latin typeface="Arial"/>
              <a:ea typeface="Arial"/>
              <a:cs typeface="Arial"/>
              <a:sym typeface="Arial"/>
            </a:endParaRPr>
          </a:p>
        </p:txBody>
      </p:sp>
      <p:sp>
        <p:nvSpPr>
          <p:cNvPr id="251" name="Google Shape;251;p27"/>
          <p:cNvSpPr/>
          <p:nvPr/>
        </p:nvSpPr>
        <p:spPr>
          <a:xfrm>
            <a:off x="381362" y="329803"/>
            <a:ext cx="3390193"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p27"/>
          <p:cNvSpPr txBox="1"/>
          <p:nvPr/>
        </p:nvSpPr>
        <p:spPr>
          <a:xfrm>
            <a:off x="483476" y="343556"/>
            <a:ext cx="13885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Salmonelosis</a:t>
            </a:r>
            <a:r>
              <a:rPr b="0" i="0" lang="en-US" sz="1400" u="none" cap="none" strike="noStrike">
                <a:solidFill>
                  <a:srgbClr val="000000"/>
                </a:solidFill>
                <a:latin typeface="Arial"/>
                <a:ea typeface="Arial"/>
                <a:cs typeface="Arial"/>
                <a:sym typeface="Arial"/>
              </a:rPr>
              <a:t> </a:t>
            </a:r>
            <a:endParaRPr/>
          </a:p>
        </p:txBody>
      </p:sp>
      <p:sp>
        <p:nvSpPr>
          <p:cNvPr id="253" name="Google Shape;253;p27"/>
          <p:cNvSpPr txBox="1"/>
          <p:nvPr/>
        </p:nvSpPr>
        <p:spPr>
          <a:xfrm>
            <a:off x="2916620" y="3847067"/>
            <a:ext cx="5115272"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Sus signos clínicos más representativos son: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en  general comprenden  anorexia, diarrea, deshidratación, amontonamiento, adherencia de heces a la cloaca, debilidad y muerte, pero específicamente depende del serovar por ejemplo en Pulorosis los síntomas son diarrea blanquecina abundante, que causa “empastamiento o taponamiento” de los pollitos, dificultad para respirar, tarsos inflamados, somnolencia, depresión y con crecimiento retardado, nódulos grisáceos blanquecinos en corazón, pulmones, hígado, paredes de molleja e intestino.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Escribir las indicaciones de cómo se debe realizar el recurso gráfico o interactivo</a:t>
            </a:r>
            <a:endParaRPr b="0" i="0" sz="1400" u="none" cap="none" strike="noStrike">
              <a:solidFill>
                <a:schemeClr val="dk1"/>
              </a:solidFill>
              <a:latin typeface="Arial"/>
              <a:ea typeface="Arial"/>
              <a:cs typeface="Arial"/>
              <a:sym typeface="Arial"/>
            </a:endParaRPr>
          </a:p>
        </p:txBody>
      </p:sp>
      <p:sp>
        <p:nvSpPr>
          <p:cNvPr id="260" name="Google Shape;260;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61" name="Google Shape;261;p5"/>
          <p:cNvSpPr txBox="1"/>
          <p:nvPr/>
        </p:nvSpPr>
        <p:spPr>
          <a:xfrm>
            <a:off x="2498436" y="2980871"/>
            <a:ext cx="3957549" cy="154170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Cada una de las enfermedades tratadas en esta presentación son de suma urgencia, en caso de identificar alguno de los síntomas o tiene certeza de la enfermedad por favor llame al veterinario y reporte al ICA de inmediato.</a:t>
            </a:r>
            <a:endParaRPr/>
          </a:p>
          <a:p>
            <a:pPr indent="0" lvl="0" marL="0" marR="0" rtl="0" algn="ctr">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sng" cap="none" strike="noStrike">
                <a:solidFill>
                  <a:schemeClr val="dk1"/>
                </a:solidFill>
                <a:latin typeface="Arial"/>
                <a:ea typeface="Arial"/>
                <a:cs typeface="Arial"/>
                <a:sym typeface="Arial"/>
                <a:hlinkClick r:id="rId3">
                  <a:extLst>
                    <a:ext uri="{A12FA001-AC4F-418D-AE19-62706E023703}">
                      <ahyp:hlinkClr val="tx"/>
                    </a:ext>
                  </a:extLst>
                </a:hlinkClick>
              </a:rPr>
              <a:t>Todos los datos de contacto los puede encontrar en:</a:t>
            </a:r>
            <a:endParaRPr/>
          </a:p>
          <a:p>
            <a:pPr indent="0" lvl="0" marL="0" marR="0" rtl="0" algn="ctr">
              <a:lnSpc>
                <a:spcPct val="100000"/>
              </a:lnSpc>
              <a:spcBef>
                <a:spcPts val="0"/>
              </a:spcBef>
              <a:spcAft>
                <a:spcPts val="0"/>
              </a:spcAft>
              <a:buNone/>
            </a:pPr>
            <a:r>
              <a:rPr b="0" i="0" lang="en-US" sz="1400" u="sng" cap="none" strike="noStrike">
                <a:solidFill>
                  <a:srgbClr val="0563C1"/>
                </a:solidFill>
                <a:latin typeface="Arial"/>
                <a:ea typeface="Arial"/>
                <a:cs typeface="Arial"/>
                <a:sym typeface="Arial"/>
                <a:hlinkClick r:id="rId4">
                  <a:extLst>
                    <a:ext uri="{A12FA001-AC4F-418D-AE19-62706E023703}">
                      <ahyp:hlinkClr val="tx"/>
                    </a:ext>
                  </a:extLst>
                </a:hlinkClick>
              </a:rPr>
              <a:t>https://www.ica.gov.co/</a:t>
            </a: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927900" y="3948647"/>
            <a:ext cx="1508205"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 name="Google Shape;84;p2"/>
          <p:cNvSpPr/>
          <p:nvPr/>
        </p:nvSpPr>
        <p:spPr>
          <a:xfrm>
            <a:off x="3019459" y="3948647"/>
            <a:ext cx="2096208"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2"/>
          <p:cNvSpPr/>
          <p:nvPr/>
        </p:nvSpPr>
        <p:spPr>
          <a:xfrm>
            <a:off x="5321225" y="3948647"/>
            <a:ext cx="2096208"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2"/>
          <p:cNvSpPr/>
          <p:nvPr/>
        </p:nvSpPr>
        <p:spPr>
          <a:xfrm>
            <a:off x="927900" y="4621309"/>
            <a:ext cx="1508205"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2"/>
          <p:cNvSpPr/>
          <p:nvPr/>
        </p:nvSpPr>
        <p:spPr>
          <a:xfrm>
            <a:off x="3019459" y="4621309"/>
            <a:ext cx="2096208"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 name="Google Shape;88;p2"/>
          <p:cNvSpPr/>
          <p:nvPr/>
        </p:nvSpPr>
        <p:spPr>
          <a:xfrm>
            <a:off x="5321225" y="4621309"/>
            <a:ext cx="2096208"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2"/>
          <p:cNvSpPr/>
          <p:nvPr/>
        </p:nvSpPr>
        <p:spPr>
          <a:xfrm>
            <a:off x="927900" y="5420095"/>
            <a:ext cx="1508205"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2"/>
          <p:cNvSpPr/>
          <p:nvPr/>
        </p:nvSpPr>
        <p:spPr>
          <a:xfrm>
            <a:off x="3019459" y="5420095"/>
            <a:ext cx="2096208"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2"/>
          <p:cNvSpPr/>
          <p:nvPr/>
        </p:nvSpPr>
        <p:spPr>
          <a:xfrm>
            <a:off x="5321225" y="5420095"/>
            <a:ext cx="2096208"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2"/>
          <p:cNvSpPr/>
          <p:nvPr/>
        </p:nvSpPr>
        <p:spPr>
          <a:xfrm>
            <a:off x="927900" y="6082247"/>
            <a:ext cx="1508205"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2"/>
          <p:cNvSpPr/>
          <p:nvPr/>
        </p:nvSpPr>
        <p:spPr>
          <a:xfrm>
            <a:off x="3019459" y="6082247"/>
            <a:ext cx="2096208"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Se debe presentar una pantalla inicial con una imagen de un animal enfermo que no tenga tanto detalle y once 11 botones que llevarán a cada una de las enfermedades.</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La imagen que tiene derechos está en </a:t>
            </a:r>
            <a:r>
              <a:rPr b="0" i="0" lang="en-US" sz="1400" u="sng" cap="none" strike="noStrike">
                <a:solidFill>
                  <a:schemeClr val="dk1"/>
                </a:solidFill>
                <a:latin typeface="Arial"/>
                <a:ea typeface="Arial"/>
                <a:cs typeface="Arial"/>
                <a:sym typeface="Arial"/>
                <a:hlinkClick r:id="rId3">
                  <a:extLst>
                    <a:ext uri="{A12FA001-AC4F-418D-AE19-62706E023703}">
                      <ahyp:hlinkClr val="tx"/>
                    </a:ext>
                  </a:extLst>
                </a:hlinkClick>
              </a:rPr>
              <a:t>https://commons.wikimedia.org/wiki/File:FMD_Ki_4.JPG</a:t>
            </a:r>
            <a:r>
              <a:rPr b="0" i="0" lang="en-U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La navegación puede tener un botón de siguiente para revisar de forma ordenada cada enfermedad con indicaciones de “anterior” y “siguiente”.</a:t>
            </a:r>
            <a:endParaRPr/>
          </a:p>
        </p:txBody>
      </p:sp>
      <p:sp>
        <p:nvSpPr>
          <p:cNvPr id="96" name="Google Shape;96;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7" name="Google Shape;97;p2"/>
          <p:cNvSpPr txBox="1"/>
          <p:nvPr/>
        </p:nvSpPr>
        <p:spPr>
          <a:xfrm>
            <a:off x="1496950" y="205467"/>
            <a:ext cx="5237679" cy="33201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1" i="0" lang="en-US" sz="1800" u="none" cap="none" strike="noStrike">
                <a:solidFill>
                  <a:schemeClr val="dk1"/>
                </a:solidFill>
                <a:latin typeface="Arial"/>
                <a:ea typeface="Arial"/>
                <a:cs typeface="Arial"/>
                <a:sym typeface="Arial"/>
              </a:rPr>
              <a:t>Enfermedades de control oficial</a:t>
            </a:r>
            <a:endParaRPr/>
          </a:p>
        </p:txBody>
      </p:sp>
      <p:sp>
        <p:nvSpPr>
          <p:cNvPr id="98" name="Google Shape;98;p2"/>
          <p:cNvSpPr txBox="1"/>
          <p:nvPr/>
        </p:nvSpPr>
        <p:spPr>
          <a:xfrm>
            <a:off x="711903" y="971685"/>
            <a:ext cx="3457903" cy="25934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Son las enfermedades que pueden sufrir las especies pecuarias y que se deben trabajar de inmediato por parte del predio y el ICA que es la entidad encargada de priorizar dichas enfermedades para evitar problemas mayores que impacten el proceso productivo, las enfermedades que han sido declaradas de control oficial en Colombia por el ICA y para las cuales se debe vacunar obligatoriamente son: </a:t>
            </a:r>
            <a:endParaRPr b="0" i="0" sz="1400" u="none" cap="none" strike="noStrike">
              <a:solidFill>
                <a:srgbClr val="000000"/>
              </a:solidFill>
              <a:latin typeface="Arial"/>
              <a:ea typeface="Arial"/>
              <a:cs typeface="Arial"/>
              <a:sym typeface="Arial"/>
            </a:endParaRPr>
          </a:p>
        </p:txBody>
      </p:sp>
      <p:sp>
        <p:nvSpPr>
          <p:cNvPr id="99" name="Google Shape;99;p2"/>
          <p:cNvSpPr txBox="1"/>
          <p:nvPr/>
        </p:nvSpPr>
        <p:spPr>
          <a:xfrm>
            <a:off x="1030014" y="3962400"/>
            <a:ext cx="13468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Fiebre aftosa</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0" name="Google Shape;100;p2"/>
          <p:cNvSpPr txBox="1"/>
          <p:nvPr/>
        </p:nvSpPr>
        <p:spPr>
          <a:xfrm>
            <a:off x="3090754" y="3948647"/>
            <a:ext cx="20249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Estomatitis vesicular</a:t>
            </a:r>
            <a:r>
              <a:rPr b="0" i="0" lang="en-US" sz="1400" u="none" cap="none" strike="noStrike">
                <a:solidFill>
                  <a:srgbClr val="000000"/>
                </a:solidFill>
                <a:latin typeface="Arial"/>
                <a:ea typeface="Arial"/>
                <a:cs typeface="Arial"/>
                <a:sym typeface="Arial"/>
              </a:rPr>
              <a:t> </a:t>
            </a:r>
            <a:endParaRPr/>
          </a:p>
        </p:txBody>
      </p:sp>
      <p:sp>
        <p:nvSpPr>
          <p:cNvPr id="101" name="Google Shape;101;p2"/>
          <p:cNvSpPr txBox="1"/>
          <p:nvPr/>
        </p:nvSpPr>
        <p:spPr>
          <a:xfrm>
            <a:off x="5799107" y="3980177"/>
            <a:ext cx="11496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Brucelosis</a:t>
            </a:r>
            <a:r>
              <a:rPr b="0" i="0" lang="en-US" sz="1400" u="none" cap="none" strike="noStrike">
                <a:solidFill>
                  <a:srgbClr val="000000"/>
                </a:solidFill>
                <a:latin typeface="Arial"/>
                <a:ea typeface="Arial"/>
                <a:cs typeface="Arial"/>
                <a:sym typeface="Arial"/>
              </a:rPr>
              <a:t> </a:t>
            </a:r>
            <a:endParaRPr/>
          </a:p>
        </p:txBody>
      </p:sp>
      <p:sp>
        <p:nvSpPr>
          <p:cNvPr id="102" name="Google Shape;102;p2"/>
          <p:cNvSpPr txBox="1"/>
          <p:nvPr/>
        </p:nvSpPr>
        <p:spPr>
          <a:xfrm>
            <a:off x="1020396" y="4667465"/>
            <a:ext cx="13965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Tuberculosis</a:t>
            </a:r>
            <a:r>
              <a:rPr b="0" i="0" lang="en-US" sz="1400" u="none" cap="none" strike="noStrike">
                <a:solidFill>
                  <a:srgbClr val="000000"/>
                </a:solidFill>
                <a:latin typeface="Arial"/>
                <a:ea typeface="Arial"/>
                <a:cs typeface="Arial"/>
                <a:sym typeface="Arial"/>
              </a:rPr>
              <a:t>  </a:t>
            </a:r>
            <a:endParaRPr/>
          </a:p>
        </p:txBody>
      </p:sp>
      <p:sp>
        <p:nvSpPr>
          <p:cNvPr id="103" name="Google Shape;103;p2"/>
          <p:cNvSpPr txBox="1"/>
          <p:nvPr/>
        </p:nvSpPr>
        <p:spPr>
          <a:xfrm>
            <a:off x="2964633" y="4591274"/>
            <a:ext cx="233773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Encefalopatía</a:t>
            </a:r>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Espongiforme Bovina (EEB)</a:t>
            </a:r>
            <a:endParaRPr b="0" i="0" sz="1200" u="none" cap="none" strike="noStrike">
              <a:solidFill>
                <a:srgbClr val="000000"/>
              </a:solidFill>
              <a:latin typeface="Arial"/>
              <a:ea typeface="Arial"/>
              <a:cs typeface="Arial"/>
              <a:sym typeface="Arial"/>
            </a:endParaRPr>
          </a:p>
        </p:txBody>
      </p:sp>
      <p:sp>
        <p:nvSpPr>
          <p:cNvPr id="104" name="Google Shape;104;p2"/>
          <p:cNvSpPr txBox="1"/>
          <p:nvPr/>
        </p:nvSpPr>
        <p:spPr>
          <a:xfrm>
            <a:off x="5625449" y="4667465"/>
            <a:ext cx="149752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Rabia silvestre</a:t>
            </a:r>
            <a:r>
              <a:rPr b="0" i="0" lang="en-US" sz="1400" u="none" cap="none" strike="noStrike">
                <a:solidFill>
                  <a:srgbClr val="000000"/>
                </a:solidFill>
                <a:latin typeface="Arial"/>
                <a:ea typeface="Arial"/>
                <a:cs typeface="Arial"/>
                <a:sym typeface="Arial"/>
              </a:rPr>
              <a:t> </a:t>
            </a:r>
            <a:endParaRPr/>
          </a:p>
        </p:txBody>
      </p:sp>
      <p:sp>
        <p:nvSpPr>
          <p:cNvPr id="105" name="Google Shape;105;p2"/>
          <p:cNvSpPr txBox="1"/>
          <p:nvPr/>
        </p:nvSpPr>
        <p:spPr>
          <a:xfrm>
            <a:off x="929024" y="5404060"/>
            <a:ext cx="12955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Enfermedad de</a:t>
            </a:r>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Newcastle</a:t>
            </a:r>
            <a:r>
              <a:rPr b="0" i="0" lang="en-US" sz="1200" u="none" cap="none" strike="noStrike">
                <a:solidFill>
                  <a:srgbClr val="000000"/>
                </a:solidFill>
                <a:latin typeface="Arial"/>
                <a:ea typeface="Arial"/>
                <a:cs typeface="Arial"/>
                <a:sym typeface="Arial"/>
              </a:rPr>
              <a:t>   </a:t>
            </a:r>
            <a:endParaRPr/>
          </a:p>
        </p:txBody>
      </p:sp>
      <p:sp>
        <p:nvSpPr>
          <p:cNvPr id="106" name="Google Shape;106;p2"/>
          <p:cNvSpPr txBox="1"/>
          <p:nvPr/>
        </p:nvSpPr>
        <p:spPr>
          <a:xfrm>
            <a:off x="3018505" y="5396794"/>
            <a:ext cx="151195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Encefalitis Equina</a:t>
            </a:r>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Venezolana (EEV)</a:t>
            </a:r>
            <a:endParaRPr b="0" i="0" sz="1200" u="none" cap="none" strike="noStrike">
              <a:solidFill>
                <a:srgbClr val="000000"/>
              </a:solidFill>
              <a:latin typeface="Arial"/>
              <a:ea typeface="Arial"/>
              <a:cs typeface="Arial"/>
              <a:sym typeface="Arial"/>
            </a:endParaRPr>
          </a:p>
        </p:txBody>
      </p:sp>
      <p:sp>
        <p:nvSpPr>
          <p:cNvPr id="107" name="Google Shape;107;p2"/>
          <p:cNvSpPr txBox="1"/>
          <p:nvPr/>
        </p:nvSpPr>
        <p:spPr>
          <a:xfrm>
            <a:off x="5489727" y="5396588"/>
            <a:ext cx="122661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Peste Porcina</a:t>
            </a:r>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Clásica (PPC)</a:t>
            </a:r>
            <a:endParaRPr b="0" i="0" sz="1200" u="none" cap="none" strike="noStrike">
              <a:solidFill>
                <a:srgbClr val="000000"/>
              </a:solidFill>
              <a:latin typeface="Arial"/>
              <a:ea typeface="Arial"/>
              <a:cs typeface="Arial"/>
              <a:sym typeface="Arial"/>
            </a:endParaRPr>
          </a:p>
        </p:txBody>
      </p:sp>
      <p:sp>
        <p:nvSpPr>
          <p:cNvPr id="108" name="Google Shape;108;p2"/>
          <p:cNvSpPr txBox="1"/>
          <p:nvPr/>
        </p:nvSpPr>
        <p:spPr>
          <a:xfrm>
            <a:off x="1012688" y="6152748"/>
            <a:ext cx="14766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Influenza aviar</a:t>
            </a:r>
            <a:r>
              <a:rPr b="0" i="0" lang="en-US" sz="1400" u="none" cap="none" strike="noStrike">
                <a:solidFill>
                  <a:srgbClr val="000000"/>
                </a:solidFill>
                <a:latin typeface="Arial"/>
                <a:ea typeface="Arial"/>
                <a:cs typeface="Arial"/>
                <a:sym typeface="Arial"/>
              </a:rPr>
              <a:t> </a:t>
            </a:r>
            <a:endParaRPr/>
          </a:p>
        </p:txBody>
      </p:sp>
      <p:sp>
        <p:nvSpPr>
          <p:cNvPr id="109" name="Google Shape;109;p2"/>
          <p:cNvSpPr txBox="1"/>
          <p:nvPr/>
        </p:nvSpPr>
        <p:spPr>
          <a:xfrm>
            <a:off x="3072728" y="6152748"/>
            <a:ext cx="133882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Salmonelosis</a:t>
            </a:r>
            <a:endParaRPr b="0" i="0" sz="1400" u="none" cap="none" strike="noStrike">
              <a:solidFill>
                <a:srgbClr val="000000"/>
              </a:solidFill>
              <a:latin typeface="Arial"/>
              <a:ea typeface="Arial"/>
              <a:cs typeface="Arial"/>
              <a:sym typeface="Arial"/>
            </a:endParaRPr>
          </a:p>
        </p:txBody>
      </p:sp>
      <p:pic>
        <p:nvPicPr>
          <p:cNvPr descr="Imagen que contiene comida, oveja, perro, comiendo&#10;&#10;Descripción generada automáticamente" id="110" name="Google Shape;110;p2"/>
          <p:cNvPicPr preferRelativeResize="0"/>
          <p:nvPr/>
        </p:nvPicPr>
        <p:blipFill rotWithShape="1">
          <a:blip r:embed="rId4">
            <a:alphaModFix/>
          </a:blip>
          <a:srcRect b="0" l="0" r="0" t="0"/>
          <a:stretch/>
        </p:blipFill>
        <p:spPr>
          <a:xfrm>
            <a:off x="4482627" y="957490"/>
            <a:ext cx="3457903" cy="2593427"/>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p:nvPr/>
        </p:nvSpPr>
        <p:spPr>
          <a:xfrm>
            <a:off x="2596055" y="3100553"/>
            <a:ext cx="5657295" cy="1772433"/>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6" name="Google Shape;116;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diapositive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118" name="Google Shape;118;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9" name="Google Shape;119;p3"/>
          <p:cNvSpPr txBox="1"/>
          <p:nvPr/>
        </p:nvSpPr>
        <p:spPr>
          <a:xfrm>
            <a:off x="816781" y="1183602"/>
            <a:ext cx="3957549"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Enfermedad viral altamente contagiosa que puede afectar a los animales de pezuña hendida como los bovinos, ovinos, caprinos, porcinos, bufalinos, venados y camélidos. El agente etiológico es un virus de la familia </a:t>
            </a:r>
            <a:r>
              <a:rPr b="0" i="1" lang="en-US" sz="1400" u="none" cap="none" strike="noStrike">
                <a:solidFill>
                  <a:srgbClr val="000000"/>
                </a:solidFill>
                <a:latin typeface="Arial"/>
                <a:ea typeface="Arial"/>
                <a:cs typeface="Arial"/>
                <a:sym typeface="Arial"/>
              </a:rPr>
              <a:t>Picornaviridae</a:t>
            </a:r>
            <a:r>
              <a:rPr b="0" i="0" lang="en-US" sz="1400" u="none" cap="none" strike="noStrike">
                <a:solidFill>
                  <a:srgbClr val="000000"/>
                </a:solidFill>
                <a:latin typeface="Arial"/>
                <a:ea typeface="Arial"/>
                <a:cs typeface="Arial"/>
                <a:sym typeface="Arial"/>
              </a:rPr>
              <a:t> género </a:t>
            </a:r>
            <a:r>
              <a:rPr b="0" i="1" lang="en-US" sz="1400" u="none" cap="none" strike="noStrike">
                <a:solidFill>
                  <a:srgbClr val="000000"/>
                </a:solidFill>
                <a:latin typeface="Arial"/>
                <a:ea typeface="Arial"/>
                <a:cs typeface="Arial"/>
                <a:sym typeface="Arial"/>
              </a:rPr>
              <a:t>Aphtovirus</a:t>
            </a:r>
            <a:r>
              <a:rPr b="0" i="0" lang="en-US" sz="1400" u="none" cap="none" strike="noStrike">
                <a:solidFill>
                  <a:srgbClr val="000000"/>
                </a:solidFill>
                <a:latin typeface="Arial"/>
                <a:ea typeface="Arial"/>
                <a:cs typeface="Arial"/>
                <a:sym typeface="Arial"/>
              </a:rPr>
              <a:t> y actualmente existen siete serotipos el O, A, C, SAT1, SAT2, SAT3 y Asia1.</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381362" y="329803"/>
            <a:ext cx="1508205"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3"/>
          <p:cNvSpPr txBox="1"/>
          <p:nvPr/>
        </p:nvSpPr>
        <p:spPr>
          <a:xfrm>
            <a:off x="483476" y="343556"/>
            <a:ext cx="13468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Fiebre aftosa</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2" name="Google Shape;122;p3"/>
          <p:cNvSpPr txBox="1"/>
          <p:nvPr/>
        </p:nvSpPr>
        <p:spPr>
          <a:xfrm>
            <a:off x="2916620" y="5138372"/>
            <a:ext cx="4787462"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Esta enfermedad es altamente propagable y se transmite de a través de la orina, heces, saliva, gotículas y leche de los animales infectados. Su prevención se hace vacunando los animales de cualquier edad y repetir la dosis cada 6 meses.</a:t>
            </a:r>
            <a:endParaRPr b="0" i="0" sz="1400" u="none" cap="none" strike="noStrike">
              <a:solidFill>
                <a:srgbClr val="000000"/>
              </a:solidFill>
              <a:latin typeface="Arial"/>
              <a:ea typeface="Arial"/>
              <a:cs typeface="Arial"/>
              <a:sym typeface="Arial"/>
            </a:endParaRPr>
          </a:p>
        </p:txBody>
      </p:sp>
      <p:sp>
        <p:nvSpPr>
          <p:cNvPr id="123" name="Google Shape;123;p3"/>
          <p:cNvSpPr txBox="1"/>
          <p:nvPr/>
        </p:nvSpPr>
        <p:spPr>
          <a:xfrm>
            <a:off x="2916620" y="3250312"/>
            <a:ext cx="4787462"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Sus signos clínicos más representativos son: </a:t>
            </a:r>
            <a:r>
              <a:rPr b="0" i="0" lang="en-US" sz="1400" u="none" cap="none" strike="noStrike">
                <a:solidFill>
                  <a:srgbClr val="000000"/>
                </a:solidFill>
                <a:latin typeface="Arial"/>
                <a:ea typeface="Arial"/>
                <a:cs typeface="Arial"/>
                <a:sym typeface="Arial"/>
              </a:rPr>
              <a:t>presencia de ampollas y aftas en la lengua, paladar, encías, espacios interdigitales y/o ubre. Además de los mencionados anteriormente, los animales también pueden presentar fiebre, salivación excesiva, inapetencia, disminución en la producción de carne o leche, mastitis, cojeras, deformación de los cascos.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p:nvPr/>
        </p:nvSpPr>
        <p:spPr>
          <a:xfrm>
            <a:off x="2596055" y="3100553"/>
            <a:ext cx="5657295" cy="2364998"/>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29" name="Google Shape;129;p1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8"/>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131" name="Google Shape;131;p1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2" name="Google Shape;132;p18"/>
          <p:cNvSpPr txBox="1"/>
          <p:nvPr/>
        </p:nvSpPr>
        <p:spPr>
          <a:xfrm>
            <a:off x="816781" y="1183602"/>
            <a:ext cx="3957549"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Es una enfermedad que se presenta principalmente bajo los 2.500 msnm. Su agente etiológico es un virus de la familia </a:t>
            </a:r>
            <a:r>
              <a:rPr b="0" i="1" lang="en-US" sz="1400" u="none" cap="none" strike="noStrike">
                <a:solidFill>
                  <a:srgbClr val="000000"/>
                </a:solidFill>
                <a:latin typeface="Arial"/>
                <a:ea typeface="Arial"/>
                <a:cs typeface="Arial"/>
                <a:sym typeface="Arial"/>
              </a:rPr>
              <a:t>Rhabdoviridae</a:t>
            </a:r>
            <a:r>
              <a:rPr b="0" i="0" lang="en-US" sz="1400" u="none" cap="none" strike="noStrike">
                <a:solidFill>
                  <a:srgbClr val="000000"/>
                </a:solidFill>
                <a:latin typeface="Arial"/>
                <a:ea typeface="Arial"/>
                <a:cs typeface="Arial"/>
                <a:sym typeface="Arial"/>
              </a:rPr>
              <a:t>, género </a:t>
            </a:r>
            <a:r>
              <a:rPr b="0" i="1" lang="en-US" sz="1400" u="none" cap="none" strike="noStrike">
                <a:solidFill>
                  <a:srgbClr val="000000"/>
                </a:solidFill>
                <a:latin typeface="Arial"/>
                <a:ea typeface="Arial"/>
                <a:cs typeface="Arial"/>
                <a:sym typeface="Arial"/>
              </a:rPr>
              <a:t>Vesiculoris</a:t>
            </a:r>
            <a:r>
              <a:rPr b="0" i="0" lang="en-US" sz="1400" u="none" cap="none" strike="noStrike">
                <a:solidFill>
                  <a:srgbClr val="000000"/>
                </a:solidFill>
                <a:latin typeface="Arial"/>
                <a:ea typeface="Arial"/>
                <a:cs typeface="Arial"/>
                <a:sym typeface="Arial"/>
              </a:rPr>
              <a:t> y existen dos serotipos principales: New Jersey e Indiana. Sus principales huéspedes son, los equinos, mulares, asnales, bovinos y porcinos.</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381362" y="329803"/>
            <a:ext cx="2127027"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18"/>
          <p:cNvSpPr txBox="1"/>
          <p:nvPr/>
        </p:nvSpPr>
        <p:spPr>
          <a:xfrm>
            <a:off x="483476" y="343556"/>
            <a:ext cx="20249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Estomatitis vesicular</a:t>
            </a:r>
            <a:r>
              <a:rPr b="0" i="0" lang="en-US" sz="1400" u="none" cap="none" strike="noStrike">
                <a:solidFill>
                  <a:srgbClr val="000000"/>
                </a:solidFill>
                <a:latin typeface="Arial"/>
                <a:ea typeface="Arial"/>
                <a:cs typeface="Arial"/>
                <a:sym typeface="Arial"/>
              </a:rPr>
              <a:t> </a:t>
            </a:r>
            <a:endParaRPr/>
          </a:p>
        </p:txBody>
      </p:sp>
      <p:sp>
        <p:nvSpPr>
          <p:cNvPr id="135" name="Google Shape;135;p18"/>
          <p:cNvSpPr txBox="1"/>
          <p:nvPr/>
        </p:nvSpPr>
        <p:spPr>
          <a:xfrm>
            <a:off x="2916620" y="5791358"/>
            <a:ext cx="478746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El tratamiento de esta enfermedad es estrictamente sintomático y se realiza limpiando las heridas con una solución antiséptica y brindando alimento blando a los animales que presenten lesiones en la boca.</a:t>
            </a:r>
            <a:endParaRPr b="0" i="0" sz="1400" u="none" cap="none" strike="noStrike">
              <a:solidFill>
                <a:srgbClr val="000000"/>
              </a:solidFill>
              <a:latin typeface="Arial"/>
              <a:ea typeface="Arial"/>
              <a:cs typeface="Arial"/>
              <a:sym typeface="Arial"/>
            </a:endParaRPr>
          </a:p>
        </p:txBody>
      </p:sp>
      <p:sp>
        <p:nvSpPr>
          <p:cNvPr id="136" name="Google Shape;136;p18"/>
          <p:cNvSpPr txBox="1"/>
          <p:nvPr/>
        </p:nvSpPr>
        <p:spPr>
          <a:xfrm>
            <a:off x="2916620" y="3250312"/>
            <a:ext cx="4787462"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Sus signos clínicos más representativos: </a:t>
            </a:r>
            <a:r>
              <a:rPr b="0" i="0" lang="en-US" sz="1400" u="none" cap="none" strike="noStrike">
                <a:solidFill>
                  <a:srgbClr val="000000"/>
                </a:solidFill>
                <a:latin typeface="Arial"/>
                <a:ea typeface="Arial"/>
                <a:cs typeface="Arial"/>
                <a:sym typeface="Arial"/>
              </a:rPr>
              <a:t>suelen confundirse con los de la fiebre aftosa, ya que los animales infectados presentan: presencia de ampollas y aftas en la lengua, paladar, encías, espacios interdigitales y/o ubre. Además de los mencionados anteriormente, los animales también pueden manifestar fiebre, salivación excesiva, inapetencia, disminución en la producción de carne o leche, mastitis, cojeras, deformación de los cascos.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p:nvPr/>
        </p:nvSpPr>
        <p:spPr>
          <a:xfrm>
            <a:off x="2596055" y="3100553"/>
            <a:ext cx="5657295" cy="2364998"/>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2" name="Google Shape;142;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144" name="Google Shape;144;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5" name="Google Shape;145;p19"/>
          <p:cNvSpPr txBox="1"/>
          <p:nvPr/>
        </p:nvSpPr>
        <p:spPr>
          <a:xfrm>
            <a:off x="816781" y="1183602"/>
            <a:ext cx="3957549"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Es una enfermedad infecciosa, causada por una bacteria </a:t>
            </a:r>
            <a:r>
              <a:rPr b="0" i="1" lang="en-US" sz="1400" u="none" cap="none" strike="noStrike">
                <a:solidFill>
                  <a:srgbClr val="000000"/>
                </a:solidFill>
                <a:latin typeface="Arial"/>
                <a:ea typeface="Arial"/>
                <a:cs typeface="Arial"/>
                <a:sym typeface="Arial"/>
              </a:rPr>
              <a:t>Brucella</a:t>
            </a:r>
            <a:r>
              <a:rPr b="0" i="0" lang="en-US" sz="1400" u="none" cap="none" strike="noStrike">
                <a:solidFill>
                  <a:srgbClr val="000000"/>
                </a:solidFill>
                <a:latin typeface="Arial"/>
                <a:ea typeface="Arial"/>
                <a:cs typeface="Arial"/>
                <a:sym typeface="Arial"/>
              </a:rPr>
              <a:t>. Existen diferentes especies de Brucella dependiendo de su huésped natural: </a:t>
            </a:r>
            <a:r>
              <a:rPr b="0" i="1" lang="en-US" sz="1400" u="none" cap="none" strike="noStrike">
                <a:solidFill>
                  <a:srgbClr val="000000"/>
                </a:solidFill>
                <a:latin typeface="Arial"/>
                <a:ea typeface="Arial"/>
                <a:cs typeface="Arial"/>
                <a:sym typeface="Arial"/>
              </a:rPr>
              <a:t>Brucella abortus </a:t>
            </a:r>
            <a:r>
              <a:rPr b="0" i="0" lang="en-US" sz="1400" u="none" cap="none" strike="noStrike">
                <a:solidFill>
                  <a:srgbClr val="000000"/>
                </a:solidFill>
                <a:latin typeface="Arial"/>
                <a:ea typeface="Arial"/>
                <a:cs typeface="Arial"/>
                <a:sym typeface="Arial"/>
              </a:rPr>
              <a:t>(bovinos), </a:t>
            </a:r>
            <a:r>
              <a:rPr b="0" i="1" lang="en-US" sz="1400" u="none" cap="none" strike="noStrike">
                <a:solidFill>
                  <a:srgbClr val="000000"/>
                </a:solidFill>
                <a:latin typeface="Arial"/>
                <a:ea typeface="Arial"/>
                <a:cs typeface="Arial"/>
                <a:sym typeface="Arial"/>
              </a:rPr>
              <a:t>Brucella melitensis </a:t>
            </a:r>
            <a:r>
              <a:rPr b="0" i="0" lang="en-US" sz="1400" u="none" cap="none" strike="noStrike">
                <a:solidFill>
                  <a:srgbClr val="000000"/>
                </a:solidFill>
                <a:latin typeface="Arial"/>
                <a:ea typeface="Arial"/>
                <a:cs typeface="Arial"/>
                <a:sym typeface="Arial"/>
              </a:rPr>
              <a:t>(ovinos y caprinos), </a:t>
            </a:r>
            <a:r>
              <a:rPr b="0" i="1" lang="en-US" sz="1400" u="none" cap="none" strike="noStrike">
                <a:solidFill>
                  <a:srgbClr val="000000"/>
                </a:solidFill>
                <a:latin typeface="Arial"/>
                <a:ea typeface="Arial"/>
                <a:cs typeface="Arial"/>
                <a:sym typeface="Arial"/>
              </a:rPr>
              <a:t>Brucella ovis </a:t>
            </a:r>
            <a:r>
              <a:rPr b="0" i="0" lang="en-US" sz="1400" u="none" cap="none" strike="noStrike">
                <a:solidFill>
                  <a:srgbClr val="000000"/>
                </a:solidFill>
                <a:latin typeface="Arial"/>
                <a:ea typeface="Arial"/>
                <a:cs typeface="Arial"/>
                <a:sym typeface="Arial"/>
              </a:rPr>
              <a:t>(ovinos), </a:t>
            </a:r>
            <a:r>
              <a:rPr b="0" i="1" lang="en-US" sz="1400" u="none" cap="none" strike="noStrike">
                <a:solidFill>
                  <a:srgbClr val="000000"/>
                </a:solidFill>
                <a:latin typeface="Arial"/>
                <a:ea typeface="Arial"/>
                <a:cs typeface="Arial"/>
                <a:sym typeface="Arial"/>
              </a:rPr>
              <a:t>Brucella suis </a:t>
            </a:r>
            <a:r>
              <a:rPr b="0" i="0" lang="en-US" sz="1400" u="none" cap="none" strike="noStrike">
                <a:solidFill>
                  <a:srgbClr val="000000"/>
                </a:solidFill>
                <a:latin typeface="Arial"/>
                <a:ea typeface="Arial"/>
                <a:cs typeface="Arial"/>
                <a:sym typeface="Arial"/>
              </a:rPr>
              <a:t>(porcinos),</a:t>
            </a:r>
            <a:r>
              <a:rPr b="0" i="1" lang="en-US" sz="1400" u="none" cap="none" strike="noStrike">
                <a:solidFill>
                  <a:srgbClr val="000000"/>
                </a:solidFill>
                <a:latin typeface="Arial"/>
                <a:ea typeface="Arial"/>
                <a:cs typeface="Arial"/>
                <a:sym typeface="Arial"/>
              </a:rPr>
              <a:t> Brucella canis </a:t>
            </a:r>
            <a:r>
              <a:rPr b="0" i="0" lang="en-US" sz="1400" u="none" cap="none" strike="noStrike">
                <a:solidFill>
                  <a:srgbClr val="000000"/>
                </a:solidFill>
                <a:latin typeface="Arial"/>
                <a:ea typeface="Arial"/>
                <a:cs typeface="Arial"/>
                <a:sym typeface="Arial"/>
              </a:rPr>
              <a:t>(caninos), </a:t>
            </a:r>
            <a:r>
              <a:rPr b="0" i="1" lang="en-US" sz="1400" u="none" cap="none" strike="noStrike">
                <a:solidFill>
                  <a:srgbClr val="000000"/>
                </a:solidFill>
                <a:latin typeface="Arial"/>
                <a:ea typeface="Arial"/>
                <a:cs typeface="Arial"/>
                <a:sym typeface="Arial"/>
              </a:rPr>
              <a:t>Brucella neotomae </a:t>
            </a:r>
            <a:r>
              <a:rPr b="0" i="0" lang="en-US" sz="1400" u="none" cap="none" strike="noStrike">
                <a:solidFill>
                  <a:srgbClr val="000000"/>
                </a:solidFill>
                <a:latin typeface="Arial"/>
                <a:ea typeface="Arial"/>
                <a:cs typeface="Arial"/>
                <a:sym typeface="Arial"/>
              </a:rPr>
              <a:t>(roedores silvestres). </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a:off x="381363" y="329803"/>
            <a:ext cx="1251788"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19"/>
          <p:cNvSpPr txBox="1"/>
          <p:nvPr/>
        </p:nvSpPr>
        <p:spPr>
          <a:xfrm>
            <a:off x="483476" y="343556"/>
            <a:ext cx="11496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Brucelosis</a:t>
            </a:r>
            <a:r>
              <a:rPr b="0" i="0" lang="en-US" sz="1400" u="none" cap="none" strike="noStrike">
                <a:solidFill>
                  <a:srgbClr val="000000"/>
                </a:solidFill>
                <a:latin typeface="Arial"/>
                <a:ea typeface="Arial"/>
                <a:cs typeface="Arial"/>
                <a:sym typeface="Arial"/>
              </a:rPr>
              <a:t> </a:t>
            </a:r>
            <a:endParaRPr/>
          </a:p>
        </p:txBody>
      </p:sp>
      <p:sp>
        <p:nvSpPr>
          <p:cNvPr id="148" name="Google Shape;148;p19"/>
          <p:cNvSpPr txBox="1"/>
          <p:nvPr/>
        </p:nvSpPr>
        <p:spPr>
          <a:xfrm>
            <a:off x="609600" y="5621848"/>
            <a:ext cx="7094482"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 prevención consiste en vacunar exclusivamente las hembras entre 3 y 8 meses de edad con la vacuna cepa 19. Para el caso de las hembras mayores de 8 meses de edad, está rotundamente prohibida la vacunación con cepa 19 y solo se podrá vacunar con cepa RB51 con previa autorización del ICA. De igual manera, está totalmente prohibido el uso de estas vacunas en machos.</a:t>
            </a:r>
            <a:endParaRPr b="0" i="0" sz="1400" u="none" cap="none" strike="noStrike">
              <a:solidFill>
                <a:srgbClr val="000000"/>
              </a:solidFill>
              <a:latin typeface="Arial"/>
              <a:ea typeface="Arial"/>
              <a:cs typeface="Arial"/>
              <a:sym typeface="Arial"/>
            </a:endParaRPr>
          </a:p>
        </p:txBody>
      </p:sp>
      <p:sp>
        <p:nvSpPr>
          <p:cNvPr id="149" name="Google Shape;149;p19"/>
          <p:cNvSpPr txBox="1"/>
          <p:nvPr/>
        </p:nvSpPr>
        <p:spPr>
          <a:xfrm>
            <a:off x="2916620" y="3250312"/>
            <a:ext cx="4787462"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Sus signos clínicos más representativos son: </a:t>
            </a:r>
            <a:r>
              <a:rPr b="0" i="0" lang="en-US" sz="1400" u="none" cap="none" strike="noStrike">
                <a:solidFill>
                  <a:srgbClr val="000000"/>
                </a:solidFill>
                <a:latin typeface="Arial"/>
                <a:ea typeface="Arial"/>
                <a:cs typeface="Arial"/>
                <a:sym typeface="Arial"/>
              </a:rPr>
              <a:t>abortos en el último tercio de la gestación, nacimiento de crías débiles, retención de placenta, metritis, en la macho orquitis y causar problemas de fertilidad en el hato. Además, es una enfermedad zoonótica, es decir, que se puede transmitir a los humanos. Puede afectar bovinos, ovinos, caprinos, caninos, al ser humano, entre otros. El hombre se puede contaminar por el consumo de leches crudas o por el contacto con secreciones de animales enfermos o fetos.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2596055" y="3870435"/>
            <a:ext cx="5657295" cy="1772433"/>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5" name="Google Shape;155;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2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157" name="Google Shape;157;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8" name="Google Shape;158;p20"/>
          <p:cNvSpPr txBox="1"/>
          <p:nvPr/>
        </p:nvSpPr>
        <p:spPr>
          <a:xfrm>
            <a:off x="816781" y="1183602"/>
            <a:ext cx="6361785"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Enfermedad infectocontagiosa, zoonótica, crónica, producida por bacterias de morfología bacilar pertenecientes al género </a:t>
            </a:r>
            <a:r>
              <a:rPr b="0" i="1" lang="en-US" sz="1400" u="none" cap="none" strike="noStrike">
                <a:solidFill>
                  <a:srgbClr val="000000"/>
                </a:solidFill>
                <a:latin typeface="Arial"/>
                <a:ea typeface="Arial"/>
                <a:cs typeface="Arial"/>
                <a:sym typeface="Arial"/>
              </a:rPr>
              <a:t>Mycobacterium</a:t>
            </a:r>
            <a:r>
              <a:rPr b="0" i="0" lang="en-US" sz="1400" u="none" cap="none" strike="noStrike">
                <a:solidFill>
                  <a:srgbClr val="000000"/>
                </a:solidFill>
                <a:latin typeface="Arial"/>
                <a:ea typeface="Arial"/>
                <a:cs typeface="Arial"/>
                <a:sym typeface="Arial"/>
              </a:rPr>
              <a:t>, incluyendo las especies </a:t>
            </a:r>
            <a:r>
              <a:rPr b="0" i="1" lang="en-US" sz="1400" u="none" cap="none" strike="noStrike">
                <a:solidFill>
                  <a:srgbClr val="000000"/>
                </a:solidFill>
                <a:latin typeface="Arial"/>
                <a:ea typeface="Arial"/>
                <a:cs typeface="Arial"/>
                <a:sym typeface="Arial"/>
              </a:rPr>
              <a:t>Bovis, Tuberculosis </a:t>
            </a:r>
            <a:r>
              <a:rPr b="0" i="0" lang="en-US" sz="1400" u="none" cap="none" strike="noStrike">
                <a:solidFill>
                  <a:srgbClr val="000000"/>
                </a:solidFill>
                <a:latin typeface="Arial"/>
                <a:ea typeface="Arial"/>
                <a:cs typeface="Arial"/>
                <a:sym typeface="Arial"/>
              </a:rPr>
              <a:t>y </a:t>
            </a:r>
            <a:r>
              <a:rPr b="0" i="1" lang="en-US" sz="1400" u="none" cap="none" strike="noStrike">
                <a:solidFill>
                  <a:srgbClr val="000000"/>
                </a:solidFill>
                <a:latin typeface="Arial"/>
                <a:ea typeface="Arial"/>
                <a:cs typeface="Arial"/>
                <a:sym typeface="Arial"/>
              </a:rPr>
              <a:t>Avium</a:t>
            </a:r>
            <a:r>
              <a:rPr b="0" i="0" lang="en-US" sz="1400" u="none" cap="none" strike="noStrike">
                <a:solidFill>
                  <a:srgbClr val="000000"/>
                </a:solidFill>
                <a:latin typeface="Arial"/>
                <a:ea typeface="Arial"/>
                <a:cs typeface="Arial"/>
                <a:sym typeface="Arial"/>
              </a:rPr>
              <a:t>. Esta enfermedad afecta principalmente a los bovinos, ovinos, caprinos, cerdos, aves, humanos, entre otros. En los humanos se transmite por el consumo de leches crudas o quesos frescos. En los animales se transmite a través de secreciones o excreciones, también se pueden contaminar a través de objetos contaminados como suelo, agua, pasto, alimento o vía aerógena. </a:t>
            </a:r>
            <a:endParaRPr b="0" i="0" sz="1400" u="none" cap="none" strike="noStrike">
              <a:solidFill>
                <a:srgbClr val="000000"/>
              </a:solidFill>
              <a:latin typeface="Arial"/>
              <a:ea typeface="Arial"/>
              <a:cs typeface="Arial"/>
              <a:sym typeface="Arial"/>
            </a:endParaRPr>
          </a:p>
        </p:txBody>
      </p:sp>
      <p:sp>
        <p:nvSpPr>
          <p:cNvPr id="159" name="Google Shape;159;p20"/>
          <p:cNvSpPr/>
          <p:nvPr/>
        </p:nvSpPr>
        <p:spPr>
          <a:xfrm>
            <a:off x="381362" y="329803"/>
            <a:ext cx="1508205"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p20"/>
          <p:cNvSpPr txBox="1"/>
          <p:nvPr/>
        </p:nvSpPr>
        <p:spPr>
          <a:xfrm>
            <a:off x="483476" y="343556"/>
            <a:ext cx="12971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Tuberculosis</a:t>
            </a:r>
            <a:endParaRPr b="0" i="0" sz="1400" u="none" cap="none" strike="noStrike">
              <a:solidFill>
                <a:srgbClr val="000000"/>
              </a:solidFill>
              <a:latin typeface="Arial"/>
              <a:ea typeface="Arial"/>
              <a:cs typeface="Arial"/>
              <a:sym typeface="Arial"/>
            </a:endParaRPr>
          </a:p>
        </p:txBody>
      </p:sp>
      <p:sp>
        <p:nvSpPr>
          <p:cNvPr id="161" name="Google Shape;161;p20"/>
          <p:cNvSpPr txBox="1"/>
          <p:nvPr/>
        </p:nvSpPr>
        <p:spPr>
          <a:xfrm>
            <a:off x="2916620" y="4020194"/>
            <a:ext cx="4787462"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Sus signos clínicos más representativos son: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tos seca, debilidad progresiva, perdida del apetito, fiebre fluctuante, dificultad para respirar (disnea), ganglios linfáticos grandes. Una de las lesiones más características es que en los pulmones se aprecian áreas de gran tamaño con apariencia caseificada y zonas de mineralización.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p:nvPr/>
        </p:nvSpPr>
        <p:spPr>
          <a:xfrm>
            <a:off x="2596055" y="3697308"/>
            <a:ext cx="5657295" cy="2181084"/>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7" name="Google Shape;167;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2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169" name="Google Shape;169;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0" name="Google Shape;170;p21"/>
          <p:cNvSpPr txBox="1"/>
          <p:nvPr/>
        </p:nvSpPr>
        <p:spPr>
          <a:xfrm>
            <a:off x="816781" y="1183602"/>
            <a:ext cx="7086998"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Comúnmente conocida con la “enfermedad de las vacas locas”, es una enfermedad zoonótica, exótica en Colombia, progresiva y fatal del sistema nervioso bovino. Es causada por la acumulación de una proteína anormal en el tejido nervioso y denominada prion y se distinguen dos formas:  la primera es la forma clásica que se da en los bovinos tras la ingestión del prion en piensos contaminados, específicamente ocurre cuando el alimento contiene productos derivados de bovinos como la harina de sangre o de hueso. La segunda forma es la atípica que hace referencia a la aparición de la enfermedad de forma espontánea.</a:t>
            </a:r>
            <a:endParaRPr/>
          </a:p>
        </p:txBody>
      </p:sp>
      <p:sp>
        <p:nvSpPr>
          <p:cNvPr id="171" name="Google Shape;171;p21"/>
          <p:cNvSpPr/>
          <p:nvPr/>
        </p:nvSpPr>
        <p:spPr>
          <a:xfrm>
            <a:off x="381362" y="329803"/>
            <a:ext cx="3957549"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p21"/>
          <p:cNvSpPr txBox="1"/>
          <p:nvPr/>
        </p:nvSpPr>
        <p:spPr>
          <a:xfrm>
            <a:off x="483476" y="343556"/>
            <a:ext cx="38443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Encefalopatía Espongiforme Bovina (EEB)</a:t>
            </a:r>
            <a:endParaRPr b="0" i="0" sz="1400" u="none" cap="none" strike="noStrike">
              <a:solidFill>
                <a:srgbClr val="000000"/>
              </a:solidFill>
              <a:latin typeface="Arial"/>
              <a:ea typeface="Arial"/>
              <a:cs typeface="Arial"/>
              <a:sym typeface="Arial"/>
            </a:endParaRPr>
          </a:p>
        </p:txBody>
      </p:sp>
      <p:sp>
        <p:nvSpPr>
          <p:cNvPr id="173" name="Google Shape;173;p21"/>
          <p:cNvSpPr txBox="1"/>
          <p:nvPr/>
        </p:nvSpPr>
        <p:spPr>
          <a:xfrm>
            <a:off x="2916620" y="3847067"/>
            <a:ext cx="4787462"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Sus signos clínicos más representativos son: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comportamiento agresivo o nervioso, falta de coordinación y dificultad para levantarse de la posición de reposo, hipersensibilidad al sonido y al tacto, movimientos espasmódicos, temblores, depresión, postura anormal, pérdida de peso, postura anormal de la cabeza, temblores y ataxia, desplazamientos en círculos, golpeo de miembros, lamido excesivo, bruxismo.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p:nvPr/>
        </p:nvSpPr>
        <p:spPr>
          <a:xfrm>
            <a:off x="2596055" y="3697308"/>
            <a:ext cx="5657295" cy="2181084"/>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9" name="Google Shape;179;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0" name="Google Shape;180;p2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181" name="Google Shape;181;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2" name="Google Shape;182;p22"/>
          <p:cNvSpPr txBox="1"/>
          <p:nvPr/>
        </p:nvSpPr>
        <p:spPr>
          <a:xfrm>
            <a:off x="816781" y="1183602"/>
            <a:ext cx="7086998" cy="17724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Esta es una enfermedad viral, de tipo nervioso y que es prevenible de los mamíferos. El virus de la rabia infecta el sistema nervioso central y puede llegar a causar la muerte. Afecta a los animales domésticos como bovinos, equinos, ovinos, caprinos, porcinos, caninos y felinos. Se considera además una de las principales enfermedades zoonóticas. La principal vía de contaminación es a través de la saliva de animales infectados, generalmente se da por mordeduras, aunque también se puede contaminar a través de las membranas mucosas (boca, nariz y ojos). En Colombia, los mayores transmisores de la enfermedad son los murciélagos hematófagos. </a:t>
            </a:r>
            <a:endParaRPr b="0" i="0" sz="1400" u="none" cap="none" strike="noStrike">
              <a:solidFill>
                <a:srgbClr val="000000"/>
              </a:solidFill>
              <a:latin typeface="Arial"/>
              <a:ea typeface="Arial"/>
              <a:cs typeface="Arial"/>
              <a:sym typeface="Arial"/>
            </a:endParaRPr>
          </a:p>
        </p:txBody>
      </p:sp>
      <p:sp>
        <p:nvSpPr>
          <p:cNvPr id="183" name="Google Shape;183;p22"/>
          <p:cNvSpPr/>
          <p:nvPr/>
        </p:nvSpPr>
        <p:spPr>
          <a:xfrm>
            <a:off x="381363" y="329803"/>
            <a:ext cx="1549946"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22"/>
          <p:cNvSpPr txBox="1"/>
          <p:nvPr/>
        </p:nvSpPr>
        <p:spPr>
          <a:xfrm>
            <a:off x="483476" y="343556"/>
            <a:ext cx="14478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Rabia silvestre</a:t>
            </a:r>
            <a:endParaRPr b="0" i="0" sz="1400" u="none" cap="none" strike="noStrike">
              <a:solidFill>
                <a:srgbClr val="000000"/>
              </a:solidFill>
              <a:latin typeface="Arial"/>
              <a:ea typeface="Arial"/>
              <a:cs typeface="Arial"/>
              <a:sym typeface="Arial"/>
            </a:endParaRPr>
          </a:p>
        </p:txBody>
      </p:sp>
      <p:sp>
        <p:nvSpPr>
          <p:cNvPr id="185" name="Google Shape;185;p22"/>
          <p:cNvSpPr txBox="1"/>
          <p:nvPr/>
        </p:nvSpPr>
        <p:spPr>
          <a:xfrm>
            <a:off x="2916620" y="3847067"/>
            <a:ext cx="4787462"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Sus signos clínicos más representativos son: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cambios en el comportamiento, caída e incoordinación del tren posterior, salivación abundante, ceguera, temblores musculares y parálisis. Los animales presentan además pérdida de peso progresivo y deshidratación y posteriormente la muerte. La prevención se realiza a través de vacunación y control de murciélagos hematófagos.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p:nvPr/>
        </p:nvSpPr>
        <p:spPr>
          <a:xfrm>
            <a:off x="2596055" y="3581698"/>
            <a:ext cx="5657295" cy="2181084"/>
          </a:xfrm>
          <a:prstGeom prst="rect">
            <a:avLst/>
          </a:prstGeom>
          <a:gradFill>
            <a:gsLst>
              <a:gs pos="0">
                <a:srgbClr val="FFAF82"/>
              </a:gs>
              <a:gs pos="35000">
                <a:srgbClr val="FFC5A7"/>
              </a:gs>
              <a:gs pos="100000">
                <a:srgbClr val="FFE8DA"/>
              </a:gs>
            </a:gsLst>
            <a:lin ang="16200000" scaled="0"/>
          </a:gradFill>
          <a:ln cap="flat" cmpd="sng" w="9525">
            <a:solidFill>
              <a:srgbClr val="EB792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1" name="Google Shape;191;p2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p2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Esta diapositiva viene de la primera diapositiva y debe tener un botón de Volver.</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No se registra el uso de imágenes porque las imágenes que están disponibles no son libres de derechos, de pronto la línea de producción tenga acceso a imágenes de referencia a esta enfermedad.</a:t>
            </a:r>
            <a:endParaRPr/>
          </a:p>
        </p:txBody>
      </p:sp>
      <p:sp>
        <p:nvSpPr>
          <p:cNvPr id="193" name="Google Shape;193;p2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4" name="Google Shape;194;p23"/>
          <p:cNvSpPr txBox="1"/>
          <p:nvPr/>
        </p:nvSpPr>
        <p:spPr>
          <a:xfrm>
            <a:off x="816781" y="1183602"/>
            <a:ext cx="7086998" cy="22453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Conocida comúnmente como peste, moquillo o ahogazón. La enfermedad de Newcastle es una infección altamente contagiosa y con frecuencia severa, causada por un virus de la familia de los </a:t>
            </a:r>
            <a:r>
              <a:rPr b="0" i="1" lang="en-US" sz="1400" u="none" cap="none" strike="noStrike">
                <a:solidFill>
                  <a:srgbClr val="000000"/>
                </a:solidFill>
                <a:latin typeface="Arial"/>
                <a:ea typeface="Arial"/>
                <a:cs typeface="Arial"/>
                <a:sym typeface="Arial"/>
              </a:rPr>
              <a:t>Paramyxovirus</a:t>
            </a:r>
            <a:r>
              <a:rPr b="0" i="0" lang="en-US" sz="1400" u="none" cap="none" strike="noStrike">
                <a:solidFill>
                  <a:srgbClr val="000000"/>
                </a:solidFill>
                <a:latin typeface="Arial"/>
                <a:ea typeface="Arial"/>
                <a:cs typeface="Arial"/>
                <a:sym typeface="Arial"/>
              </a:rPr>
              <a:t>, de distribución cosmopolita. Tiene tres presentaciones: lentogénica o leve, mesogénica o moderada, y velogénica o muy virulenta, el virus puede sobrevivir por largos periodos a temperatura ambiente, especialmente en las heces, pero puede ser destruido por varios agentes físicos y químicos, no resiste pH ácidos ni la exposición a temperaturas de 60 °C por más de 30 min, es sensible al éter, formalina, amonios cuaternarios, agentes fenólicos y oxidantes, clorhexidina e hipoclorito de sodio (6%). El período de incubación es de 2 a 15 días, pero para efectos del código terrestre de la OIE es de 21.</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a:off x="381362" y="329803"/>
            <a:ext cx="2535257" cy="413146"/>
          </a:xfrm>
          <a:prstGeom prst="roundRect">
            <a:avLst>
              <a:gd fmla="val 16667" name="adj"/>
            </a:avLst>
          </a:prstGeom>
          <a:solidFill>
            <a:schemeClr val="accent2"/>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23"/>
          <p:cNvSpPr txBox="1"/>
          <p:nvPr/>
        </p:nvSpPr>
        <p:spPr>
          <a:xfrm>
            <a:off x="483476" y="343556"/>
            <a:ext cx="24032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Enfermedad de Newcastle</a:t>
            </a:r>
            <a:endParaRPr b="0" i="0" sz="1400" u="none" cap="none" strike="noStrike">
              <a:solidFill>
                <a:srgbClr val="000000"/>
              </a:solidFill>
              <a:latin typeface="Arial"/>
              <a:ea typeface="Arial"/>
              <a:cs typeface="Arial"/>
              <a:sym typeface="Arial"/>
            </a:endParaRPr>
          </a:p>
        </p:txBody>
      </p:sp>
      <p:sp>
        <p:nvSpPr>
          <p:cNvPr id="197" name="Google Shape;197;p23"/>
          <p:cNvSpPr txBox="1"/>
          <p:nvPr/>
        </p:nvSpPr>
        <p:spPr>
          <a:xfrm>
            <a:off x="2916620" y="3731457"/>
            <a:ext cx="5060732"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En la mayor parte de países con producción avícola a escala comercial, se practica la vacunación profiláctica. Para demostrar que un país está libre de la enfermedad de Newcastle, es necesaria la vigilancia conforme a las directrices del Código Sanitario para los Animales Terrestres de la OIE. En última instancia, los productores avícolas deben establecer procedimientos eficaces de bioseguridad para evitar la introducción de la enfermedad (Código Sanitario para los Animales Terrestres de la OIE).</a:t>
            </a:r>
            <a:endParaRPr b="0" i="0" sz="1400" u="none" cap="none" strike="noStrike">
              <a:solidFill>
                <a:srgbClr val="000000"/>
              </a:solidFill>
              <a:latin typeface="Arial"/>
              <a:ea typeface="Arial"/>
              <a:cs typeface="Arial"/>
              <a:sym typeface="Arial"/>
            </a:endParaRPr>
          </a:p>
        </p:txBody>
      </p:sp>
      <p:sp>
        <p:nvSpPr>
          <p:cNvPr id="198" name="Google Shape;198;p23"/>
          <p:cNvSpPr txBox="1"/>
          <p:nvPr/>
        </p:nvSpPr>
        <p:spPr>
          <a:xfrm>
            <a:off x="816781" y="5999621"/>
            <a:ext cx="7086998" cy="737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Para profundizar más sobre la enfermedad de Newcastle se recomienda leer la cartilla </a:t>
            </a:r>
            <a:r>
              <a:rPr b="0" i="1" lang="en-US" sz="1400" u="none" cap="none" strike="noStrike">
                <a:solidFill>
                  <a:srgbClr val="000000"/>
                </a:solidFill>
                <a:latin typeface="Arial"/>
                <a:ea typeface="Arial"/>
                <a:cs typeface="Arial"/>
                <a:sym typeface="Arial"/>
              </a:rPr>
              <a:t>Conceptos importantes para tener en cuenta para el control y </a:t>
            </a:r>
            <a:r>
              <a:rPr i="1" lang="en-US"/>
              <a:t>diagnóstico</a:t>
            </a:r>
            <a:r>
              <a:rPr b="0" i="1" lang="en-US" sz="1400" u="none" cap="none" strike="noStrike">
                <a:solidFill>
                  <a:srgbClr val="000000"/>
                </a:solidFill>
                <a:latin typeface="Arial"/>
                <a:ea typeface="Arial"/>
                <a:cs typeface="Arial"/>
                <a:sym typeface="Arial"/>
              </a:rPr>
              <a:t> de la enfermedad de Newcastle</a:t>
            </a:r>
            <a:r>
              <a:rPr b="0" i="0" lang="en-US" sz="1400" u="none" cap="none" strike="noStrike">
                <a:solidFill>
                  <a:srgbClr val="000000"/>
                </a:solidFill>
                <a:latin typeface="Arial"/>
                <a:ea typeface="Arial"/>
                <a:cs typeface="Arial"/>
                <a:sym typeface="Arial"/>
              </a:rPr>
              <a:t> disponible en el material complementario.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