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handoutMasterIdLst>
    <p:handoutMasterId r:id="rId5"/>
  </p:handoutMasterIdLst>
  <p:sldIdLst>
    <p:sldId id="258" r:id="rId2"/>
    <p:sldId id="286" r:id="rId3"/>
  </p:sldIdLst>
  <p:sldSz cx="12192000" cy="6858000"/>
  <p:notesSz cx="6858000" cy="9144000"/>
  <p:custDataLst>
    <p:tags r:id="rId6"/>
  </p:custData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liana Morales" initials="LM" lastIdx="5" clrIdx="0">
    <p:extLst>
      <p:ext uri="{19B8F6BF-5375-455C-9EA6-DF929625EA0E}">
        <p15:presenceInfo xmlns:p15="http://schemas.microsoft.com/office/powerpoint/2012/main" userId="Liliana Moral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8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3C8625-F1AC-4C01-BAC9-3CD3015F1BBD}">
  <a:tblStyle styleId="{BB3C8625-F1AC-4C01-BAC9-3CD3015F1BBD}" styleName="Table_0"/>
  <a:tblStyle styleId="{BF564A1C-97B1-4D8F-8997-F2116A1512E2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63B9DBF-B480-47DA-A6E1-43C5474EF4B7}" styleName="Table_2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DA56D29A-3347-4097-BB56-BC4704688742}" styleName="Table_3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E25CA6D2-C51F-4EB5-8F98-FF5386C87FD4}" styleName="Table_4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08" autoAdjust="0"/>
    <p:restoredTop sz="89660"/>
  </p:normalViewPr>
  <p:slideViewPr>
    <p:cSldViewPr snapToGrid="0">
      <p:cViewPr varScale="1">
        <p:scale>
          <a:sx n="104" d="100"/>
          <a:sy n="104" d="100"/>
        </p:scale>
        <p:origin x="13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B4DD1-0BA0-41EA-B685-F252DA25B945}" type="datetimeFigureOut">
              <a:rPr lang="es-CO" smtClean="0"/>
              <a:t>9/12/2021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36486-01DA-4660-80C3-34274CB1AA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8587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297784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16478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06379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6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freepik.es/vector-premium/plantilla-infografia-empresarial-plantilla-opcion-3-pasos_12402376.htm#page=1&amp;query=3%20step&amp;position=6&amp;from_view=searc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2332841" y="1778660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s-ES" sz="1800" dirty="0" smtClean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CF04_6.3_infografía_almacenamiento</a:t>
            </a:r>
            <a:endParaRPr lang="es-ES" sz="1800" dirty="0">
              <a:solidFill>
                <a:schemeClr val="lt1"/>
              </a:solidFill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xmlns="" id="{D56D239C-79C3-456C-9324-13A096759C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518"/>
          <a:stretch/>
        </p:blipFill>
        <p:spPr>
          <a:xfrm>
            <a:off x="1343274" y="1732599"/>
            <a:ext cx="5895975" cy="3637550"/>
          </a:xfrm>
          <a:prstGeom prst="rect">
            <a:avLst/>
          </a:prstGeom>
        </p:spPr>
      </p:pic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53350" y="815707"/>
            <a:ext cx="3957549" cy="43451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s-ES_tradnl" sz="1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Por favor elaborar una infografía de procesos tal como la que se encuentra en la referencia, por favor ubicar íconos relacionados a los títulos del contenido.</a:t>
            </a:r>
          </a:p>
          <a:p>
            <a:pPr lvl="0">
              <a:buSzPct val="25000"/>
            </a:pPr>
            <a:endParaRPr lang="es-ES_tradnl" sz="10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r>
              <a:rPr lang="es-ES_tradnl" sz="1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Los textos están en la parte inferior.</a:t>
            </a: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Referencias </a:t>
            </a:r>
            <a:r>
              <a:rPr lang="es-ES" sz="1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de las imágenes</a:t>
            </a: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: </a:t>
            </a: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  <a:hlinkClick r:id="rId4"/>
              </a:rPr>
              <a:t>https://www.freepik.es/vector-premium/plantilla-infografia-empresarial-plantilla-opcion-3-pasos_12402376.htm#page=1&amp;query=3%20step&amp;position=6&amp;from_view=search</a:t>
            </a: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endParaRPr lang="es-ES" sz="1800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xmlns="" id="{A5330AE4-E116-44A4-BF8E-A97D19D00F88}"/>
              </a:ext>
            </a:extLst>
          </p:cNvPr>
          <p:cNvSpPr txBox="1"/>
          <p:nvPr/>
        </p:nvSpPr>
        <p:spPr>
          <a:xfrm>
            <a:off x="1881437" y="3609531"/>
            <a:ext cx="1458831" cy="1574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s-ES_tradnl" sz="900" b="1" dirty="0">
                <a:effectLst/>
                <a:highlight>
                  <a:srgbClr val="FFFF00"/>
                </a:highlight>
                <a:ea typeface="Calibri" panose="020F0502020204030204" pitchFamily="34" charset="0"/>
              </a:rPr>
              <a:t>Polvos o sólidos:</a:t>
            </a:r>
            <a:r>
              <a:rPr lang="es-ES_tradnl" sz="900" dirty="0">
                <a:effectLst/>
                <a:highlight>
                  <a:srgbClr val="FFFF00"/>
                </a:highlight>
                <a:ea typeface="Calibri" panose="020F0502020204030204" pitchFamily="34" charset="0"/>
              </a:rPr>
              <a:t> </a:t>
            </a:r>
            <a:r>
              <a:rPr lang="es-ES_tradnl" sz="900" dirty="0" smtClean="0">
                <a:effectLst/>
                <a:highlight>
                  <a:srgbClr val="FFFF00"/>
                </a:highlight>
                <a:ea typeface="Calibri" panose="020F0502020204030204" pitchFamily="34" charset="0"/>
              </a:rPr>
              <a:t>suelen estar </a:t>
            </a:r>
            <a:r>
              <a:rPr lang="es-ES_tradnl" sz="900" dirty="0">
                <a:effectLst/>
                <a:highlight>
                  <a:srgbClr val="FFFF00"/>
                </a:highlight>
                <a:ea typeface="Calibri" panose="020F0502020204030204" pitchFamily="34" charset="0"/>
              </a:rPr>
              <a:t>en forma de comprimidos, tabletas o polvos. En esta forma de presentación podemos encontrar algunos antibióticos, vitaminas, antiparasitarios, promotores del crecimiento, entre </a:t>
            </a:r>
            <a:r>
              <a:rPr lang="es-ES_tradnl" sz="900" dirty="0" smtClean="0">
                <a:effectLst/>
                <a:highlight>
                  <a:srgbClr val="FFFF00"/>
                </a:highlight>
                <a:ea typeface="Calibri" panose="020F0502020204030204" pitchFamily="34" charset="0"/>
              </a:rPr>
              <a:t>otros.</a:t>
            </a:r>
            <a:endParaRPr lang="es-CO" sz="900" dirty="0">
              <a:effectLst/>
              <a:highlight>
                <a:srgbClr val="FFFF00"/>
              </a:highlight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xmlns="" id="{F3ABB81F-417F-4182-86EB-2C2F10A33CAB}"/>
              </a:ext>
            </a:extLst>
          </p:cNvPr>
          <p:cNvSpPr txBox="1"/>
          <p:nvPr/>
        </p:nvSpPr>
        <p:spPr>
          <a:xfrm>
            <a:off x="3656345" y="3594066"/>
            <a:ext cx="1458831" cy="915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s-ES_tradnl" sz="1000" b="1" dirty="0">
                <a:effectLst/>
                <a:highlight>
                  <a:srgbClr val="FFFF00"/>
                </a:highlight>
                <a:ea typeface="Calibri" panose="020F0502020204030204" pitchFamily="34" charset="0"/>
              </a:rPr>
              <a:t>Liofilizados:</a:t>
            </a:r>
            <a:r>
              <a:rPr lang="es-ES_tradnl" sz="1000" dirty="0">
                <a:effectLst/>
                <a:highlight>
                  <a:srgbClr val="FFFF00"/>
                </a:highlight>
                <a:ea typeface="Calibri" panose="020F0502020204030204" pitchFamily="34" charset="0"/>
              </a:rPr>
              <a:t> </a:t>
            </a:r>
            <a:r>
              <a:rPr lang="es-ES_tradnl" sz="1000" dirty="0" smtClean="0">
                <a:effectLst/>
                <a:highlight>
                  <a:srgbClr val="FFFF00"/>
                </a:highlight>
                <a:ea typeface="Calibri" panose="020F0502020204030204" pitchFamily="34" charset="0"/>
              </a:rPr>
              <a:t>son tabletas </a:t>
            </a:r>
            <a:r>
              <a:rPr lang="es-ES_tradnl" sz="1000" dirty="0">
                <a:effectLst/>
                <a:highlight>
                  <a:srgbClr val="FFFF00"/>
                </a:highlight>
                <a:ea typeface="Calibri" panose="020F0502020204030204" pitchFamily="34" charset="0"/>
              </a:rPr>
              <a:t>sólidas en las cuales se envasan al vacío las vacunas vivas o </a:t>
            </a:r>
            <a:r>
              <a:rPr lang="es-ES_tradnl" sz="1000" dirty="0" smtClean="0">
                <a:effectLst/>
                <a:highlight>
                  <a:srgbClr val="FFFF00"/>
                </a:highlight>
                <a:ea typeface="Calibri" panose="020F0502020204030204" pitchFamily="34" charset="0"/>
              </a:rPr>
              <a:t>modificadas.</a:t>
            </a:r>
            <a:endParaRPr lang="es-CO" sz="1000" dirty="0">
              <a:effectLst/>
              <a:highlight>
                <a:srgbClr val="FFFF00"/>
              </a:highlight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xmlns="" id="{B7C9802A-9C00-4EFB-9FB9-5F8CE11644A5}"/>
              </a:ext>
            </a:extLst>
          </p:cNvPr>
          <p:cNvSpPr txBox="1"/>
          <p:nvPr/>
        </p:nvSpPr>
        <p:spPr>
          <a:xfrm>
            <a:off x="5431253" y="3684998"/>
            <a:ext cx="2194572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0"/>
              </a:spcAft>
            </a:pPr>
            <a:r>
              <a:rPr lang="es-ES" sz="1000" b="1" dirty="0">
                <a:effectLst/>
                <a:highlight>
                  <a:srgbClr val="FFFF00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Líquidos: </a:t>
            </a:r>
            <a:r>
              <a:rPr lang="es-ES" sz="1000" dirty="0" smtClean="0">
                <a:effectLst/>
                <a:highlight>
                  <a:srgbClr val="FFFF00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pueden ser </a:t>
            </a:r>
            <a:r>
              <a:rPr lang="es-ES" sz="1000" dirty="0">
                <a:effectLst/>
                <a:highlight>
                  <a:srgbClr val="FFFF00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para administración oral </a:t>
            </a:r>
            <a:r>
              <a:rPr lang="es-ES" sz="1000">
                <a:effectLst/>
                <a:highlight>
                  <a:srgbClr val="FFFF00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e </a:t>
            </a:r>
            <a:r>
              <a:rPr lang="es-ES" sz="1000" smtClean="0">
                <a:effectLst/>
                <a:highlight>
                  <a:srgbClr val="FFFF00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inyectable, </a:t>
            </a:r>
            <a:r>
              <a:rPr lang="es-ES" sz="1000" dirty="0" smtClean="0">
                <a:effectLst/>
                <a:highlight>
                  <a:srgbClr val="FFFF00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en esta </a:t>
            </a:r>
            <a:r>
              <a:rPr lang="es-ES" sz="1000" dirty="0">
                <a:effectLst/>
                <a:highlight>
                  <a:srgbClr val="FFFF00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forma de presentación podemos encontrar antibióticos, vitaminas, protectores hepáticos, antiinflamatorios, entre otros.</a:t>
            </a:r>
            <a:r>
              <a:rPr lang="es-ES_tradnl" sz="1000" dirty="0">
                <a:effectLst/>
                <a:highlight>
                  <a:srgbClr val="FFFF00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s-CO" sz="1000" dirty="0">
              <a:effectLst/>
              <a:highlight>
                <a:srgbClr val="FFFF00"/>
              </a:highligh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xmlns="" id="{4B4B7FD3-2421-4BB3-AF03-C03047994473}"/>
              </a:ext>
            </a:extLst>
          </p:cNvPr>
          <p:cNvSpPr txBox="1"/>
          <p:nvPr/>
        </p:nvSpPr>
        <p:spPr>
          <a:xfrm>
            <a:off x="2096338" y="1348105"/>
            <a:ext cx="41216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Formas de presentación de los medicamentos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357641691"/>
      </p:ext>
    </p:extLst>
  </p:cSld>
  <p:clrMapOvr>
    <a:masterClrMapping/>
  </p:clrMapOvr>
  <p:transition spd="slow"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6ad806335d4d7344baabe581138a88505531bc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9965</TotalTime>
  <Words>138</Words>
  <Application>Microsoft Office PowerPoint</Application>
  <PresentationFormat>Panorámica</PresentationFormat>
  <Paragraphs>10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JGOA</cp:lastModifiedBy>
  <cp:revision>139</cp:revision>
  <dcterms:modified xsi:type="dcterms:W3CDTF">2021-12-09T16:58:37Z</dcterms:modified>
</cp:coreProperties>
</file>