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j8yl95sG0YEN5NYoL6J5NoFr4R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5" name="Google Shape;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4" name="Google Shape;1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3" name="Google Shape;1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2" name="Google Shape;12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8"/>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7"/>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9"/>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0"/>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1"/>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1"/>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1"/>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1"/>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2"/>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4"/>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4"/>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p:nvPr>
            <p:ph idx="2" type="pic"/>
          </p:nvPr>
        </p:nvSpPr>
        <p:spPr>
          <a:xfrm>
            <a:off x="5183187" y="987425"/>
            <a:ext cx="6172199" cy="4873624"/>
          </a:xfrm>
          <a:prstGeom prst="rect">
            <a:avLst/>
          </a:prstGeom>
          <a:noFill/>
          <a:ln>
            <a:noFill/>
          </a:ln>
        </p:spPr>
      </p:sp>
      <p:sp>
        <p:nvSpPr>
          <p:cNvPr id="58" name="Google Shape;58;p15"/>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7"/>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2332841" y="17786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CF04_6.4_infografía_interactiva_angulos</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2"/>
          <p:cNvSpPr txBox="1"/>
          <p:nvPr/>
        </p:nvSpPr>
        <p:spPr>
          <a:xfrm>
            <a:off x="8253350" y="815707"/>
            <a:ext cx="3957549" cy="43451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
              <a:buFont typeface="Arial"/>
              <a:buNone/>
            </a:pPr>
            <a:r>
              <a:rPr b="0" i="0" lang="es-ES" sz="1000" u="none" cap="none" strike="noStrike">
                <a:solidFill>
                  <a:schemeClr val="dk1"/>
                </a:solidFill>
                <a:latin typeface="Arial"/>
                <a:ea typeface="Arial"/>
                <a:cs typeface="Arial"/>
                <a:sym typeface="Arial"/>
              </a:rPr>
              <a:t>Por favor elaborar una infografía interactiva que muestre los botones en cada ángulo de aplicación y al hacer clic en el botón se desarrolle el texto que le hace referencia, los textos están en las siguientes diapositivas.</a:t>
            </a:r>
            <a:endParaRPr/>
          </a:p>
        </p:txBody>
      </p:sp>
      <p:sp>
        <p:nvSpPr>
          <p:cNvPr id="85" name="Google Shape;85;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86" name="Google Shape;86;p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a:t>
            </a:r>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La imagen usada es de referencia y no se puede usar directamente, se debe dibujar, ilustrar o generar la fotografía de cada ángulo.</a:t>
            </a:r>
            <a:endParaRPr b="0" i="0" sz="1800" u="none" cap="none" strike="noStrike">
              <a:solidFill>
                <a:schemeClr val="dk1"/>
              </a:solidFill>
              <a:latin typeface="Arial"/>
              <a:ea typeface="Arial"/>
              <a:cs typeface="Arial"/>
              <a:sym typeface="Arial"/>
            </a:endParaRPr>
          </a:p>
        </p:txBody>
      </p:sp>
      <p:pic>
        <p:nvPicPr>
          <p:cNvPr descr="ángulos,curiosidades,inyecciones,punción" id="87" name="Google Shape;87;p2"/>
          <p:cNvPicPr preferRelativeResize="0"/>
          <p:nvPr/>
        </p:nvPicPr>
        <p:blipFill rotWithShape="1">
          <a:blip r:embed="rId3">
            <a:alphaModFix/>
          </a:blip>
          <a:srcRect b="19712" l="5292" r="5278" t="4685"/>
          <a:stretch/>
        </p:blipFill>
        <p:spPr>
          <a:xfrm>
            <a:off x="1474839" y="815707"/>
            <a:ext cx="5191125" cy="4954839"/>
          </a:xfrm>
          <a:prstGeom prst="rect">
            <a:avLst/>
          </a:prstGeom>
          <a:noFill/>
          <a:ln>
            <a:noFill/>
          </a:ln>
        </p:spPr>
      </p:pic>
      <p:sp>
        <p:nvSpPr>
          <p:cNvPr id="88" name="Google Shape;88;p2"/>
          <p:cNvSpPr txBox="1"/>
          <p:nvPr/>
        </p:nvSpPr>
        <p:spPr>
          <a:xfrm>
            <a:off x="2669216" y="435172"/>
            <a:ext cx="30075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Ángulos de aplicación Parenteral</a:t>
            </a:r>
            <a:endParaRPr b="1" i="0" sz="1400" u="none" cap="none" strike="noStrike">
              <a:solidFill>
                <a:srgbClr val="000000"/>
              </a:solidFill>
              <a:latin typeface="Arial"/>
              <a:ea typeface="Arial"/>
              <a:cs typeface="Arial"/>
              <a:sym typeface="Arial"/>
            </a:endParaRPr>
          </a:p>
        </p:txBody>
      </p:sp>
      <p:pic>
        <p:nvPicPr>
          <p:cNvPr descr="Subtítulos RTL" id="89" name="Google Shape;89;p2"/>
          <p:cNvPicPr preferRelativeResize="0"/>
          <p:nvPr/>
        </p:nvPicPr>
        <p:blipFill rotWithShape="1">
          <a:blip r:embed="rId4">
            <a:alphaModFix/>
          </a:blip>
          <a:srcRect b="0" l="0" r="0" t="0"/>
          <a:stretch/>
        </p:blipFill>
        <p:spPr>
          <a:xfrm>
            <a:off x="4172993" y="350520"/>
            <a:ext cx="914400" cy="914400"/>
          </a:xfrm>
          <a:prstGeom prst="rect">
            <a:avLst/>
          </a:prstGeom>
          <a:noFill/>
          <a:ln>
            <a:noFill/>
          </a:ln>
        </p:spPr>
      </p:pic>
      <p:pic>
        <p:nvPicPr>
          <p:cNvPr descr="Subtítulos RTL" id="90" name="Google Shape;90;p2"/>
          <p:cNvPicPr preferRelativeResize="0"/>
          <p:nvPr/>
        </p:nvPicPr>
        <p:blipFill rotWithShape="1">
          <a:blip r:embed="rId5">
            <a:alphaModFix/>
          </a:blip>
          <a:srcRect b="0" l="0" r="0" t="0"/>
          <a:stretch/>
        </p:blipFill>
        <p:spPr>
          <a:xfrm>
            <a:off x="2202491" y="228121"/>
            <a:ext cx="914400" cy="914400"/>
          </a:xfrm>
          <a:prstGeom prst="rect">
            <a:avLst/>
          </a:prstGeom>
          <a:noFill/>
          <a:ln>
            <a:noFill/>
          </a:ln>
        </p:spPr>
      </p:pic>
      <p:pic>
        <p:nvPicPr>
          <p:cNvPr descr="Subtítulos RTL" id="91" name="Google Shape;91;p2"/>
          <p:cNvPicPr preferRelativeResize="0"/>
          <p:nvPr/>
        </p:nvPicPr>
        <p:blipFill rotWithShape="1">
          <a:blip r:embed="rId6">
            <a:alphaModFix/>
          </a:blip>
          <a:srcRect b="0" l="0" r="0" t="0"/>
          <a:stretch/>
        </p:blipFill>
        <p:spPr>
          <a:xfrm>
            <a:off x="5181600" y="536170"/>
            <a:ext cx="914400" cy="914400"/>
          </a:xfrm>
          <a:prstGeom prst="rect">
            <a:avLst/>
          </a:prstGeom>
          <a:noFill/>
          <a:ln>
            <a:noFill/>
          </a:ln>
        </p:spPr>
      </p:pic>
      <p:pic>
        <p:nvPicPr>
          <p:cNvPr descr="Subtítulos RTL" id="92" name="Google Shape;92;p2"/>
          <p:cNvPicPr preferRelativeResize="0"/>
          <p:nvPr/>
        </p:nvPicPr>
        <p:blipFill rotWithShape="1">
          <a:blip r:embed="rId7">
            <a:alphaModFix/>
          </a:blip>
          <a:srcRect b="0" l="0" r="0" t="0"/>
          <a:stretch/>
        </p:blipFill>
        <p:spPr>
          <a:xfrm>
            <a:off x="6302971" y="993370"/>
            <a:ext cx="914400" cy="9144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8" name="Google Shape;98;p3"/>
          <p:cNvSpPr txBox="1"/>
          <p:nvPr/>
        </p:nvSpPr>
        <p:spPr>
          <a:xfrm>
            <a:off x="8253350" y="815707"/>
            <a:ext cx="3957549" cy="43451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
              <a:buFont typeface="Arial"/>
              <a:buNone/>
            </a:pPr>
            <a:r>
              <a:rPr b="0" i="0" lang="es-ES" sz="1000" u="none" cap="none" strike="noStrike">
                <a:solidFill>
                  <a:schemeClr val="dk1"/>
                </a:solidFill>
                <a:latin typeface="Arial"/>
                <a:ea typeface="Arial"/>
                <a:cs typeface="Arial"/>
                <a:sym typeface="Arial"/>
              </a:rPr>
              <a:t>Este es el texto de uno de los botones.</a:t>
            </a:r>
            <a:endParaRPr/>
          </a:p>
        </p:txBody>
      </p:sp>
      <p:sp>
        <p:nvSpPr>
          <p:cNvPr id="99" name="Google Shape;99;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00" name="Google Shape;100;p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a:t>
            </a:r>
            <a:endParaRPr/>
          </a:p>
        </p:txBody>
      </p:sp>
      <p:sp>
        <p:nvSpPr>
          <p:cNvPr id="101" name="Google Shape;101;p3"/>
          <p:cNvSpPr txBox="1"/>
          <p:nvPr/>
        </p:nvSpPr>
        <p:spPr>
          <a:xfrm>
            <a:off x="1150374" y="1647506"/>
            <a:ext cx="6105832" cy="215020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7000"/>
              </a:lnSpc>
              <a:spcBef>
                <a:spcPts val="0"/>
              </a:spcBef>
              <a:spcAft>
                <a:spcPts val="0"/>
              </a:spcAft>
              <a:buClr>
                <a:srgbClr val="000000"/>
              </a:buClr>
              <a:buSzPts val="1400"/>
              <a:buFont typeface="Arial"/>
              <a:buAutoNum type="alphaLcPeriod"/>
            </a:pPr>
            <a:r>
              <a:rPr b="1" i="0" lang="es-ES" sz="1400" u="none" cap="none" strike="noStrike">
                <a:solidFill>
                  <a:srgbClr val="000000"/>
                </a:solidFill>
                <a:latin typeface="Arial"/>
                <a:ea typeface="Arial"/>
                <a:cs typeface="Arial"/>
                <a:sym typeface="Arial"/>
              </a:rPr>
              <a:t>Subcutáneo: </a:t>
            </a:r>
            <a:r>
              <a:rPr b="0" i="0" lang="es-ES" sz="1400" u="none" cap="none" strike="noStrike">
                <a:solidFill>
                  <a:srgbClr val="000000"/>
                </a:solidFill>
                <a:latin typeface="Arial"/>
                <a:ea typeface="Arial"/>
                <a:cs typeface="Arial"/>
                <a:sym typeface="Arial"/>
              </a:rPr>
              <a:t>esta técnica es utilizada en todas las especies pecuarias, principalmente en la aplicación de vacunas o desparasitantes y consiste en inyectar el medicamento bajo la piel. La técnica consiste en levantar la piel con los dedos de una mano, e introducir el bisel de la aguja mirando hacia la superficie. En animales grandes, es recomendable introducir la aguja en un ángulo de 90 grados. Las zonas más recomendadas para la aplicación de medicamentos son aquellas donde existan pliegues como en las regiones del dorso, cervical y abdominal.</a:t>
            </a:r>
            <a:endParaRPr b="0" i="0" sz="1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4"/>
          <p:cNvSpPr txBox="1"/>
          <p:nvPr/>
        </p:nvSpPr>
        <p:spPr>
          <a:xfrm>
            <a:off x="8253350" y="815707"/>
            <a:ext cx="3957549" cy="43451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
              <a:buFont typeface="Arial"/>
              <a:buNone/>
            </a:pPr>
            <a:r>
              <a:rPr b="0" i="0" lang="es-ES" sz="1000" u="none" cap="none" strike="noStrike">
                <a:solidFill>
                  <a:schemeClr val="dk1"/>
                </a:solidFill>
                <a:latin typeface="Arial"/>
                <a:ea typeface="Arial"/>
                <a:cs typeface="Arial"/>
                <a:sym typeface="Arial"/>
              </a:rPr>
              <a:t>Este es el texto de uno de los botones.</a:t>
            </a:r>
            <a:endParaRPr/>
          </a:p>
        </p:txBody>
      </p:sp>
      <p:sp>
        <p:nvSpPr>
          <p:cNvPr id="108" name="Google Shape;108;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09" name="Google Shape;109;p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a:t>
            </a:r>
            <a:endParaRPr/>
          </a:p>
        </p:txBody>
      </p:sp>
      <p:sp>
        <p:nvSpPr>
          <p:cNvPr id="110" name="Google Shape;110;p4"/>
          <p:cNvSpPr txBox="1"/>
          <p:nvPr/>
        </p:nvSpPr>
        <p:spPr>
          <a:xfrm>
            <a:off x="1150374" y="1647506"/>
            <a:ext cx="6105900" cy="2382900"/>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b.	</a:t>
            </a:r>
            <a:r>
              <a:rPr b="1" i="0" lang="es-ES" sz="1400" u="none" cap="none" strike="noStrike">
                <a:solidFill>
                  <a:srgbClr val="000000"/>
                </a:solidFill>
                <a:latin typeface="Arial"/>
                <a:ea typeface="Arial"/>
                <a:cs typeface="Arial"/>
                <a:sym typeface="Arial"/>
              </a:rPr>
              <a:t>Intramuscular: </a:t>
            </a:r>
            <a:r>
              <a:rPr b="0" i="0" lang="es-ES" sz="1400" u="none" cap="none" strike="noStrike">
                <a:solidFill>
                  <a:srgbClr val="000000"/>
                </a:solidFill>
                <a:latin typeface="Arial"/>
                <a:ea typeface="Arial"/>
                <a:cs typeface="Arial"/>
                <a:sym typeface="Arial"/>
              </a:rPr>
              <a:t>es la vía de aplicación más utilizada en la administración de medicamentos veterinarios. La técnica es muy sencilla, se introduce la aguja de forma recta y profunda en el músculo a inyectar y se pone la jeringa para, posteriormente, girarla en el sentido de las manecillas del reloj, con el fin de asegurar la aguja a la jeringa y evitar accidentes o desperdicio de producto; luego, se debe empujar el </a:t>
            </a:r>
            <a:r>
              <a:rPr lang="es-ES"/>
              <a:t>émbolo</a:t>
            </a:r>
            <a:r>
              <a:rPr b="0" i="0" lang="es-ES" sz="1400" u="none" cap="none" strike="noStrike">
                <a:solidFill>
                  <a:srgbClr val="000000"/>
                </a:solidFill>
                <a:latin typeface="Arial"/>
                <a:ea typeface="Arial"/>
                <a:cs typeface="Arial"/>
                <a:sym typeface="Arial"/>
              </a:rPr>
              <a:t> de la jeringa hacia atrás para confirmar que no se haya punzado algún vaso sanguíneo. Si el </a:t>
            </a:r>
            <a:r>
              <a:rPr lang="es-ES"/>
              <a:t>émbolo</a:t>
            </a:r>
            <a:r>
              <a:rPr b="0" i="0" lang="es-ES" sz="1400" u="none" cap="none" strike="noStrike">
                <a:solidFill>
                  <a:srgbClr val="000000"/>
                </a:solidFill>
                <a:latin typeface="Arial"/>
                <a:ea typeface="Arial"/>
                <a:cs typeface="Arial"/>
                <a:sym typeface="Arial"/>
              </a:rPr>
              <a:t> se empuja hacia atrás y la jeringa se llena de sangre, se debe retirar la aguja y punzar nuevamente para evitar la afectación de los vasos sanguíneos. </a:t>
            </a:r>
            <a:endParaRPr b="0" i="0" sz="1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6" name="Google Shape;116;p5"/>
          <p:cNvSpPr txBox="1"/>
          <p:nvPr/>
        </p:nvSpPr>
        <p:spPr>
          <a:xfrm>
            <a:off x="8253350" y="815707"/>
            <a:ext cx="3957549" cy="43451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
              <a:buFont typeface="Arial"/>
              <a:buNone/>
            </a:pPr>
            <a:r>
              <a:rPr b="0" i="0" lang="es-ES" sz="1000" u="none" cap="none" strike="noStrike">
                <a:solidFill>
                  <a:schemeClr val="dk1"/>
                </a:solidFill>
                <a:latin typeface="Arial"/>
                <a:ea typeface="Arial"/>
                <a:cs typeface="Arial"/>
                <a:sym typeface="Arial"/>
              </a:rPr>
              <a:t>Este es el texto de uno de los botones.</a:t>
            </a:r>
            <a:endParaRPr/>
          </a:p>
        </p:txBody>
      </p:sp>
      <p:sp>
        <p:nvSpPr>
          <p:cNvPr id="117" name="Google Shape;117;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18" name="Google Shape;118;p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a:t>
            </a:r>
            <a:endParaRPr/>
          </a:p>
        </p:txBody>
      </p:sp>
      <p:sp>
        <p:nvSpPr>
          <p:cNvPr id="119" name="Google Shape;119;p5"/>
          <p:cNvSpPr txBox="1"/>
          <p:nvPr/>
        </p:nvSpPr>
        <p:spPr>
          <a:xfrm>
            <a:off x="1150374" y="1647506"/>
            <a:ext cx="6105900" cy="3074700"/>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c.	</a:t>
            </a:r>
            <a:r>
              <a:rPr b="1" i="0" lang="es-ES" sz="1400" u="none" cap="none" strike="noStrike">
                <a:solidFill>
                  <a:srgbClr val="000000"/>
                </a:solidFill>
                <a:latin typeface="Arial"/>
                <a:ea typeface="Arial"/>
                <a:cs typeface="Arial"/>
                <a:sym typeface="Arial"/>
              </a:rPr>
              <a:t>Intravenosa: </a:t>
            </a:r>
            <a:r>
              <a:rPr b="0" i="0" lang="es-ES" sz="1400" u="none" cap="none" strike="noStrike">
                <a:solidFill>
                  <a:srgbClr val="000000"/>
                </a:solidFill>
                <a:latin typeface="Arial"/>
                <a:ea typeface="Arial"/>
                <a:cs typeface="Arial"/>
                <a:sym typeface="Arial"/>
              </a:rPr>
              <a:t>esta vía de aplicación se utiliza para conseguir un efecto rápido. El procedimiento consiste en sujetar al animal, aplicando la técnica de sujeción específica, se procede a desinfectar la zona que se va a punzar, es recomendable que antes de realizar la punción, se aplique una ligadura o haga compresión sobre la zona (esto facilitará la observación y localización de la vena), por último, se procede a realizar la punción con el bisel de la aguja hacia arriba y de manera horizontal a la vena. Para comprobar si fue exitoso el procedimiento, se empuja el </a:t>
            </a:r>
            <a:r>
              <a:rPr lang="es-ES"/>
              <a:t>émbolo</a:t>
            </a:r>
            <a:r>
              <a:rPr b="0" i="0" lang="es-ES" sz="1400" u="none" cap="none" strike="noStrike">
                <a:solidFill>
                  <a:srgbClr val="000000"/>
                </a:solidFill>
                <a:latin typeface="Arial"/>
                <a:ea typeface="Arial"/>
                <a:cs typeface="Arial"/>
                <a:sym typeface="Arial"/>
              </a:rPr>
              <a:t> de la jeringa </a:t>
            </a:r>
            <a:r>
              <a:rPr lang="es-ES"/>
              <a:t>hacia</a:t>
            </a:r>
            <a:r>
              <a:rPr b="0" i="0" lang="es-ES" sz="1400" u="none" cap="none" strike="noStrike">
                <a:solidFill>
                  <a:srgbClr val="000000"/>
                </a:solidFill>
                <a:latin typeface="Arial"/>
                <a:ea typeface="Arial"/>
                <a:cs typeface="Arial"/>
                <a:sym typeface="Arial"/>
              </a:rPr>
              <a:t> atrás, si se está en la vena, el contenido de la jeringa se mezclará con sangre, en caso contrario, se debe volver a realizar el procedimiento. Finalmente, después de estar seguros de que la punción se hizo directamente en la vena, se procede a aplicar el medicamento de forma lenta. </a:t>
            </a:r>
            <a:endParaRPr b="0" i="0" sz="1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6"/>
          <p:cNvSpPr txBox="1"/>
          <p:nvPr/>
        </p:nvSpPr>
        <p:spPr>
          <a:xfrm>
            <a:off x="8253350" y="815707"/>
            <a:ext cx="3957549" cy="43451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
              <a:buFont typeface="Arial"/>
              <a:buNone/>
            </a:pPr>
            <a:r>
              <a:rPr b="0" i="0" lang="es-ES" sz="1000" u="none" cap="none" strike="noStrike">
                <a:solidFill>
                  <a:schemeClr val="dk1"/>
                </a:solidFill>
                <a:latin typeface="Arial"/>
                <a:ea typeface="Arial"/>
                <a:cs typeface="Arial"/>
                <a:sym typeface="Arial"/>
              </a:rPr>
              <a:t>Este es el texto de uno de los botones.</a:t>
            </a:r>
            <a:endParaRPr/>
          </a:p>
        </p:txBody>
      </p:sp>
      <p:sp>
        <p:nvSpPr>
          <p:cNvPr id="126" name="Google Shape;126;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27" name="Google Shape;127;p6"/>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a:t>
            </a:r>
            <a:endParaRPr/>
          </a:p>
        </p:txBody>
      </p:sp>
      <p:sp>
        <p:nvSpPr>
          <p:cNvPr id="128" name="Google Shape;128;p6"/>
          <p:cNvSpPr txBox="1"/>
          <p:nvPr/>
        </p:nvSpPr>
        <p:spPr>
          <a:xfrm>
            <a:off x="1150374" y="1647506"/>
            <a:ext cx="6105832" cy="1936428"/>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d.	</a:t>
            </a:r>
            <a:r>
              <a:rPr b="1" i="0" lang="es-ES" sz="1400" u="none" cap="none" strike="noStrike">
                <a:solidFill>
                  <a:srgbClr val="000000"/>
                </a:solidFill>
                <a:latin typeface="Arial"/>
                <a:ea typeface="Arial"/>
                <a:cs typeface="Arial"/>
                <a:sym typeface="Arial"/>
              </a:rPr>
              <a:t>Intradérmica: </a:t>
            </a:r>
            <a:r>
              <a:rPr b="0" i="0" lang="es-ES" sz="1400" u="none" cap="none" strike="noStrike">
                <a:solidFill>
                  <a:srgbClr val="000000"/>
                </a:solidFill>
                <a:latin typeface="Arial"/>
                <a:ea typeface="Arial"/>
                <a:cs typeface="Arial"/>
                <a:sym typeface="Arial"/>
              </a:rPr>
              <a:t>esta técnica está directamente relacionada con actividades de diagnóstico y se realiza en todas las especies animales. Consiste en aplicar pequeñas cantidades de medicamentos, poniendo la aguja de manera horizontal y con la piel estirada. Las zonas más recomendadas en especies grandes son la tabla del cuello y la zona perianal. En especies pequeñas se recomienda realizar la punción en la parte inferior del tórax. En cuanto a los cerdos, se recomienda trabajar en la zona de la oreja.</a:t>
            </a:r>
            <a:endParaRPr b="0" i="0" sz="1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