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h2Kilm/A1pMRY39Ei1PIk5RSn8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34" name="Google Shape;13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24"/>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2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2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7"/>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8"/>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8"/>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8"/>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8"/>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2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2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21"/>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2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2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p:nvPr>
            <p:ph idx="2" type="pic"/>
          </p:nvPr>
        </p:nvSpPr>
        <p:spPr>
          <a:xfrm>
            <a:off x="5183187" y="987425"/>
            <a:ext cx="6172199" cy="4873624"/>
          </a:xfrm>
          <a:prstGeom prst="rect">
            <a:avLst/>
          </a:prstGeom>
          <a:noFill/>
          <a:ln>
            <a:noFill/>
          </a:ln>
        </p:spPr>
      </p:sp>
      <p:sp>
        <p:nvSpPr>
          <p:cNvPr id="58" name="Google Shape;58;p22"/>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2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2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2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2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2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s-la.facebook.com/asoganorteganaderos/photos/la-administraci%C3%B3n-de-los-medicamentos-a-nuestros-animales-debe-ser-bajo-cuidados/2882486548476992/" TargetMode="External"/><Relationship Id="rId4" Type="http://schemas.openxmlformats.org/officeDocument/2006/relationships/image" Target="../media/image8.png"/><Relationship Id="rId5" Type="http://schemas.openxmlformats.org/officeDocument/2006/relationships/image" Target="../media/image5.jpg"/><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ao.org/fao-who-codexalimentarius/es/"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infocampo.com.ar/medicamentos-veterinarios-para-europa-son-bienes-esenciales-en-la-pandemia/" TargetMode="External"/><Relationship Id="rId4" Type="http://schemas.openxmlformats.org/officeDocument/2006/relationships/image" Target="../media/image2.png"/><Relationship Id="rId5" Type="http://schemas.openxmlformats.org/officeDocument/2006/relationships/image" Target="../media/image6.jpg"/><Relationship Id="rId6"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pixabay.com/vectors/chicken-milk-eggs-fruits-fish-559892/" TargetMode="External"/><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p:nvPr/>
        </p:nvSpPr>
        <p:spPr>
          <a:xfrm>
            <a:off x="2027588" y="2823358"/>
            <a:ext cx="8136824"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Video</a:t>
            </a:r>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CF04_6.5_tiempo</a:t>
            </a:r>
            <a:endParaRPr b="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3"/>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chemeClr val="dk1"/>
                </a:solidFill>
                <a:latin typeface="Arial"/>
                <a:ea typeface="Arial"/>
                <a:cs typeface="Arial"/>
                <a:sym typeface="Arial"/>
              </a:rPr>
              <a:t>Hacer un video animado en el que se muestra un animal, el medicamento que se le aplica, un reloj y un corral para aislar al animal.</a:t>
            </a:r>
            <a:endParaRPr b="0" i="0" sz="1400" u="none" cap="none" strike="noStrike">
              <a:solidFill>
                <a:schemeClr val="dk1"/>
              </a:solidFill>
              <a:latin typeface="Arial"/>
              <a:ea typeface="Arial"/>
              <a:cs typeface="Arial"/>
              <a:sym typeface="Arial"/>
            </a:endParaRPr>
          </a:p>
        </p:txBody>
      </p:sp>
      <p:sp>
        <p:nvSpPr>
          <p:cNvPr id="85" name="Google Shape;85;p3"/>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86" name="Google Shape;86;p3"/>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3"/>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La mayoría de los medicamentos veterinarios tienen establecidos los tiempos de retiro en las etiquetas de los productos. Como se mencionó anteriormente, el tiempo de retiro no garantiza que no existan residuos de medicamentos en los productos destinados para el consumo humano, sino que los niveles de este medicamento se encuentran por debajo del LMR. </a:t>
            </a:r>
            <a:endParaRPr b="0" i="0" sz="1100" u="none" cap="none" strike="noStrike">
              <a:solidFill>
                <a:schemeClr val="dk1"/>
              </a:solidFill>
              <a:latin typeface="Arial"/>
              <a:ea typeface="Arial"/>
              <a:cs typeface="Arial"/>
              <a:sym typeface="Arial"/>
            </a:endParaRPr>
          </a:p>
        </p:txBody>
      </p:sp>
      <p:sp>
        <p:nvSpPr>
          <p:cNvPr id="88" name="Google Shape;88;p3"/>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 name="Google Shape;89;p3"/>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https://es-la.facebook.com/asoganorteganaderos/photos/la-administraci%C3%B3n-de-los-medicamentos-a-nuestros-animales-debe-ser-bajo-cuidados/2882486548476992/</a:t>
            </a:r>
            <a:r>
              <a:rPr b="0" i="0" lang="es-ES" sz="12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https://www.google.com/url?sa=i&amp;url=https%3A%2F%2Fes.dreamstime.com%2Fretirarse-pronto-casi-all%25C3%25AD-en-poco-tiempo-un-reloj-simboliza-recordatorio-de-que-el-retiro-est%25C3%25A1-cerca-ocurrir%25C3%25A1-y-terminar%25C3%25A1-image164307089&amp;psig=AOvVaw2v4G7WIChGysdKPq9Cxcor&amp;ust=1639006787957000&amp;source=images&amp;cd=vfe&amp;ved=0CAsQjRxqFwoTCLjfmqbu0vQCFQAAAAAdAAAAABAJ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0" name="Google Shape;90;p3"/>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91" name="Google Shape;91;p3"/>
          <p:cNvGrpSpPr/>
          <p:nvPr/>
        </p:nvGrpSpPr>
        <p:grpSpPr>
          <a:xfrm>
            <a:off x="-42401" y="-64613"/>
            <a:ext cx="6909926" cy="3859056"/>
            <a:chOff x="-42401" y="-24097"/>
            <a:chExt cx="6909926" cy="3859056"/>
          </a:xfrm>
        </p:grpSpPr>
        <p:pic>
          <p:nvPicPr>
            <p:cNvPr id="92" name="Google Shape;92;p3"/>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93" name="Google Shape;93;p3"/>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3"/>
          <p:cNvSpPr/>
          <p:nvPr/>
        </p:nvSpPr>
        <p:spPr>
          <a:xfrm>
            <a:off x="258226" y="140320"/>
            <a:ext cx="6341548"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Tiempo de retiro</a:t>
            </a:r>
            <a:endParaRPr b="0" i="0" sz="1800" u="none" cap="none" strike="noStrike">
              <a:solidFill>
                <a:schemeClr val="dk1"/>
              </a:solidFill>
              <a:latin typeface="Arial"/>
              <a:ea typeface="Arial"/>
              <a:cs typeface="Arial"/>
              <a:sym typeface="Arial"/>
            </a:endParaRPr>
          </a:p>
        </p:txBody>
      </p:sp>
      <p:pic>
        <p:nvPicPr>
          <p:cNvPr descr="Asoganorte - La administración de los medicamentos a nuestros animales debe  ser bajo cuidados y precauciones estrictas, llevar los registros nos  permite identificar con más certeza los tiempos de retiro adecuados para" id="95" name="Google Shape;95;p3"/>
          <p:cNvPicPr preferRelativeResize="0"/>
          <p:nvPr/>
        </p:nvPicPr>
        <p:blipFill rotWithShape="1">
          <a:blip r:embed="rId5">
            <a:alphaModFix/>
          </a:blip>
          <a:srcRect b="0" l="0" r="0" t="0"/>
          <a:stretch/>
        </p:blipFill>
        <p:spPr>
          <a:xfrm>
            <a:off x="461963" y="707630"/>
            <a:ext cx="2143125" cy="2143125"/>
          </a:xfrm>
          <a:prstGeom prst="rect">
            <a:avLst/>
          </a:prstGeom>
          <a:noFill/>
          <a:ln>
            <a:noFill/>
          </a:ln>
        </p:spPr>
      </p:pic>
      <p:pic>
        <p:nvPicPr>
          <p:cNvPr descr="Retirarse Pronto, Casi Allí, En Poco Tiempo - Un Reloj Simboliza Un  Recordatorio De Que El Retiro Está Cerca, Ocurrirá Y Terminar Stock de  ilustración - Ilustración de alarmar, repentino: 164307089" id="96" name="Google Shape;96;p3"/>
          <p:cNvPicPr preferRelativeResize="0"/>
          <p:nvPr/>
        </p:nvPicPr>
        <p:blipFill rotWithShape="1">
          <a:blip r:embed="rId6">
            <a:alphaModFix/>
          </a:blip>
          <a:srcRect b="0" l="0" r="0" t="0"/>
          <a:stretch/>
        </p:blipFill>
        <p:spPr>
          <a:xfrm>
            <a:off x="2955389" y="717155"/>
            <a:ext cx="2143125" cy="213360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4"/>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Es es la gráfica del Codex alimentario y debe salir en el video.</a:t>
            </a:r>
            <a:endParaRPr b="0" i="0" sz="1400" u="none" cap="none" strike="noStrike">
              <a:solidFill>
                <a:schemeClr val="dk1"/>
              </a:solidFill>
              <a:latin typeface="Arial"/>
              <a:ea typeface="Arial"/>
              <a:cs typeface="Arial"/>
              <a:sym typeface="Arial"/>
            </a:endParaRPr>
          </a:p>
        </p:txBody>
      </p:sp>
      <p:sp>
        <p:nvSpPr>
          <p:cNvPr id="103" name="Google Shape;103;p4"/>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04" name="Google Shape;104;p4"/>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4"/>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Cabe resaltar que la FAO en su Codex Alimentarius CX/MRL 2-2018, establece los límites máximos de residuos y las recomendaciones sobre la gestión de riesgos para residuos de medicamentos veterinarios en los alimentos. De igual manera, en Colombia existe la Resolución 1382 de 2013, por la cual se establecen los límites máximos para residuos de medicamentos veterinarios en los alimentos de origen animal, destinados al consumo humano.</a:t>
            </a:r>
            <a:endParaRPr b="0" i="0" sz="1400" u="none" cap="none" strike="noStrike">
              <a:solidFill>
                <a:schemeClr val="dk1"/>
              </a:solidFill>
              <a:latin typeface="Arial"/>
              <a:ea typeface="Arial"/>
              <a:cs typeface="Arial"/>
              <a:sym typeface="Arial"/>
            </a:endParaRPr>
          </a:p>
        </p:txBody>
      </p:sp>
      <p:sp>
        <p:nvSpPr>
          <p:cNvPr id="106" name="Google Shape;106;p4"/>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4"/>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https://www.fao.org/fao-who-codexalimentarius/es/</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08" name="Google Shape;108;p4"/>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09" name="Google Shape;109;p4"/>
          <p:cNvGrpSpPr/>
          <p:nvPr/>
        </p:nvGrpSpPr>
        <p:grpSpPr>
          <a:xfrm>
            <a:off x="-42401" y="-64613"/>
            <a:ext cx="6909926" cy="3859056"/>
            <a:chOff x="-42401" y="-24097"/>
            <a:chExt cx="6909926" cy="3859056"/>
          </a:xfrm>
        </p:grpSpPr>
        <p:pic>
          <p:nvPicPr>
            <p:cNvPr id="110" name="Google Shape;110;p4"/>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11" name="Google Shape;111;p4"/>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12" name="Google Shape;112;p4"/>
          <p:cNvSpPr/>
          <p:nvPr/>
        </p:nvSpPr>
        <p:spPr>
          <a:xfrm>
            <a:off x="3412562" y="343859"/>
            <a:ext cx="3278505"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Codex alimentarius</a:t>
            </a:r>
            <a:endParaRPr b="0" i="0" sz="1800" u="none" cap="none" strike="noStrike">
              <a:solidFill>
                <a:schemeClr val="dk1"/>
              </a:solidFill>
              <a:latin typeface="Arial"/>
              <a:ea typeface="Arial"/>
              <a:cs typeface="Arial"/>
              <a:sym typeface="Arial"/>
            </a:endParaRPr>
          </a:p>
        </p:txBody>
      </p:sp>
      <p:pic>
        <p:nvPicPr>
          <p:cNvPr id="113" name="Google Shape;113;p4"/>
          <p:cNvPicPr preferRelativeResize="0"/>
          <p:nvPr/>
        </p:nvPicPr>
        <p:blipFill rotWithShape="1">
          <a:blip r:embed="rId5">
            <a:alphaModFix/>
          </a:blip>
          <a:srcRect b="0" l="0" r="0" t="0"/>
          <a:stretch/>
        </p:blipFill>
        <p:spPr>
          <a:xfrm>
            <a:off x="672585" y="845367"/>
            <a:ext cx="4572638" cy="2286319"/>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5"/>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En el video animado se recomienda mostrar una persona suministrando una dosis de medicamento a un animal y luego yendo a visitarlo para ver si está mejor o no.</a:t>
            </a:r>
            <a:endParaRPr b="0" i="0" sz="1400" u="none" cap="none" strike="noStrike">
              <a:solidFill>
                <a:schemeClr val="dk1"/>
              </a:solidFill>
              <a:latin typeface="Arial"/>
              <a:ea typeface="Arial"/>
              <a:cs typeface="Arial"/>
              <a:sym typeface="Arial"/>
            </a:endParaRPr>
          </a:p>
        </p:txBody>
      </p:sp>
      <p:sp>
        <p:nvSpPr>
          <p:cNvPr id="120" name="Google Shape;120;p5"/>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5"/>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Los medicamentos se deben utilizar de forma responsable, ya que existen algunos productores que tienen la creencia que siempre se debe aplicar mucho más de la dosis recomendada en la etiqueta y, por consiguiente, el tiempo de retiro será diferente, ya que este deberá ser ajustado a la cantidad de medicamento que se administró al animal.</a:t>
            </a:r>
            <a:endParaRPr b="0" i="0" sz="1400" u="none" cap="none" strike="noStrike">
              <a:solidFill>
                <a:schemeClr val="dk1"/>
              </a:solidFill>
              <a:latin typeface="Arial"/>
              <a:ea typeface="Arial"/>
              <a:cs typeface="Arial"/>
              <a:sym typeface="Arial"/>
            </a:endParaRPr>
          </a:p>
        </p:txBody>
      </p:sp>
      <p:sp>
        <p:nvSpPr>
          <p:cNvPr id="123" name="Google Shape;123;p5"/>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5"/>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https://www.infocampo.com.ar/medicamentos-veterinarios-para-europa-son-bienes-esenciales-en-la-pandemia/</a:t>
            </a:r>
            <a:r>
              <a:rPr b="0" i="0" lang="es-E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5" name="Google Shape;125;p5"/>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26" name="Google Shape;126;p5"/>
          <p:cNvGrpSpPr/>
          <p:nvPr/>
        </p:nvGrpSpPr>
        <p:grpSpPr>
          <a:xfrm>
            <a:off x="-42401" y="-64613"/>
            <a:ext cx="6909926" cy="3859056"/>
            <a:chOff x="-42401" y="-24097"/>
            <a:chExt cx="6909926" cy="3859056"/>
          </a:xfrm>
        </p:grpSpPr>
        <p:pic>
          <p:nvPicPr>
            <p:cNvPr id="127" name="Google Shape;127;p5"/>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28" name="Google Shape;128;p5"/>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9" name="Google Shape;129;p5"/>
          <p:cNvSpPr/>
          <p:nvPr/>
        </p:nvSpPr>
        <p:spPr>
          <a:xfrm>
            <a:off x="504282" y="2046016"/>
            <a:ext cx="2058487" cy="907831"/>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Uso responsable</a:t>
            </a:r>
            <a:endParaRPr b="0" i="0" sz="1800" u="none" cap="none" strike="noStrike">
              <a:solidFill>
                <a:schemeClr val="dk1"/>
              </a:solidFill>
              <a:latin typeface="Arial"/>
              <a:ea typeface="Arial"/>
              <a:cs typeface="Arial"/>
              <a:sym typeface="Arial"/>
            </a:endParaRPr>
          </a:p>
        </p:txBody>
      </p:sp>
      <p:pic>
        <p:nvPicPr>
          <p:cNvPr id="130" name="Google Shape;130;p5"/>
          <p:cNvPicPr preferRelativeResize="0"/>
          <p:nvPr/>
        </p:nvPicPr>
        <p:blipFill rotWithShape="1">
          <a:blip r:embed="rId5">
            <a:alphaModFix/>
          </a:blip>
          <a:srcRect b="0" l="0" r="0" t="0"/>
          <a:stretch/>
        </p:blipFill>
        <p:spPr>
          <a:xfrm>
            <a:off x="1503464" y="270773"/>
            <a:ext cx="2838450" cy="1609725"/>
          </a:xfrm>
          <a:prstGeom prst="rect">
            <a:avLst/>
          </a:prstGeom>
          <a:noFill/>
          <a:ln>
            <a:noFill/>
          </a:ln>
        </p:spPr>
      </p:pic>
      <p:pic>
        <p:nvPicPr>
          <p:cNvPr id="131" name="Google Shape;131;p5"/>
          <p:cNvPicPr preferRelativeResize="0"/>
          <p:nvPr/>
        </p:nvPicPr>
        <p:blipFill rotWithShape="1">
          <a:blip r:embed="rId6">
            <a:alphaModFix/>
          </a:blip>
          <a:srcRect b="0" l="0" r="0" t="0"/>
          <a:stretch/>
        </p:blipFill>
        <p:spPr>
          <a:xfrm>
            <a:off x="4370489" y="1257299"/>
            <a:ext cx="2333625" cy="19526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7"/>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Se debe ver un pedazo de carne ben delicioso.</a:t>
            </a:r>
            <a:endParaRPr b="0" i="0" sz="1400" u="none" cap="none" strike="noStrike">
              <a:solidFill>
                <a:schemeClr val="dk1"/>
              </a:solidFill>
              <a:latin typeface="Arial"/>
              <a:ea typeface="Arial"/>
              <a:cs typeface="Arial"/>
              <a:sym typeface="Arial"/>
            </a:endParaRPr>
          </a:p>
        </p:txBody>
      </p:sp>
      <p:sp>
        <p:nvSpPr>
          <p:cNvPr id="138" name="Google Shape;138;p7"/>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39" name="Google Shape;139;p7"/>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7"/>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800"/>
              </a:spcAft>
              <a:buNone/>
            </a:pPr>
            <a:r>
              <a:rPr b="0" i="0" lang="es-ES" sz="1400" u="none" cap="none" strike="noStrike">
                <a:solidFill>
                  <a:srgbClr val="000000"/>
                </a:solidFill>
                <a:latin typeface="Arial"/>
                <a:ea typeface="Arial"/>
                <a:cs typeface="Arial"/>
                <a:sym typeface="Arial"/>
              </a:rPr>
              <a:t>En el caso de la carne, el tiempo de retiro debe ser el transcurrido entre la última aplicación de un medicamento veterinario a un animal y el momento de sacrificio de este para consumo humano.</a:t>
            </a:r>
            <a:endParaRPr b="0" i="0" sz="1400" u="none" cap="none" strike="noStrike">
              <a:solidFill>
                <a:srgbClr val="000000"/>
              </a:solidFill>
              <a:latin typeface="Arial"/>
              <a:ea typeface="Arial"/>
              <a:cs typeface="Arial"/>
              <a:sym typeface="Arial"/>
            </a:endParaRPr>
          </a:p>
        </p:txBody>
      </p:sp>
      <p:sp>
        <p:nvSpPr>
          <p:cNvPr id="141" name="Google Shape;141;p7"/>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7"/>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https://pixabay.com/vectors/steak-meat-food-beef-tenderloin-575806/  	</a:t>
            </a:r>
            <a:endParaRPr b="0" i="0" sz="1400" u="none" cap="none" strike="noStrike">
              <a:solidFill>
                <a:srgbClr val="000000"/>
              </a:solidFill>
              <a:latin typeface="Arial"/>
              <a:ea typeface="Arial"/>
              <a:cs typeface="Arial"/>
              <a:sym typeface="Arial"/>
            </a:endParaRPr>
          </a:p>
        </p:txBody>
      </p:sp>
      <p:sp>
        <p:nvSpPr>
          <p:cNvPr id="143" name="Google Shape;143;p7"/>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44" name="Google Shape;144;p7"/>
          <p:cNvGrpSpPr/>
          <p:nvPr/>
        </p:nvGrpSpPr>
        <p:grpSpPr>
          <a:xfrm>
            <a:off x="-42401" y="-64613"/>
            <a:ext cx="6909926" cy="3859056"/>
            <a:chOff x="-42401" y="-24097"/>
            <a:chExt cx="6909926" cy="3859056"/>
          </a:xfrm>
        </p:grpSpPr>
        <p:pic>
          <p:nvPicPr>
            <p:cNvPr id="145" name="Google Shape;145;p7"/>
            <p:cNvPicPr preferRelativeResize="0"/>
            <p:nvPr/>
          </p:nvPicPr>
          <p:blipFill rotWithShape="1">
            <a:blip r:embed="rId3">
              <a:alphaModFix/>
            </a:blip>
            <a:srcRect b="0" l="0" r="0" t="0"/>
            <a:stretch/>
          </p:blipFill>
          <p:spPr>
            <a:xfrm>
              <a:off x="-42401" y="-24097"/>
              <a:ext cx="6909926" cy="3859056"/>
            </a:xfrm>
            <a:prstGeom prst="rect">
              <a:avLst/>
            </a:prstGeom>
            <a:noFill/>
            <a:ln>
              <a:noFill/>
            </a:ln>
          </p:spPr>
        </p:pic>
        <p:sp>
          <p:nvSpPr>
            <p:cNvPr id="146" name="Google Shape;146;p7"/>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7" name="Google Shape;147;p7"/>
          <p:cNvSpPr/>
          <p:nvPr/>
        </p:nvSpPr>
        <p:spPr>
          <a:xfrm>
            <a:off x="504282" y="2046016"/>
            <a:ext cx="2058487" cy="907831"/>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Carne</a:t>
            </a:r>
            <a:endParaRPr b="0" i="0" sz="1800" u="none" cap="none" strike="noStrike">
              <a:solidFill>
                <a:schemeClr val="dk1"/>
              </a:solidFill>
              <a:latin typeface="Arial"/>
              <a:ea typeface="Arial"/>
              <a:cs typeface="Arial"/>
              <a:sym typeface="Arial"/>
            </a:endParaRPr>
          </a:p>
        </p:txBody>
      </p:sp>
      <p:pic>
        <p:nvPicPr>
          <p:cNvPr id="148" name="Google Shape;148;p7"/>
          <p:cNvPicPr preferRelativeResize="0"/>
          <p:nvPr/>
        </p:nvPicPr>
        <p:blipFill rotWithShape="1">
          <a:blip r:embed="rId4">
            <a:alphaModFix/>
          </a:blip>
          <a:srcRect b="0" l="0" r="0" t="0"/>
          <a:stretch/>
        </p:blipFill>
        <p:spPr>
          <a:xfrm>
            <a:off x="1526045" y="371474"/>
            <a:ext cx="5378548" cy="2689274"/>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p:nvPr/>
        </p:nvSpPr>
        <p:spPr>
          <a:xfrm>
            <a:off x="6858000" y="0"/>
            <a:ext cx="533399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6"/>
          <p:cNvSpPr txBox="1"/>
          <p:nvPr/>
        </p:nvSpPr>
        <p:spPr>
          <a:xfrm>
            <a:off x="6896100" y="1257300"/>
            <a:ext cx="5314800"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Mostrar una ilustración de una buena cena que contenga huevos, leche y miel.</a:t>
            </a:r>
            <a:endParaRPr b="0" i="0" sz="1400" u="none" cap="none" strike="noStrike">
              <a:solidFill>
                <a:schemeClr val="dk1"/>
              </a:solidFill>
              <a:latin typeface="Arial"/>
              <a:ea typeface="Arial"/>
              <a:cs typeface="Arial"/>
              <a:sym typeface="Arial"/>
            </a:endParaRPr>
          </a:p>
        </p:txBody>
      </p:sp>
      <p:sp>
        <p:nvSpPr>
          <p:cNvPr id="155" name="Google Shape;155;p6"/>
          <p:cNvSpPr/>
          <p:nvPr/>
        </p:nvSpPr>
        <p:spPr>
          <a:xfrm>
            <a:off x="6877050" y="0"/>
            <a:ext cx="53149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Indicaciones para la producción</a:t>
            </a:r>
            <a:endParaRPr b="0" i="0" sz="1400" u="none" cap="none" strike="noStrike">
              <a:solidFill>
                <a:srgbClr val="000000"/>
              </a:solidFill>
              <a:latin typeface="Arial"/>
              <a:ea typeface="Arial"/>
              <a:cs typeface="Arial"/>
              <a:sym typeface="Arial"/>
            </a:endParaRPr>
          </a:p>
        </p:txBody>
      </p:sp>
      <p:sp>
        <p:nvSpPr>
          <p:cNvPr id="156" name="Google Shape;156;p6"/>
          <p:cNvSpPr/>
          <p:nvPr/>
        </p:nvSpPr>
        <p:spPr>
          <a:xfrm>
            <a:off x="0" y="4203521"/>
            <a:ext cx="6858000" cy="265440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6"/>
          <p:cNvSpPr txBox="1"/>
          <p:nvPr/>
        </p:nvSpPr>
        <p:spPr>
          <a:xfrm>
            <a:off x="92278" y="4397160"/>
            <a:ext cx="6457950" cy="110799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En cuanto a la leche, los huevos y la miel el tiempo de retiro hace referencia al periodo durante el cual debe descartarse la leche, los huevos o la miel, esto para que los residuos de medicamento y/o sus metabolitos, alcancen niveles de inocuidad aceptados internacionalmente.</a:t>
            </a:r>
            <a:endParaRPr b="0" i="0" sz="1400" u="none" cap="none" strike="noStrike">
              <a:solidFill>
                <a:schemeClr val="dk1"/>
              </a:solidFill>
              <a:latin typeface="Arial"/>
              <a:ea typeface="Arial"/>
              <a:cs typeface="Arial"/>
              <a:sym typeface="Arial"/>
            </a:endParaRPr>
          </a:p>
        </p:txBody>
      </p:sp>
      <p:sp>
        <p:nvSpPr>
          <p:cNvPr id="158" name="Google Shape;158;p6"/>
          <p:cNvSpPr/>
          <p:nvPr/>
        </p:nvSpPr>
        <p:spPr>
          <a:xfrm>
            <a:off x="-19050" y="83127"/>
            <a:ext cx="6877050" cy="3733450"/>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6"/>
          <p:cNvSpPr/>
          <p:nvPr/>
        </p:nvSpPr>
        <p:spPr>
          <a:xfrm>
            <a:off x="6867525" y="5602432"/>
            <a:ext cx="5333999" cy="1255566"/>
          </a:xfrm>
          <a:prstGeom prst="rect">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s-ES" sz="1200" u="none" cap="none" strike="noStrike">
                <a:solidFill>
                  <a:schemeClr val="dk1"/>
                </a:solidFill>
                <a:latin typeface="Arial"/>
                <a:ea typeface="Arial"/>
                <a:cs typeface="Arial"/>
                <a:sym typeface="Arial"/>
              </a:rPr>
              <a:t>Referencias de las imágenes: </a:t>
            </a:r>
            <a:r>
              <a:rPr b="0" i="0" lang="es-ES" sz="1200" u="sng" cap="none" strike="noStrike">
                <a:solidFill>
                  <a:schemeClr val="dk1"/>
                </a:solidFill>
                <a:latin typeface="Arial"/>
                <a:ea typeface="Arial"/>
                <a:cs typeface="Arial"/>
                <a:sym typeface="Arial"/>
                <a:hlinkClick r:id="rId3">
                  <a:extLst>
                    <a:ext uri="{A12FA001-AC4F-418D-AE19-62706E023703}">
                      <ahyp:hlinkClr val="tx"/>
                    </a:ext>
                  </a:extLst>
                </a:hlinkClick>
              </a:rPr>
              <a:t>https://pixabay.com/vectors/chicken-milk-eggs-fruits-fish-559892/</a:t>
            </a:r>
            <a:r>
              <a:rPr b="0" i="0" lang="es-E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160" name="Google Shape;160;p6"/>
          <p:cNvSpPr/>
          <p:nvPr/>
        </p:nvSpPr>
        <p:spPr>
          <a:xfrm>
            <a:off x="0" y="3818394"/>
            <a:ext cx="6858000" cy="385128"/>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Audio/ Narración </a:t>
            </a:r>
            <a:endParaRPr b="0" i="0" sz="1400" u="none" cap="none" strike="noStrike">
              <a:solidFill>
                <a:srgbClr val="000000"/>
              </a:solidFill>
              <a:latin typeface="Arial"/>
              <a:ea typeface="Arial"/>
              <a:cs typeface="Arial"/>
              <a:sym typeface="Arial"/>
            </a:endParaRPr>
          </a:p>
        </p:txBody>
      </p:sp>
      <p:grpSp>
        <p:nvGrpSpPr>
          <p:cNvPr id="161" name="Google Shape;161;p6"/>
          <p:cNvGrpSpPr/>
          <p:nvPr/>
        </p:nvGrpSpPr>
        <p:grpSpPr>
          <a:xfrm>
            <a:off x="-42401" y="-64613"/>
            <a:ext cx="6909926" cy="3859056"/>
            <a:chOff x="-42401" y="-24097"/>
            <a:chExt cx="6909926" cy="3859056"/>
          </a:xfrm>
        </p:grpSpPr>
        <p:pic>
          <p:nvPicPr>
            <p:cNvPr id="162" name="Google Shape;162;p6"/>
            <p:cNvPicPr preferRelativeResize="0"/>
            <p:nvPr/>
          </p:nvPicPr>
          <p:blipFill rotWithShape="1">
            <a:blip r:embed="rId4">
              <a:alphaModFix/>
            </a:blip>
            <a:srcRect b="0" l="0" r="0" t="0"/>
            <a:stretch/>
          </p:blipFill>
          <p:spPr>
            <a:xfrm>
              <a:off x="-42401" y="-24097"/>
              <a:ext cx="6909926" cy="3859056"/>
            </a:xfrm>
            <a:prstGeom prst="rect">
              <a:avLst/>
            </a:prstGeom>
            <a:noFill/>
            <a:ln>
              <a:noFill/>
            </a:ln>
          </p:spPr>
        </p:pic>
        <p:sp>
          <p:nvSpPr>
            <p:cNvPr id="163" name="Google Shape;163;p6"/>
            <p:cNvSpPr/>
            <p:nvPr/>
          </p:nvSpPr>
          <p:spPr>
            <a:xfrm>
              <a:off x="92278" y="37223"/>
              <a:ext cx="6677636" cy="3315531"/>
            </a:xfrm>
            <a:prstGeom prst="rect">
              <a:avLst/>
            </a:prstGeom>
            <a:solidFill>
              <a:schemeClr val="l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4" name="Google Shape;164;p6"/>
          <p:cNvSpPr/>
          <p:nvPr/>
        </p:nvSpPr>
        <p:spPr>
          <a:xfrm>
            <a:off x="258226" y="1257300"/>
            <a:ext cx="2684671" cy="462308"/>
          </a:xfrm>
          <a:prstGeom prst="roundRect">
            <a:avLst>
              <a:gd fmla="val 16667" name="adj"/>
            </a:avLst>
          </a:prstGeom>
          <a:solidFill>
            <a:schemeClr val="lt1"/>
          </a:solidFill>
          <a:ln cap="flat" cmpd="sng" w="127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50"/>
              <a:buFont typeface="Arial"/>
              <a:buNone/>
            </a:pPr>
            <a:r>
              <a:rPr b="0" i="0" lang="es-ES" sz="1800" u="none" cap="none" strike="noStrike">
                <a:solidFill>
                  <a:schemeClr val="dk1"/>
                </a:solidFill>
                <a:latin typeface="Arial"/>
                <a:ea typeface="Arial"/>
                <a:cs typeface="Arial"/>
                <a:sym typeface="Arial"/>
              </a:rPr>
              <a:t>Alimentos</a:t>
            </a:r>
            <a:endParaRPr b="0" i="0" sz="1800" u="none" cap="none" strike="noStrike">
              <a:solidFill>
                <a:schemeClr val="dk1"/>
              </a:solidFill>
              <a:latin typeface="Arial"/>
              <a:ea typeface="Arial"/>
              <a:cs typeface="Arial"/>
              <a:sym typeface="Arial"/>
            </a:endParaRPr>
          </a:p>
        </p:txBody>
      </p:sp>
      <p:pic>
        <p:nvPicPr>
          <p:cNvPr id="165" name="Google Shape;165;p6"/>
          <p:cNvPicPr preferRelativeResize="0"/>
          <p:nvPr/>
        </p:nvPicPr>
        <p:blipFill rotWithShape="1">
          <a:blip r:embed="rId5">
            <a:alphaModFix/>
          </a:blip>
          <a:srcRect b="0" l="0" r="0" t="0"/>
          <a:stretch/>
        </p:blipFill>
        <p:spPr>
          <a:xfrm>
            <a:off x="3280418" y="717465"/>
            <a:ext cx="3342707" cy="195861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