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1" roundtripDataSignature="AMtx7mgXufAgkOMJTNtBYVUd1N6mB0C88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customschemas.google.com/relationships/presentationmetadata" Target="metadata"/><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6" name="Google Shape;7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1" name="Google Shape;8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99" name="Google Shape;9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16" name="Google Shape;11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32" name="Google Shape;13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49" name="Google Shape;14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15"/>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1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1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24"/>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2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2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16"/>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1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1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17"/>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17"/>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1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1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1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18"/>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8"/>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18"/>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18"/>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18"/>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1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1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1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19"/>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1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1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2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2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2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21"/>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1"/>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21"/>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2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2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22"/>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2"/>
          <p:cNvSpPr/>
          <p:nvPr>
            <p:ph idx="2" type="pic"/>
          </p:nvPr>
        </p:nvSpPr>
        <p:spPr>
          <a:xfrm>
            <a:off x="5183187" y="987425"/>
            <a:ext cx="6172199" cy="4873624"/>
          </a:xfrm>
          <a:prstGeom prst="rect">
            <a:avLst/>
          </a:prstGeom>
          <a:noFill/>
          <a:ln>
            <a:noFill/>
          </a:ln>
        </p:spPr>
      </p:sp>
      <p:sp>
        <p:nvSpPr>
          <p:cNvPr id="58" name="Google Shape;58;p22"/>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2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2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2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2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3"/>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2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2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freepik.es/vector-gratis/agricultor-trabajando-afuera-heno_5484211.htm#page=1&amp;query=farmer&amp;position=3&amp;from_view=search" TargetMode="External"/><Relationship Id="rId4" Type="http://schemas.openxmlformats.org/officeDocument/2006/relationships/hyperlink" Target="https://www.freepik.es/vector-premium/paisaje-granja-dibujado-mano_4496708.htm?query=farmer" TargetMode="External"/><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freepik.es/vector-gratis/paisaje-granja-diseno-plano_4636937.htm?query=ganado" TargetMode="External"/><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freepik.es/vector-gratis/set-personajes_4002868.htm#page=1&amp;query=farmer&amp;position=6&amp;from_view=search" TargetMode="External"/><Relationship Id="rId4" Type="http://schemas.openxmlformats.org/officeDocument/2006/relationships/image" Target="../media/image3.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freepik.es/vector-gratis/coleccion-profesion-agricultura-plana-organica_13248602.htm?query=farmer" TargetMode="External"/><Relationship Id="rId4" Type="http://schemas.openxmlformats.org/officeDocument/2006/relationships/image" Target="../media/image4.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freepik.es/vector-gratis/agricultores-usando-vector-tecnologia-agricola_16340308.htm#page=1&amp;query=farmer&amp;position=14&amp;from_view=search" TargetMode="External"/><Relationship Id="rId4" Type="http://schemas.openxmlformats.org/officeDocument/2006/relationships/image" Target="../media/image1.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2"/>
          <p:cNvSpPr/>
          <p:nvPr/>
        </p:nvSpPr>
        <p:spPr>
          <a:xfrm>
            <a:off x="2027588" y="2823358"/>
            <a:ext cx="8136824"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Video</a:t>
            </a:r>
            <a:endParaRPr/>
          </a:p>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CF004_1_recurso</a:t>
            </a:r>
            <a:endParaRPr b="0" i="0" sz="1800" u="none" cap="none" strike="noStrike">
              <a:solidFill>
                <a:schemeClr val="lt1"/>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3"/>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4" name="Google Shape;84;p3"/>
          <p:cNvSpPr txBox="1"/>
          <p:nvPr/>
        </p:nvSpPr>
        <p:spPr>
          <a:xfrm>
            <a:off x="6896100" y="1257300"/>
            <a:ext cx="5314800"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Hacer un video animado con el contenido que se presenta en imágenes y la voz en off del audio. </a:t>
            </a:r>
            <a:endParaRPr b="0" i="0" sz="1400" u="none" cap="none" strike="noStrike">
              <a:solidFill>
                <a:schemeClr val="dk1"/>
              </a:solidFill>
              <a:latin typeface="Arial"/>
              <a:ea typeface="Arial"/>
              <a:cs typeface="Arial"/>
              <a:sym typeface="Arial"/>
            </a:endParaRPr>
          </a:p>
        </p:txBody>
      </p:sp>
      <p:sp>
        <p:nvSpPr>
          <p:cNvPr id="85" name="Google Shape;85;p3"/>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86" name="Google Shape;86;p3"/>
          <p:cNvSpPr/>
          <p:nvPr/>
        </p:nvSpPr>
        <p:spPr>
          <a:xfrm>
            <a:off x="0" y="4203521"/>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 name="Google Shape;87;p3"/>
          <p:cNvSpPr txBox="1"/>
          <p:nvPr/>
        </p:nvSpPr>
        <p:spPr>
          <a:xfrm>
            <a:off x="92278" y="4397160"/>
            <a:ext cx="6457950" cy="110799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La disposición del personal necesario capacitado y con experiencia es de vital importancia para que se preste un servicio eficiente y de calidad en las unidades productivas. </a:t>
            </a:r>
            <a:endParaRPr b="0" i="0" sz="1400" u="none" cap="none" strike="noStrike">
              <a:solidFill>
                <a:schemeClr val="dk1"/>
              </a:solidFill>
              <a:latin typeface="Arial"/>
              <a:ea typeface="Arial"/>
              <a:cs typeface="Arial"/>
              <a:sym typeface="Arial"/>
            </a:endParaRPr>
          </a:p>
        </p:txBody>
      </p:sp>
      <p:sp>
        <p:nvSpPr>
          <p:cNvPr id="88" name="Google Shape;88;p3"/>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 name="Google Shape;89;p3"/>
          <p:cNvSpPr/>
          <p:nvPr/>
        </p:nvSpPr>
        <p:spPr>
          <a:xfrm>
            <a:off x="6867525" y="5602432"/>
            <a:ext cx="5333999"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a:t>
            </a:r>
            <a:r>
              <a:rPr b="0" i="0" lang="es-ES" sz="1200" u="sng" cap="none" strike="noStrike">
                <a:solidFill>
                  <a:schemeClr val="dk1"/>
                </a:solidFill>
                <a:latin typeface="Arial"/>
                <a:ea typeface="Arial"/>
                <a:cs typeface="Arial"/>
                <a:sym typeface="Arial"/>
                <a:hlinkClick r:id="rId3">
                  <a:extLst>
                    <a:ext uri="{A12FA001-AC4F-418D-AE19-62706E023703}">
                      <ahyp:hlinkClr val="tx"/>
                    </a:ext>
                  </a:extLst>
                </a:hlinkClick>
              </a:rPr>
              <a:t>https://www.freepik.es/vector-gratis/agricultor-trabajando-afuera-heno_5484211.htm#page=1&amp;query=farmer&amp;position=3&amp;from_view=search</a:t>
            </a:r>
            <a:r>
              <a:rPr b="0" i="0" lang="es-ES" sz="1200" u="none" cap="none" strike="noStrike">
                <a:solidFill>
                  <a:schemeClr val="dk1"/>
                </a:solidFill>
                <a:latin typeface="Arial"/>
                <a:ea typeface="Arial"/>
                <a:cs typeface="Arial"/>
                <a:sym typeface="Arial"/>
              </a:rPr>
              <a:t>  </a:t>
            </a:r>
            <a:r>
              <a:rPr b="0" i="0" lang="es-ES" sz="1200" u="sng" cap="none" strike="noStrike">
                <a:solidFill>
                  <a:schemeClr val="dk1"/>
                </a:solidFill>
                <a:latin typeface="Arial"/>
                <a:ea typeface="Arial"/>
                <a:cs typeface="Arial"/>
                <a:sym typeface="Arial"/>
                <a:hlinkClick r:id="rId4">
                  <a:extLst>
                    <a:ext uri="{A12FA001-AC4F-418D-AE19-62706E023703}">
                      <ahyp:hlinkClr val="tx"/>
                    </a:ext>
                  </a:extLst>
                </a:hlinkClick>
              </a:rPr>
              <a:t>https://www.freepik.es/vector-premium/paisaje-granja-dibujado-mano_4496708.htm?query=farmer</a:t>
            </a:r>
            <a:r>
              <a:rPr b="0" i="0" lang="es-ES" sz="1200" u="none" cap="none" strike="noStrike">
                <a:solidFill>
                  <a:schemeClr val="dk1"/>
                </a:solidFill>
                <a:latin typeface="Arial"/>
                <a:ea typeface="Arial"/>
                <a:cs typeface="Arial"/>
                <a:sym typeface="Arial"/>
              </a:rPr>
              <a:t> </a:t>
            </a:r>
            <a:endParaRPr/>
          </a:p>
        </p:txBody>
      </p:sp>
      <p:sp>
        <p:nvSpPr>
          <p:cNvPr id="90" name="Google Shape;90;p3"/>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91" name="Google Shape;91;p3"/>
          <p:cNvGrpSpPr/>
          <p:nvPr/>
        </p:nvGrpSpPr>
        <p:grpSpPr>
          <a:xfrm>
            <a:off x="-42401" y="-64613"/>
            <a:ext cx="6909926" cy="3859056"/>
            <a:chOff x="-42401" y="-24097"/>
            <a:chExt cx="6909926" cy="3859056"/>
          </a:xfrm>
        </p:grpSpPr>
        <p:pic>
          <p:nvPicPr>
            <p:cNvPr id="92" name="Google Shape;92;p3"/>
            <p:cNvPicPr preferRelativeResize="0"/>
            <p:nvPr/>
          </p:nvPicPr>
          <p:blipFill rotWithShape="1">
            <a:blip r:embed="rId5">
              <a:alphaModFix/>
            </a:blip>
            <a:srcRect b="0" l="0" r="0" t="0"/>
            <a:stretch/>
          </p:blipFill>
          <p:spPr>
            <a:xfrm>
              <a:off x="-42401" y="-24097"/>
              <a:ext cx="6909926" cy="3859056"/>
            </a:xfrm>
            <a:prstGeom prst="rect">
              <a:avLst/>
            </a:prstGeom>
            <a:noFill/>
            <a:ln>
              <a:noFill/>
            </a:ln>
          </p:spPr>
        </p:pic>
        <p:sp>
          <p:nvSpPr>
            <p:cNvPr id="93" name="Google Shape;93;p3"/>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94" name="Google Shape;94;p3"/>
          <p:cNvSpPr/>
          <p:nvPr/>
        </p:nvSpPr>
        <p:spPr>
          <a:xfrm>
            <a:off x="258226" y="140320"/>
            <a:ext cx="6341548" cy="462308"/>
          </a:xfrm>
          <a:prstGeom prst="roundRect">
            <a:avLst>
              <a:gd fmla="val 16667" name="adj"/>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50"/>
              <a:buFont typeface="Arial"/>
              <a:buNone/>
            </a:pPr>
            <a:r>
              <a:rPr b="0" i="0" lang="es-ES" sz="1800" u="none" cap="none" strike="noStrike">
                <a:solidFill>
                  <a:schemeClr val="dk1"/>
                </a:solidFill>
                <a:latin typeface="Arial"/>
                <a:ea typeface="Arial"/>
                <a:cs typeface="Arial"/>
                <a:sym typeface="Arial"/>
              </a:rPr>
              <a:t>Personal</a:t>
            </a:r>
            <a:endParaRPr b="0" i="0" sz="1800" u="none" cap="none" strike="noStrike">
              <a:solidFill>
                <a:schemeClr val="dk1"/>
              </a:solidFill>
              <a:latin typeface="Arial"/>
              <a:ea typeface="Arial"/>
              <a:cs typeface="Arial"/>
              <a:sym typeface="Arial"/>
            </a:endParaRPr>
          </a:p>
        </p:txBody>
      </p:sp>
      <p:pic>
        <p:nvPicPr>
          <p:cNvPr id="95" name="Google Shape;95;p3"/>
          <p:cNvPicPr preferRelativeResize="0"/>
          <p:nvPr/>
        </p:nvPicPr>
        <p:blipFill rotWithShape="1">
          <a:blip r:embed="rId6">
            <a:alphaModFix/>
          </a:blip>
          <a:srcRect b="0" l="0" r="0" t="0"/>
          <a:stretch/>
        </p:blipFill>
        <p:spPr>
          <a:xfrm>
            <a:off x="550647" y="742950"/>
            <a:ext cx="2103777" cy="2260058"/>
          </a:xfrm>
          <a:prstGeom prst="rect">
            <a:avLst/>
          </a:prstGeom>
          <a:noFill/>
          <a:ln>
            <a:noFill/>
          </a:ln>
        </p:spPr>
      </p:pic>
      <p:pic>
        <p:nvPicPr>
          <p:cNvPr id="96" name="Google Shape;96;p3"/>
          <p:cNvPicPr preferRelativeResize="0"/>
          <p:nvPr/>
        </p:nvPicPr>
        <p:blipFill rotWithShape="1">
          <a:blip r:embed="rId7">
            <a:alphaModFix/>
          </a:blip>
          <a:srcRect b="0" l="0" r="0" t="0"/>
          <a:stretch/>
        </p:blipFill>
        <p:spPr>
          <a:xfrm>
            <a:off x="3112793" y="804447"/>
            <a:ext cx="2103777" cy="2122312"/>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2" name="Google Shape;102;p4"/>
          <p:cNvSpPr txBox="1"/>
          <p:nvPr/>
        </p:nvSpPr>
        <p:spPr>
          <a:xfrm>
            <a:off x="6896100" y="1257300"/>
            <a:ext cx="5314800"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Continuar con el video animado mostrando una granja sin movimiento.</a:t>
            </a:r>
            <a:endParaRPr b="0" i="0" sz="1400" u="none" cap="none" strike="noStrike">
              <a:solidFill>
                <a:schemeClr val="dk1"/>
              </a:solidFill>
              <a:latin typeface="Arial"/>
              <a:ea typeface="Arial"/>
              <a:cs typeface="Arial"/>
              <a:sym typeface="Arial"/>
            </a:endParaRPr>
          </a:p>
        </p:txBody>
      </p:sp>
      <p:sp>
        <p:nvSpPr>
          <p:cNvPr id="103" name="Google Shape;103;p4"/>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04" name="Google Shape;104;p4"/>
          <p:cNvSpPr/>
          <p:nvPr/>
        </p:nvSpPr>
        <p:spPr>
          <a:xfrm>
            <a:off x="0" y="4203521"/>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 name="Google Shape;105;p4"/>
          <p:cNvSpPr txBox="1"/>
          <p:nvPr/>
        </p:nvSpPr>
        <p:spPr>
          <a:xfrm>
            <a:off x="92278" y="4397160"/>
            <a:ext cx="6457950" cy="110799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En algunas producciones no se cuenta con el personal calificado y cualificado, o se asignan personas que no cumplen con los perfiles propuestos, lo que dificulta el crecimiento y desarrollo de los procesos productivos entorpeciendo la labor productiva.</a:t>
            </a:r>
            <a:endParaRPr b="0" i="0" sz="1400" u="none" cap="none" strike="noStrike">
              <a:solidFill>
                <a:schemeClr val="dk1"/>
              </a:solidFill>
              <a:latin typeface="Arial"/>
              <a:ea typeface="Arial"/>
              <a:cs typeface="Arial"/>
              <a:sym typeface="Arial"/>
            </a:endParaRPr>
          </a:p>
        </p:txBody>
      </p:sp>
      <p:sp>
        <p:nvSpPr>
          <p:cNvPr id="106" name="Google Shape;106;p4"/>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 name="Google Shape;107;p4"/>
          <p:cNvSpPr/>
          <p:nvPr/>
        </p:nvSpPr>
        <p:spPr>
          <a:xfrm>
            <a:off x="6867525" y="5602432"/>
            <a:ext cx="5333999"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a:t>
            </a:r>
            <a:r>
              <a:rPr b="0" i="0" lang="es-ES" sz="1200" u="sng" cap="none" strike="noStrike">
                <a:solidFill>
                  <a:schemeClr val="dk1"/>
                </a:solidFill>
                <a:latin typeface="Arial"/>
                <a:ea typeface="Arial"/>
                <a:cs typeface="Arial"/>
                <a:sym typeface="Arial"/>
                <a:hlinkClick r:id="rId3">
                  <a:extLst>
                    <a:ext uri="{A12FA001-AC4F-418D-AE19-62706E023703}">
                      <ahyp:hlinkClr val="tx"/>
                    </a:ext>
                  </a:extLst>
                </a:hlinkClick>
              </a:rPr>
              <a:t>https://www.freepik.es/vector-gratis/paisaje-granja-diseno-plano_4636937.htm?query=ganado</a:t>
            </a:r>
            <a:r>
              <a:rPr b="0" i="0" lang="es-ES" sz="12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 name="Google Shape;108;p4"/>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09" name="Google Shape;109;p4"/>
          <p:cNvGrpSpPr/>
          <p:nvPr/>
        </p:nvGrpSpPr>
        <p:grpSpPr>
          <a:xfrm>
            <a:off x="-42401" y="-64613"/>
            <a:ext cx="6909926" cy="3859056"/>
            <a:chOff x="-42401" y="-24097"/>
            <a:chExt cx="6909926" cy="3859056"/>
          </a:xfrm>
        </p:grpSpPr>
        <p:pic>
          <p:nvPicPr>
            <p:cNvPr id="110" name="Google Shape;110;p4"/>
            <p:cNvPicPr preferRelativeResize="0"/>
            <p:nvPr/>
          </p:nvPicPr>
          <p:blipFill rotWithShape="1">
            <a:blip r:embed="rId4">
              <a:alphaModFix/>
            </a:blip>
            <a:srcRect b="0" l="0" r="0" t="0"/>
            <a:stretch/>
          </p:blipFill>
          <p:spPr>
            <a:xfrm>
              <a:off x="-42401" y="-24097"/>
              <a:ext cx="6909926" cy="3859056"/>
            </a:xfrm>
            <a:prstGeom prst="rect">
              <a:avLst/>
            </a:prstGeom>
            <a:noFill/>
            <a:ln>
              <a:noFill/>
            </a:ln>
          </p:spPr>
        </p:pic>
        <p:sp>
          <p:nvSpPr>
            <p:cNvPr id="111" name="Google Shape;111;p4"/>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Pantalla de video juego&#10;&#10;Descripción generada automáticamente con confianza media" id="112" name="Google Shape;112;p4"/>
          <p:cNvPicPr preferRelativeResize="0"/>
          <p:nvPr/>
        </p:nvPicPr>
        <p:blipFill rotWithShape="1">
          <a:blip r:embed="rId5">
            <a:alphaModFix/>
          </a:blip>
          <a:srcRect b="0" l="0" r="0" t="0"/>
          <a:stretch/>
        </p:blipFill>
        <p:spPr>
          <a:xfrm>
            <a:off x="92278" y="-3293"/>
            <a:ext cx="3575832" cy="2596464"/>
          </a:xfrm>
          <a:prstGeom prst="rect">
            <a:avLst/>
          </a:prstGeom>
          <a:noFill/>
          <a:ln>
            <a:noFill/>
          </a:ln>
        </p:spPr>
      </p:pic>
      <p:pic>
        <p:nvPicPr>
          <p:cNvPr descr="Una captura de un videojuego&#10;&#10;Descripción generada automáticamente con confianza media" id="113" name="Google Shape;113;p4"/>
          <p:cNvPicPr preferRelativeResize="0"/>
          <p:nvPr/>
        </p:nvPicPr>
        <p:blipFill rotWithShape="1">
          <a:blip r:embed="rId6">
            <a:alphaModFix/>
          </a:blip>
          <a:srcRect b="0" l="0" r="0" t="0"/>
          <a:stretch/>
        </p:blipFill>
        <p:spPr>
          <a:xfrm>
            <a:off x="4022331" y="1254647"/>
            <a:ext cx="2577443" cy="194023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9" name="Google Shape;119;p5"/>
          <p:cNvSpPr txBox="1"/>
          <p:nvPr/>
        </p:nvSpPr>
        <p:spPr>
          <a:xfrm>
            <a:off x="6896100" y="1257300"/>
            <a:ext cx="5314800"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Animación con los diferentes perfiles de las granjas.</a:t>
            </a:r>
            <a:endParaRPr b="0" i="0" sz="1400" u="none" cap="none" strike="noStrike">
              <a:solidFill>
                <a:schemeClr val="dk1"/>
              </a:solidFill>
              <a:latin typeface="Arial"/>
              <a:ea typeface="Arial"/>
              <a:cs typeface="Arial"/>
              <a:sym typeface="Arial"/>
            </a:endParaRPr>
          </a:p>
        </p:txBody>
      </p:sp>
      <p:sp>
        <p:nvSpPr>
          <p:cNvPr id="120" name="Google Shape;120;p5"/>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21" name="Google Shape;121;p5"/>
          <p:cNvSpPr/>
          <p:nvPr/>
        </p:nvSpPr>
        <p:spPr>
          <a:xfrm>
            <a:off x="0" y="4203521"/>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 name="Google Shape;122;p5"/>
          <p:cNvSpPr txBox="1"/>
          <p:nvPr/>
        </p:nvSpPr>
        <p:spPr>
          <a:xfrm>
            <a:off x="92278" y="4397160"/>
            <a:ext cx="6457950" cy="13289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Los requerimientos de personal en la producción animal abarcan un amplio espectro de oficios, o perfiles, desde el ámbito profesional al básico, por ejemplo, los médicos veterinarios, administradores, contadores, técnicos o tecnólogos pecuarios, personal auxiliar, operarios, aseadores, celadores, entre otros, que se encuentran desde el ámbito regional, nacional, provincial o internacional.</a:t>
            </a:r>
            <a:endParaRPr b="0" i="0" sz="1400" u="none" cap="none" strike="noStrike">
              <a:solidFill>
                <a:schemeClr val="dk1"/>
              </a:solidFill>
              <a:latin typeface="Arial"/>
              <a:ea typeface="Arial"/>
              <a:cs typeface="Arial"/>
              <a:sym typeface="Arial"/>
            </a:endParaRPr>
          </a:p>
        </p:txBody>
      </p:sp>
      <p:sp>
        <p:nvSpPr>
          <p:cNvPr id="123" name="Google Shape;123;p5"/>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 name="Google Shape;124;p5"/>
          <p:cNvSpPr/>
          <p:nvPr/>
        </p:nvSpPr>
        <p:spPr>
          <a:xfrm>
            <a:off x="6867525" y="5602432"/>
            <a:ext cx="5333999"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a:t>
            </a:r>
            <a:r>
              <a:rPr b="0" i="0" lang="es-ES" sz="1200" u="sng" cap="none" strike="noStrike">
                <a:solidFill>
                  <a:schemeClr val="dk1"/>
                </a:solidFill>
                <a:latin typeface="Arial"/>
                <a:ea typeface="Arial"/>
                <a:cs typeface="Arial"/>
                <a:sym typeface="Arial"/>
                <a:hlinkClick r:id="rId3">
                  <a:extLst>
                    <a:ext uri="{A12FA001-AC4F-418D-AE19-62706E023703}">
                      <ahyp:hlinkClr val="tx"/>
                    </a:ext>
                  </a:extLst>
                </a:hlinkClick>
              </a:rPr>
              <a:t>https://www.freepik.es/vector-gratis/set-personajes_4002868.htm#page=1&amp;query=farmer&amp;position=6&amp;from_view=search</a:t>
            </a:r>
            <a:r>
              <a:rPr b="0" i="0" lang="es-ES" sz="12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25" name="Google Shape;125;p5"/>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26" name="Google Shape;126;p5"/>
          <p:cNvGrpSpPr/>
          <p:nvPr/>
        </p:nvGrpSpPr>
        <p:grpSpPr>
          <a:xfrm>
            <a:off x="-42401" y="-64613"/>
            <a:ext cx="6909926" cy="3859056"/>
            <a:chOff x="-42401" y="-24097"/>
            <a:chExt cx="6909926" cy="3859056"/>
          </a:xfrm>
        </p:grpSpPr>
        <p:pic>
          <p:nvPicPr>
            <p:cNvPr id="127" name="Google Shape;127;p5"/>
            <p:cNvPicPr preferRelativeResize="0"/>
            <p:nvPr/>
          </p:nvPicPr>
          <p:blipFill rotWithShape="1">
            <a:blip r:embed="rId4">
              <a:alphaModFix/>
            </a:blip>
            <a:srcRect b="0" l="0" r="0" t="0"/>
            <a:stretch/>
          </p:blipFill>
          <p:spPr>
            <a:xfrm>
              <a:off x="-42401" y="-24097"/>
              <a:ext cx="6909926" cy="3859056"/>
            </a:xfrm>
            <a:prstGeom prst="rect">
              <a:avLst/>
            </a:prstGeom>
            <a:noFill/>
            <a:ln>
              <a:noFill/>
            </a:ln>
          </p:spPr>
        </p:pic>
        <p:sp>
          <p:nvSpPr>
            <p:cNvPr id="128" name="Google Shape;128;p5"/>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id="129" name="Google Shape;129;p5"/>
          <p:cNvPicPr preferRelativeResize="0"/>
          <p:nvPr/>
        </p:nvPicPr>
        <p:blipFill rotWithShape="1">
          <a:blip r:embed="rId5">
            <a:alphaModFix/>
          </a:blip>
          <a:srcRect b="0" l="0" r="0" t="0"/>
          <a:stretch/>
        </p:blipFill>
        <p:spPr>
          <a:xfrm>
            <a:off x="1465392" y="347311"/>
            <a:ext cx="3927216" cy="2614322"/>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6"/>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6"/>
          <p:cNvSpPr txBox="1"/>
          <p:nvPr/>
        </p:nvSpPr>
        <p:spPr>
          <a:xfrm>
            <a:off x="6896100" y="1257300"/>
            <a:ext cx="5314800"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Animar unas imágenes con los diferentes perfiles y capacitaciones de los colaboradores de la producción pecuaria.</a:t>
            </a:r>
            <a:endParaRPr b="0" i="0" sz="1400" u="none" cap="none" strike="noStrike">
              <a:solidFill>
                <a:schemeClr val="dk1"/>
              </a:solidFill>
              <a:latin typeface="Arial"/>
              <a:ea typeface="Arial"/>
              <a:cs typeface="Arial"/>
              <a:sym typeface="Arial"/>
            </a:endParaRPr>
          </a:p>
        </p:txBody>
      </p:sp>
      <p:sp>
        <p:nvSpPr>
          <p:cNvPr id="136" name="Google Shape;136;p6"/>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37" name="Google Shape;137;p6"/>
          <p:cNvSpPr/>
          <p:nvPr/>
        </p:nvSpPr>
        <p:spPr>
          <a:xfrm>
            <a:off x="0" y="4203521"/>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 name="Google Shape;138;p6"/>
          <p:cNvSpPr txBox="1"/>
          <p:nvPr/>
        </p:nvSpPr>
        <p:spPr>
          <a:xfrm>
            <a:off x="92278" y="4397160"/>
            <a:ext cx="6457950" cy="110799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El personal de las unidades productivas debe cumplir con los criterios de los perfiles, pero además debe estar en continua capacitación, lo que facilitará la labor e intervención dentro de los procesos productivos. </a:t>
            </a:r>
            <a:endParaRPr b="0" i="0" sz="1400" u="none" cap="none" strike="noStrike">
              <a:solidFill>
                <a:schemeClr val="dk1"/>
              </a:solidFill>
              <a:latin typeface="Arial"/>
              <a:ea typeface="Arial"/>
              <a:cs typeface="Arial"/>
              <a:sym typeface="Arial"/>
            </a:endParaRPr>
          </a:p>
        </p:txBody>
      </p:sp>
      <p:sp>
        <p:nvSpPr>
          <p:cNvPr id="139" name="Google Shape;139;p6"/>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 name="Google Shape;140;p6"/>
          <p:cNvSpPr/>
          <p:nvPr/>
        </p:nvSpPr>
        <p:spPr>
          <a:xfrm>
            <a:off x="6867525" y="5602432"/>
            <a:ext cx="5333999"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a:t>
            </a:r>
            <a:r>
              <a:rPr b="0" i="0" lang="es-ES" sz="1200" u="sng" cap="none" strike="noStrike">
                <a:solidFill>
                  <a:schemeClr val="dk1"/>
                </a:solidFill>
                <a:latin typeface="Arial"/>
                <a:ea typeface="Arial"/>
                <a:cs typeface="Arial"/>
                <a:sym typeface="Arial"/>
                <a:hlinkClick r:id="rId3">
                  <a:extLst>
                    <a:ext uri="{A12FA001-AC4F-418D-AE19-62706E023703}">
                      <ahyp:hlinkClr val="tx"/>
                    </a:ext>
                  </a:extLst>
                </a:hlinkClick>
              </a:rPr>
              <a:t>https://www.freepik.es/vector-gratis/coleccion-profesion-agricultura-plana-organica_13248602.htm?query=farmer</a:t>
            </a:r>
            <a:r>
              <a:rPr b="0" i="0" lang="es-ES" sz="12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141" name="Google Shape;141;p6"/>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42" name="Google Shape;142;p6"/>
          <p:cNvGrpSpPr/>
          <p:nvPr/>
        </p:nvGrpSpPr>
        <p:grpSpPr>
          <a:xfrm>
            <a:off x="-42401" y="-64613"/>
            <a:ext cx="6909926" cy="3859056"/>
            <a:chOff x="-42401" y="-24097"/>
            <a:chExt cx="6909926" cy="3859056"/>
          </a:xfrm>
        </p:grpSpPr>
        <p:pic>
          <p:nvPicPr>
            <p:cNvPr id="143" name="Google Shape;143;p6"/>
            <p:cNvPicPr preferRelativeResize="0"/>
            <p:nvPr/>
          </p:nvPicPr>
          <p:blipFill rotWithShape="1">
            <a:blip r:embed="rId4">
              <a:alphaModFix/>
            </a:blip>
            <a:srcRect b="0" l="0" r="0" t="0"/>
            <a:stretch/>
          </p:blipFill>
          <p:spPr>
            <a:xfrm>
              <a:off x="-42401" y="-24097"/>
              <a:ext cx="6909926" cy="3859056"/>
            </a:xfrm>
            <a:prstGeom prst="rect">
              <a:avLst/>
            </a:prstGeom>
            <a:noFill/>
            <a:ln>
              <a:noFill/>
            </a:ln>
          </p:spPr>
        </p:pic>
        <p:sp>
          <p:nvSpPr>
            <p:cNvPr id="144" name="Google Shape;144;p6"/>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45" name="Google Shape;145;p6"/>
          <p:cNvSpPr/>
          <p:nvPr/>
        </p:nvSpPr>
        <p:spPr>
          <a:xfrm>
            <a:off x="258226" y="1257300"/>
            <a:ext cx="2684671" cy="462308"/>
          </a:xfrm>
          <a:prstGeom prst="roundRect">
            <a:avLst>
              <a:gd fmla="val 16667" name="adj"/>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50"/>
              <a:buFont typeface="Arial"/>
              <a:buNone/>
            </a:pPr>
            <a:r>
              <a:rPr b="0" i="0" lang="es-ES" sz="1800" u="none" cap="none" strike="noStrike">
                <a:solidFill>
                  <a:schemeClr val="dk1"/>
                </a:solidFill>
                <a:latin typeface="Arial"/>
                <a:ea typeface="Arial"/>
                <a:cs typeface="Arial"/>
                <a:sym typeface="Arial"/>
              </a:rPr>
              <a:t>Capacitación constante</a:t>
            </a:r>
            <a:endParaRPr b="0" i="0" sz="1800" u="none" cap="none" strike="noStrike">
              <a:solidFill>
                <a:schemeClr val="dk1"/>
              </a:solidFill>
              <a:latin typeface="Arial"/>
              <a:ea typeface="Arial"/>
              <a:cs typeface="Arial"/>
              <a:sym typeface="Arial"/>
            </a:endParaRPr>
          </a:p>
        </p:txBody>
      </p:sp>
      <p:pic>
        <p:nvPicPr>
          <p:cNvPr id="146" name="Google Shape;146;p6"/>
          <p:cNvPicPr preferRelativeResize="0"/>
          <p:nvPr/>
        </p:nvPicPr>
        <p:blipFill rotWithShape="1">
          <a:blip r:embed="rId5">
            <a:alphaModFix/>
          </a:blip>
          <a:srcRect b="0" l="0" r="0" t="0"/>
          <a:stretch/>
        </p:blipFill>
        <p:spPr>
          <a:xfrm>
            <a:off x="3077576" y="580307"/>
            <a:ext cx="3472652" cy="2278602"/>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7"/>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2" name="Google Shape;152;p7"/>
          <p:cNvSpPr txBox="1"/>
          <p:nvPr/>
        </p:nvSpPr>
        <p:spPr>
          <a:xfrm>
            <a:off x="6896100" y="1257300"/>
            <a:ext cx="5314800"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Animar unas imágenes con granjeros haciendo uso de otras cosas que no sea trabajo.</a:t>
            </a:r>
            <a:endParaRPr b="0" i="0" sz="1400" u="none" cap="none" strike="noStrike">
              <a:solidFill>
                <a:schemeClr val="dk1"/>
              </a:solidFill>
              <a:latin typeface="Arial"/>
              <a:ea typeface="Arial"/>
              <a:cs typeface="Arial"/>
              <a:sym typeface="Arial"/>
            </a:endParaRPr>
          </a:p>
        </p:txBody>
      </p:sp>
      <p:sp>
        <p:nvSpPr>
          <p:cNvPr id="153" name="Google Shape;153;p7"/>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54" name="Google Shape;154;p7"/>
          <p:cNvSpPr/>
          <p:nvPr/>
        </p:nvSpPr>
        <p:spPr>
          <a:xfrm>
            <a:off x="0" y="4203521"/>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 name="Google Shape;155;p7"/>
          <p:cNvSpPr txBox="1"/>
          <p:nvPr/>
        </p:nvSpPr>
        <p:spPr>
          <a:xfrm>
            <a:off x="92278" y="4397160"/>
            <a:ext cx="6457950" cy="162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Además, deben gozar de todos los beneficios que la ley colombiana ha establecido para los trabajadores como los programas de bienestar, salud y seguridad en el trabajo, prestaciones de salud, riesgos laborales, pensión, entre otras. Ya que estas garantizan que las personas que laboran dentro de las industrias pecuarias gozan de condiciones necesarias para ejercer su labor de forma idónea y que contribuirán en los procesos productivos por su justa remuneración.</a:t>
            </a:r>
            <a:endParaRPr b="0" i="0" sz="1400" u="none" cap="none" strike="noStrike">
              <a:solidFill>
                <a:schemeClr val="dk1"/>
              </a:solidFill>
              <a:latin typeface="Arial"/>
              <a:ea typeface="Arial"/>
              <a:cs typeface="Arial"/>
              <a:sym typeface="Arial"/>
            </a:endParaRPr>
          </a:p>
        </p:txBody>
      </p:sp>
      <p:sp>
        <p:nvSpPr>
          <p:cNvPr id="156" name="Google Shape;156;p7"/>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 name="Google Shape;157;p7"/>
          <p:cNvSpPr/>
          <p:nvPr/>
        </p:nvSpPr>
        <p:spPr>
          <a:xfrm>
            <a:off x="6867525" y="5602432"/>
            <a:ext cx="5333999"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a:t>
            </a:r>
            <a:r>
              <a:rPr b="0" i="0" lang="es-ES" sz="1200" u="sng" cap="none" strike="noStrike">
                <a:solidFill>
                  <a:schemeClr val="dk1"/>
                </a:solidFill>
                <a:latin typeface="Arial"/>
                <a:ea typeface="Arial"/>
                <a:cs typeface="Arial"/>
                <a:sym typeface="Arial"/>
                <a:hlinkClick r:id="rId3">
                  <a:extLst>
                    <a:ext uri="{A12FA001-AC4F-418D-AE19-62706E023703}">
                      <ahyp:hlinkClr val="tx"/>
                    </a:ext>
                  </a:extLst>
                </a:hlinkClick>
              </a:rPr>
              <a:t>https://www.freepik.es/vector-gratis/agricultores-usando-vector-tecnologia-agricola_16340308.htm#page=1&amp;query=farmer&amp;position=14&amp;from_view=search</a:t>
            </a:r>
            <a:r>
              <a:rPr b="0" i="0" lang="es-ES" sz="12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158" name="Google Shape;158;p7"/>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59" name="Google Shape;159;p7"/>
          <p:cNvGrpSpPr/>
          <p:nvPr/>
        </p:nvGrpSpPr>
        <p:grpSpPr>
          <a:xfrm>
            <a:off x="-42401" y="-64613"/>
            <a:ext cx="6909926" cy="3859056"/>
            <a:chOff x="-42401" y="-24097"/>
            <a:chExt cx="6909926" cy="3859056"/>
          </a:xfrm>
        </p:grpSpPr>
        <p:pic>
          <p:nvPicPr>
            <p:cNvPr id="160" name="Google Shape;160;p7"/>
            <p:cNvPicPr preferRelativeResize="0"/>
            <p:nvPr/>
          </p:nvPicPr>
          <p:blipFill rotWithShape="1">
            <a:blip r:embed="rId4">
              <a:alphaModFix/>
            </a:blip>
            <a:srcRect b="0" l="0" r="0" t="0"/>
            <a:stretch/>
          </p:blipFill>
          <p:spPr>
            <a:xfrm>
              <a:off x="-42401" y="-24097"/>
              <a:ext cx="6909926" cy="3859056"/>
            </a:xfrm>
            <a:prstGeom prst="rect">
              <a:avLst/>
            </a:prstGeom>
            <a:noFill/>
            <a:ln>
              <a:noFill/>
            </a:ln>
          </p:spPr>
        </p:pic>
        <p:sp>
          <p:nvSpPr>
            <p:cNvPr id="161" name="Google Shape;161;p7"/>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62" name="Google Shape;162;p7"/>
          <p:cNvSpPr/>
          <p:nvPr/>
        </p:nvSpPr>
        <p:spPr>
          <a:xfrm>
            <a:off x="258226" y="1257300"/>
            <a:ext cx="2684671" cy="462308"/>
          </a:xfrm>
          <a:prstGeom prst="roundRect">
            <a:avLst>
              <a:gd fmla="val 16667" name="adj"/>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50"/>
              <a:buFont typeface="Arial"/>
              <a:buNone/>
            </a:pPr>
            <a:r>
              <a:rPr b="0" i="0" lang="es-ES" sz="1800" u="none" cap="none" strike="noStrike">
                <a:solidFill>
                  <a:schemeClr val="dk1"/>
                </a:solidFill>
                <a:latin typeface="Arial"/>
                <a:ea typeface="Arial"/>
                <a:cs typeface="Arial"/>
                <a:sym typeface="Arial"/>
              </a:rPr>
              <a:t>Estabilidad, salud y seguridad</a:t>
            </a:r>
            <a:endParaRPr b="0" i="0" sz="1800" u="none" cap="none" strike="noStrike">
              <a:solidFill>
                <a:schemeClr val="dk1"/>
              </a:solidFill>
              <a:latin typeface="Arial"/>
              <a:ea typeface="Arial"/>
              <a:cs typeface="Arial"/>
              <a:sym typeface="Arial"/>
            </a:endParaRPr>
          </a:p>
        </p:txBody>
      </p:sp>
      <p:pic>
        <p:nvPicPr>
          <p:cNvPr id="163" name="Google Shape;163;p7"/>
          <p:cNvPicPr preferRelativeResize="0"/>
          <p:nvPr/>
        </p:nvPicPr>
        <p:blipFill rotWithShape="1">
          <a:blip r:embed="rId5">
            <a:alphaModFix/>
          </a:blip>
          <a:srcRect b="0" l="0" r="0" t="0"/>
          <a:stretch/>
        </p:blipFill>
        <p:spPr>
          <a:xfrm>
            <a:off x="3236705" y="81310"/>
            <a:ext cx="3313523" cy="3118004"/>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CLAUDIA VASQUEZ</dc:creator>
</cp:coreProperties>
</file>