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8" r:id="rId2"/>
    <p:sldId id="293" r:id="rId3"/>
    <p:sldId id="291" r:id="rId4"/>
    <p:sldId id="292" r:id="rId5"/>
  </p:sldIdLst>
  <p:sldSz cx="12192000" cy="6858000"/>
  <p:notesSz cx="6858000" cy="9144000"/>
  <p:custDataLst>
    <p:tags r:id="rId8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 autoAdjust="0"/>
    <p:restoredTop sz="95701"/>
  </p:normalViewPr>
  <p:slideViewPr>
    <p:cSldViewPr snapToGrid="0">
      <p:cViewPr>
        <p:scale>
          <a:sx n="110" d="100"/>
          <a:sy n="110" d="100"/>
        </p:scale>
        <p:origin x="2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700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45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70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01833" y="233329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Pestañas</a:t>
            </a:r>
          </a:p>
          <a:p>
            <a:pPr lvl="0" algn="ctr">
              <a:buSzPct val="25000"/>
            </a:pPr>
            <a:r>
              <a:rPr lang="es-CO" sz="1800" dirty="0">
                <a:solidFill>
                  <a:schemeClr val="bg1"/>
                </a:solidFill>
              </a:rPr>
              <a:t>DI_CF012-02_satisfaccion_cliente</a:t>
            </a:r>
            <a:endParaRPr lang="es-ES" sz="1800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uno.</a:t>
            </a:r>
            <a:endParaRPr lang="es-ES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Empresa, Fábrica, Producción. (2021, Agosto 03). Recuperada de https://pixabay.com/images/id-186980/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653143" y="638629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b="1" u="sng" dirty="0"/>
              <a:t>Rendimiento</a:t>
            </a:r>
            <a:endParaRPr lang="es-CO" sz="1700" b="1" dirty="0"/>
          </a:p>
        </p:txBody>
      </p:sp>
      <p:sp>
        <p:nvSpPr>
          <p:cNvPr id="28" name="Rectángulo 27"/>
          <p:cNvSpPr/>
          <p:nvPr/>
        </p:nvSpPr>
        <p:spPr>
          <a:xfrm>
            <a:off x="2188828" y="870857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Características de la satisfacción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904343" y="87085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/>
              <a:t>Expectativas</a:t>
            </a:r>
            <a:endParaRPr lang="es-CO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653143" y="638629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88828" y="1322246"/>
            <a:ext cx="3431030" cy="36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CO" dirty="0"/>
              <a:t>Se reconoce como la capacidad de una empresa en la producción, desempeño del producto o servicio prestado; corresponde a la percepción del cliente.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4046042" y="1977254"/>
            <a:ext cx="3036929" cy="3393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endParaRPr lang="es-CO" sz="2000" b="1" dirty="0"/>
          </a:p>
        </p:txBody>
      </p:sp>
      <p:pic>
        <p:nvPicPr>
          <p:cNvPr id="2050" name="Picture 2" descr="Empresa, Fábrica, Produc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76" y="2543987"/>
            <a:ext cx="2902494" cy="21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9930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00219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</a:t>
            </a:r>
            <a:endParaRPr lang="es-CO" sz="1600" b="1" dirty="0"/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Comentarios, Opinión, Cliente. (2021, Agosto 03). Recuperada de https://pixabay.com/images/id-1977986/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2368658" y="638628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u="sng" dirty="0"/>
              <a:t>Características de la satisfacción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34243" y="865951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/>
              <a:t>Rendimiento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3904343" y="870856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/>
              <a:t>Expectativas</a:t>
            </a:r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53143" y="1291572"/>
            <a:ext cx="169661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368658" y="638628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3904343" y="1291572"/>
            <a:ext cx="171551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CO" sz="1100" dirty="0"/>
              <a:t>- Se mide o determina desde la perspectiva del cliente, no de la empresa, la cual debe ser totalmente imparcial y recibir la información tal cual como es emitida por el cliente. </a:t>
            </a:r>
          </a:p>
          <a:p>
            <a:pPr lvl="0"/>
            <a:r>
              <a:rPr lang="es-CO" sz="1100" dirty="0"/>
              <a:t>- Se basa en los resultados obtenidos en el servicio por parte del cliente, es decir, mide la conformidad o complacencia con la cual se sintió atendido. </a:t>
            </a:r>
          </a:p>
          <a:p>
            <a:pPr lvl="0"/>
            <a:r>
              <a:rPr lang="es-CO" sz="1100" dirty="0"/>
              <a:t>- No necesariamente es la realidad, los gustos de las personas y prioridades son diferentes en todos los usuarios. </a:t>
            </a:r>
          </a:p>
          <a:p>
            <a:pPr lvl="0"/>
            <a:r>
              <a:rPr lang="es-CO" sz="1100" dirty="0"/>
              <a:t>- Existen influencias externas: otros clientes, familiares, redes sociales. </a:t>
            </a:r>
          </a:p>
          <a:p>
            <a:pPr lvl="0"/>
            <a:r>
              <a:rPr lang="es-CO" sz="1100" dirty="0"/>
              <a:t>- Influye totalmente el estado de ánimo con el que se encuentre el cliente.  Se ha logrado determinar que existe una relación directa entre el estado de ánimo y la toma de decisiones. Las emociones son fundamentales.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046042" y="1977254"/>
            <a:ext cx="3036929" cy="3393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endParaRPr lang="es-CO" sz="2000" b="1" dirty="0"/>
          </a:p>
        </p:txBody>
      </p:sp>
      <p:pic>
        <p:nvPicPr>
          <p:cNvPr id="1036" name="Picture 12" descr="Comentarios, Opinión, Cliente, Satisfacción, Exa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52" y="2510290"/>
            <a:ext cx="2934680" cy="17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763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Apreciado equipo de producción </a:t>
            </a:r>
            <a:r>
              <a:rPr lang="es-E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dirty="0" err="1"/>
              <a:t>ada</a:t>
            </a:r>
            <a:r>
              <a:rPr lang="es-CO" dirty="0"/>
              <a:t> pestaña está marcada con la escala de medición correspondiente y a medida que el diagrama se despliega, cada texto aparece con la imagen relacionada, se repite la acción para cada uno.</a:t>
            </a:r>
            <a:endParaRPr lang="es-ES_tradnl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Referencias de las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</a:t>
            </a:r>
            <a:r>
              <a:rPr lang="es-ES_tradnl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ágenes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Imagen gratis en </a:t>
            </a:r>
            <a:r>
              <a:rPr lang="es-CO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Pixabay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- Problema, Solución, Ayuda, Apoyo. (2021</a:t>
            </a:r>
            <a:r>
              <a:rPr lang="es-CO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Agosto 03</a:t>
            </a:r>
            <a:r>
              <a:rPr lang="es-CO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). Recuperada de https://pixabay.com/images/id-3303396/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Conoce la diferencia entre propiedades intensivas y extensivas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4065273" y="642592"/>
            <a:ext cx="1535685" cy="657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800" u="sng" dirty="0"/>
              <a:t>Expectativas</a:t>
            </a:r>
            <a:endParaRPr lang="es-CO" sz="1800" dirty="0"/>
          </a:p>
        </p:txBody>
      </p:sp>
      <p:sp>
        <p:nvSpPr>
          <p:cNvPr id="28" name="Rectángulo 27"/>
          <p:cNvSpPr/>
          <p:nvPr/>
        </p:nvSpPr>
        <p:spPr>
          <a:xfrm>
            <a:off x="634243" y="865951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u="sng" dirty="0"/>
              <a:t>Rendimiento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2349758" y="865950"/>
            <a:ext cx="1715515" cy="42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u="sng" dirty="0"/>
              <a:t>Características de la satisfacción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653143" y="1257300"/>
            <a:ext cx="34121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065273" y="642592"/>
            <a:ext cx="153568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75475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/>
              <a:t>Son aquellas esperanzas o anhelos con los cuales el cliente piensa que se “den las cosas”. En este aspecto, puede influir la mercadotecnia. Se debe tener especial cuidado porque, a veces, en la presentación de la empresa, se ofrece más de lo que es capaz de solventar y luego se ve en apuros. U</a:t>
            </a:r>
            <a:r>
              <a:rPr lang="es-CO" sz="1200"/>
              <a:t>na </a:t>
            </a:r>
            <a:r>
              <a:rPr lang="es-CO" sz="1200" dirty="0"/>
              <a:t>cosa son los retos y otra la capacidad para enfrentarlos. Se producen por: </a:t>
            </a:r>
            <a:endParaRPr lang="es-ES" sz="1200" dirty="0"/>
          </a:p>
          <a:p>
            <a:pPr lvl="0"/>
            <a:r>
              <a:rPr lang="es-CO" sz="1200" dirty="0"/>
              <a:t>- Promesas que expresa la empresa dentro de la publicidad o la negociación.</a:t>
            </a:r>
            <a:endParaRPr lang="es-ES" sz="1200" dirty="0"/>
          </a:p>
          <a:p>
            <a:pPr lvl="0"/>
            <a:r>
              <a:rPr lang="es-CO" sz="1200" dirty="0"/>
              <a:t>- La experiencia obtenida al haber empleado el servicio anteriormente.</a:t>
            </a:r>
            <a:endParaRPr lang="es-ES" sz="1200" dirty="0"/>
          </a:p>
          <a:p>
            <a:pPr lvl="0"/>
            <a:r>
              <a:rPr lang="es-CO" sz="1200" dirty="0"/>
              <a:t>- La experiencia y promesas de los servicios en la competencia. </a:t>
            </a:r>
            <a:endParaRPr lang="es-ES" sz="1200" dirty="0"/>
          </a:p>
          <a:p>
            <a:r>
              <a:rPr lang="es-CO" sz="1200" dirty="0"/>
              <a:t>- Opiniones de las personas que influyen en una decisión.</a:t>
            </a:r>
            <a:endParaRPr lang="es-ES" sz="1200" dirty="0"/>
          </a:p>
        </p:txBody>
      </p:sp>
      <p:sp>
        <p:nvSpPr>
          <p:cNvPr id="17" name="Rectángulo 16"/>
          <p:cNvSpPr/>
          <p:nvPr/>
        </p:nvSpPr>
        <p:spPr>
          <a:xfrm>
            <a:off x="4086524" y="1951118"/>
            <a:ext cx="3028868" cy="3419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s-CO" dirty="0"/>
          </a:p>
        </p:txBody>
      </p:sp>
      <p:pic>
        <p:nvPicPr>
          <p:cNvPr id="3074" name="Picture 2" descr="Problema, Solución, Ayuda, Apoyo, Infor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05" y="2293885"/>
            <a:ext cx="2969421" cy="197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4184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15901</TotalTime>
  <Words>554</Words>
  <Application>Microsoft Macintosh PowerPoint</Application>
  <PresentationFormat>Panorámica</PresentationFormat>
  <Paragraphs>31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173</cp:revision>
  <dcterms:modified xsi:type="dcterms:W3CDTF">2021-10-11T14:39:42Z</dcterms:modified>
</cp:coreProperties>
</file>