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 bookmarkIdSeed="2">
  <p:sldMasterIdLst>
    <p:sldMasterId id="2147483659" r:id="rId1"/>
  </p:sldMasterIdLst>
  <p:notesMasterIdLst>
    <p:notesMasterId r:id="rId7"/>
  </p:notesMasterIdLst>
  <p:handoutMasterIdLst>
    <p:handoutMasterId r:id="rId8"/>
  </p:handout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custDataLst>
    <p:tags r:id="rId9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8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7" autoAdjust="0"/>
    <p:restoredTop sz="95701"/>
  </p:normalViewPr>
  <p:slideViewPr>
    <p:cSldViewPr snapToGrid="0">
      <p:cViewPr>
        <p:scale>
          <a:sx n="110" d="100"/>
          <a:sy n="110" d="100"/>
        </p:scale>
        <p:origin x="24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11/10/21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10968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99620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31798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22528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301833" y="2333296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dirty="0">
                <a:solidFill>
                  <a:schemeClr val="bg1"/>
                </a:solidFill>
                <a:latin typeface="+mn-lt"/>
                <a:ea typeface="Calibri"/>
                <a:cs typeface="Calibri"/>
                <a:sym typeface="Calibri"/>
              </a:rPr>
              <a:t>Pestañas</a:t>
            </a:r>
          </a:p>
          <a:p>
            <a:pPr lvl="0" algn="ctr">
              <a:buSzPct val="25000"/>
            </a:pPr>
            <a:r>
              <a:rPr lang="es-CO" sz="1800" dirty="0">
                <a:solidFill>
                  <a:schemeClr val="bg1"/>
                </a:solidFill>
              </a:rPr>
              <a:t>DI_CF012-06_medio_ambiente</a:t>
            </a:r>
            <a:endParaRPr lang="es-ES" sz="1800" dirty="0">
              <a:solidFill>
                <a:schemeClr val="bg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s-ES_tradnl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Apreciado equipo de producción </a:t>
            </a:r>
            <a:r>
              <a:rPr lang="es-ES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c</a:t>
            </a:r>
            <a:r>
              <a:rPr lang="es-CO" dirty="0" err="1"/>
              <a:t>ada</a:t>
            </a:r>
            <a:r>
              <a:rPr lang="es-CO" dirty="0"/>
              <a:t> pestaña está marcada con la escala de medición correspondiente y a medida que el diagrama se despliega, cada texto aparece con la imagen relacionada, se repite la acción para cada uno.</a:t>
            </a:r>
            <a:endParaRPr lang="es-ES" dirty="0">
              <a:solidFill>
                <a:schemeClr val="tx1"/>
              </a:solidFill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Referencias de las </a:t>
            </a:r>
            <a:r>
              <a:rPr lang="es-ES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im</a:t>
            </a:r>
            <a:r>
              <a:rPr lang="es-ES_tradnl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ágenes</a:t>
            </a:r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 Imagen gratis en </a:t>
            </a:r>
            <a:r>
              <a:rPr lang="es-ES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Pixabay</a:t>
            </a:r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- Humanos, Grupo De Personas. (2021, Agosto 03). </a:t>
            </a:r>
            <a:r>
              <a:rPr lang="es-CO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Recuperada de https://pixabay.com/images/id-567563/</a:t>
            </a:r>
            <a:endParaRPr lang="es-E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" name="AutoShape 2" descr="Conoce la diferencia entre propiedades intensivas y extensivas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653143" y="638629"/>
            <a:ext cx="1535685" cy="6578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b="1" i="1" u="sng" dirty="0"/>
              <a:t>Impacto social</a:t>
            </a:r>
            <a:endParaRPr lang="es-CO" sz="1700" b="1" u="sng" dirty="0"/>
          </a:p>
        </p:txBody>
      </p:sp>
      <p:sp>
        <p:nvSpPr>
          <p:cNvPr id="28" name="Rectángulo 27"/>
          <p:cNvSpPr/>
          <p:nvPr/>
        </p:nvSpPr>
        <p:spPr>
          <a:xfrm>
            <a:off x="2188828" y="870857"/>
            <a:ext cx="1715515" cy="425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u="sng" dirty="0"/>
              <a:t>Impacto ambiental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3904343" y="870856"/>
            <a:ext cx="1715515" cy="425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u="sng" dirty="0"/>
              <a:t>Impacto tecnológico</a:t>
            </a:r>
          </a:p>
        </p:txBody>
      </p:sp>
      <p:cxnSp>
        <p:nvCxnSpPr>
          <p:cNvPr id="32" name="Conector recto 31"/>
          <p:cNvCxnSpPr/>
          <p:nvPr/>
        </p:nvCxnSpPr>
        <p:spPr>
          <a:xfrm>
            <a:off x="653143" y="638629"/>
            <a:ext cx="1535685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2188828" y="1322246"/>
            <a:ext cx="5146545" cy="26136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Rectángulo 42"/>
          <p:cNvSpPr/>
          <p:nvPr/>
        </p:nvSpPr>
        <p:spPr>
          <a:xfrm>
            <a:off x="875475" y="1951118"/>
            <a:ext cx="3028868" cy="34191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s-CO" dirty="0"/>
              <a:t>Puede afectar a la sociedad por los cambios que se generan en su entorno al crear u operar la empresa en un sector con una comunidad. Se pueden generar daños a la infraestructura por el peso de los vehículos, el tránsito de vehículos de gran escala que deterioren la infraestructura, daños en las zonas de esparcimiento y recreo de colegios, incremento de accidentalidad vial, reducción de tránsito por zonas de cargue y descargue.</a:t>
            </a:r>
            <a:endParaRPr lang="es-ES" dirty="0"/>
          </a:p>
        </p:txBody>
      </p:sp>
      <p:sp>
        <p:nvSpPr>
          <p:cNvPr id="16" name="Rectángulo 15"/>
          <p:cNvSpPr/>
          <p:nvPr/>
        </p:nvSpPr>
        <p:spPr>
          <a:xfrm>
            <a:off x="4046042" y="1977254"/>
            <a:ext cx="3036929" cy="33930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just"/>
            <a:endParaRPr lang="es-CO" sz="2000" b="1" dirty="0"/>
          </a:p>
        </p:txBody>
      </p:sp>
      <p:sp>
        <p:nvSpPr>
          <p:cNvPr id="15" name="Rectángulo 14"/>
          <p:cNvSpPr/>
          <p:nvPr/>
        </p:nvSpPr>
        <p:spPr>
          <a:xfrm>
            <a:off x="5619858" y="880476"/>
            <a:ext cx="1715515" cy="425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u="sng" dirty="0"/>
              <a:t>Impacto económico</a:t>
            </a:r>
          </a:p>
        </p:txBody>
      </p:sp>
      <p:pic>
        <p:nvPicPr>
          <p:cNvPr id="1026" name="Picture 2" descr="Humanos, Grupo De Personas, Colección, Muchas, Boke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971" y="2230453"/>
            <a:ext cx="3009999" cy="2122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174083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00219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_tradnl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Apreciado equipo de producción </a:t>
            </a:r>
            <a:r>
              <a:rPr lang="es-ES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c</a:t>
            </a:r>
            <a:r>
              <a:rPr lang="es-CO" dirty="0" err="1"/>
              <a:t>ada</a:t>
            </a:r>
            <a:r>
              <a:rPr lang="es-CO" dirty="0"/>
              <a:t> pestaña está marcada con la escala de medición correspondiente y a medida que el diagrama se despliega, cada texto aparece con la imagen relacionada, se repite la acción para cada uno</a:t>
            </a:r>
            <a:endParaRPr lang="es-CO" sz="1600" b="1" dirty="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Referencias de las </a:t>
            </a:r>
            <a:r>
              <a:rPr lang="es-ES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im</a:t>
            </a:r>
            <a:r>
              <a:rPr lang="es-ES_tradnl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ágenes</a:t>
            </a:r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 </a:t>
            </a:r>
            <a:r>
              <a:rPr lang="es-CO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Imagen gratis en </a:t>
            </a:r>
            <a:r>
              <a:rPr lang="es-CO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Pixabay</a:t>
            </a:r>
            <a:r>
              <a:rPr lang="es-CO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- Conservación De La Naturaleza. (2021, Agosto 03). Recuperada de https://pixabay.com/images/id-480985/</a:t>
            </a:r>
            <a:endParaRPr lang="es-E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" name="AutoShape 2" descr="Conoce la diferencia entre propiedades intensivas y extensivas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2368658" y="638628"/>
            <a:ext cx="1535685" cy="6578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b="1" u="sng" dirty="0"/>
              <a:t>Impacto ambiental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634243" y="865951"/>
            <a:ext cx="1715515" cy="425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u="sng" dirty="0"/>
              <a:t>Impacto social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3904343" y="870856"/>
            <a:ext cx="1715515" cy="425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u="sng" dirty="0"/>
              <a:t>Impacto tecnológico</a:t>
            </a:r>
          </a:p>
        </p:txBody>
      </p:sp>
      <p:cxnSp>
        <p:nvCxnSpPr>
          <p:cNvPr id="12" name="Conector recto 11"/>
          <p:cNvCxnSpPr/>
          <p:nvPr/>
        </p:nvCxnSpPr>
        <p:spPr>
          <a:xfrm>
            <a:off x="653143" y="1291572"/>
            <a:ext cx="1696615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2368658" y="638628"/>
            <a:ext cx="1535685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875475" y="1951118"/>
            <a:ext cx="3028868" cy="1717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s-CO" sz="1100" dirty="0"/>
              <a:t>Uso de aguas por lavado de vehículos, incremento de gases tóxicos, ruido por llegada y salida de vehículos de gran dimensión, uso inadecuado de residuos 3R (Reducir, Reutilizar y Reciclar).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4046042" y="1977254"/>
            <a:ext cx="3036929" cy="33930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just"/>
            <a:endParaRPr lang="es-CO" sz="2000" b="1" dirty="0"/>
          </a:p>
        </p:txBody>
      </p:sp>
      <p:sp>
        <p:nvSpPr>
          <p:cNvPr id="16" name="Rectángulo 15"/>
          <p:cNvSpPr/>
          <p:nvPr/>
        </p:nvSpPr>
        <p:spPr>
          <a:xfrm>
            <a:off x="5619858" y="880476"/>
            <a:ext cx="1715515" cy="425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u="sng" dirty="0"/>
              <a:t>Impacto económico</a:t>
            </a:r>
          </a:p>
        </p:txBody>
      </p:sp>
      <p:cxnSp>
        <p:nvCxnSpPr>
          <p:cNvPr id="14" name="Conector recto 13"/>
          <p:cNvCxnSpPr/>
          <p:nvPr/>
        </p:nvCxnSpPr>
        <p:spPr>
          <a:xfrm>
            <a:off x="3904343" y="1291572"/>
            <a:ext cx="343103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Conservación De La Naturaleza, Responsabilidad, Mund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12514" y="2298492"/>
            <a:ext cx="2883709" cy="216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389172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_tradnl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Apreciado equipo de producción </a:t>
            </a:r>
            <a:r>
              <a:rPr lang="es-ES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c</a:t>
            </a:r>
            <a:r>
              <a:rPr lang="es-CO" dirty="0" err="1"/>
              <a:t>ada</a:t>
            </a:r>
            <a:r>
              <a:rPr lang="es-CO" dirty="0"/>
              <a:t> pestaña está marcada con la escala de medición correspondiente y a medida que el diagrama se despliega, cada texto aparece con la imagen relacionada, se repite la acción para cada uno.</a:t>
            </a:r>
            <a:endParaRPr lang="es-ES_tradnl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Referencias de las </a:t>
            </a:r>
            <a:r>
              <a:rPr lang="es-ES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im</a:t>
            </a:r>
            <a:r>
              <a:rPr lang="es-ES_tradnl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ágenes</a:t>
            </a:r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 </a:t>
            </a:r>
            <a:r>
              <a:rPr lang="es-CO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Imagen gratis en </a:t>
            </a:r>
            <a:r>
              <a:rPr lang="es-CO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Pixabay</a:t>
            </a:r>
            <a:r>
              <a:rPr lang="es-CO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- Coche Eléctrico, Coche, Eléctrica. (2021, Agosto 03). Recuperada de https://pixabay.com/images/id-1458836/</a:t>
            </a:r>
            <a:endParaRPr lang="es-E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" name="AutoShape 2" descr="Conoce la diferencia entre propiedades intensivas y extensivas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4065273" y="642592"/>
            <a:ext cx="1535685" cy="6578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b="1" u="sng" dirty="0"/>
              <a:t>Impacto tecnológico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634243" y="865951"/>
            <a:ext cx="1715515" cy="425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u="sng" dirty="0"/>
              <a:t>Impacto social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2349758" y="865950"/>
            <a:ext cx="1715515" cy="425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u="sng" dirty="0"/>
              <a:t>Impacto ambiental</a:t>
            </a:r>
          </a:p>
        </p:txBody>
      </p:sp>
      <p:cxnSp>
        <p:nvCxnSpPr>
          <p:cNvPr id="12" name="Conector recto 11"/>
          <p:cNvCxnSpPr/>
          <p:nvPr/>
        </p:nvCxnSpPr>
        <p:spPr>
          <a:xfrm>
            <a:off x="653143" y="1257300"/>
            <a:ext cx="341213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4065273" y="642592"/>
            <a:ext cx="1535685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875475" y="1951118"/>
            <a:ext cx="3028868" cy="34191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200" dirty="0"/>
              <a:t>La implementación de nuevas tecnologías que busquen esa integridad con el medio ambiente, utilizando vehículos más amigables con el medio ambiente, que reduzcan el impacto ambiental, es un puntaje muy positivo a las empresas. Además, con la implementación de las vías </a:t>
            </a:r>
            <a:r>
              <a:rPr lang="es-CO" sz="1200" i="1" dirty="0"/>
              <a:t>ITS</a:t>
            </a:r>
            <a:r>
              <a:rPr lang="es-CO" sz="1200" dirty="0"/>
              <a:t> (</a:t>
            </a:r>
            <a:r>
              <a:rPr lang="es-CO" sz="1200" i="1" dirty="0"/>
              <a:t>Intelligent transport systems </a:t>
            </a:r>
            <a:r>
              <a:rPr lang="es-CO" sz="1200" dirty="0"/>
              <a:t>– Sistemas inteligentes de transporte) que adelanta el INVIAS en Colombia, se requiere que la actualización de los vehículos facilite sus fines de administración de información, seguridad nacional en carreteras y control de velocidades para disminución de accidentalidad vial.</a:t>
            </a:r>
            <a:endParaRPr lang="es-ES" sz="1200" dirty="0"/>
          </a:p>
        </p:txBody>
      </p:sp>
      <p:sp>
        <p:nvSpPr>
          <p:cNvPr id="17" name="Rectángulo 16"/>
          <p:cNvSpPr/>
          <p:nvPr/>
        </p:nvSpPr>
        <p:spPr>
          <a:xfrm>
            <a:off x="4086524" y="1951118"/>
            <a:ext cx="3028868" cy="34191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5619858" y="880476"/>
            <a:ext cx="1715515" cy="425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u="sng" dirty="0"/>
              <a:t>Impacto económico</a:t>
            </a:r>
          </a:p>
        </p:txBody>
      </p:sp>
      <p:cxnSp>
        <p:nvCxnSpPr>
          <p:cNvPr id="18" name="Conector recto 17"/>
          <p:cNvCxnSpPr/>
          <p:nvPr/>
        </p:nvCxnSpPr>
        <p:spPr>
          <a:xfrm flipV="1">
            <a:off x="5619858" y="1291572"/>
            <a:ext cx="1715515" cy="8869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2" descr="Coche Eléctrico, Coche, Eléctrica, Vehículo, El Po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42" y="2477386"/>
            <a:ext cx="2802737" cy="157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862211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_tradnl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Apreciado equipo de producción </a:t>
            </a:r>
            <a:r>
              <a:rPr lang="es-ES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c</a:t>
            </a:r>
            <a:r>
              <a:rPr lang="es-CO" dirty="0" err="1"/>
              <a:t>ada</a:t>
            </a:r>
            <a:r>
              <a:rPr lang="es-CO" dirty="0"/>
              <a:t> pestaña está marcada con la escala de medición correspondiente y a medida que el diagrama se despliega, cada texto aparece con la imagen relacionada, se repite la acción para cada uno.</a:t>
            </a:r>
            <a:endParaRPr lang="es-ES_tradnl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Referencias de las </a:t>
            </a:r>
            <a:r>
              <a:rPr lang="es-ES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im</a:t>
            </a:r>
            <a:r>
              <a:rPr lang="es-ES_tradnl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ágenes</a:t>
            </a:r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 </a:t>
            </a:r>
            <a:r>
              <a:rPr lang="es-CO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Imagen gratis en </a:t>
            </a:r>
            <a:r>
              <a:rPr lang="es-CO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Pixabay</a:t>
            </a:r>
            <a:r>
              <a:rPr lang="es-CO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- Personas, Negocio, Reunión. (2021, Agosto 03). Recuperada de https://pixabay.com/images/id-1979261/</a:t>
            </a:r>
            <a:endParaRPr lang="es-E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" name="AutoShape 2" descr="Conoce la diferencia entre propiedades intensivas y extensivas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4065273" y="865950"/>
            <a:ext cx="1535685" cy="4344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u="sng" dirty="0"/>
              <a:t>Impacto tecnológico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634243" y="865951"/>
            <a:ext cx="1715515" cy="425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u="sng" dirty="0"/>
              <a:t>Impacto social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2349758" y="865950"/>
            <a:ext cx="1715515" cy="425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u="sng" dirty="0"/>
              <a:t>Impacto ambiental</a:t>
            </a:r>
          </a:p>
        </p:txBody>
      </p:sp>
      <p:cxnSp>
        <p:nvCxnSpPr>
          <p:cNvPr id="12" name="Conector recto 11"/>
          <p:cNvCxnSpPr/>
          <p:nvPr/>
        </p:nvCxnSpPr>
        <p:spPr>
          <a:xfrm>
            <a:off x="653143" y="1257300"/>
            <a:ext cx="4966715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875475" y="1951118"/>
            <a:ext cx="3028868" cy="34191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200" dirty="0"/>
              <a:t>Generación de nuevos empleos, incremento de oportunidad a sus empleados mejorando calidad de vida de </a:t>
            </a:r>
            <a:r>
              <a:rPr lang="es-CO" sz="1200"/>
              <a:t>la región.</a:t>
            </a:r>
            <a:endParaRPr lang="es-ES" sz="1200" dirty="0"/>
          </a:p>
        </p:txBody>
      </p:sp>
      <p:sp>
        <p:nvSpPr>
          <p:cNvPr id="17" name="Rectángulo 16"/>
          <p:cNvSpPr/>
          <p:nvPr/>
        </p:nvSpPr>
        <p:spPr>
          <a:xfrm>
            <a:off x="4086524" y="1951118"/>
            <a:ext cx="3028868" cy="34191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5619858" y="642592"/>
            <a:ext cx="1715515" cy="6635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b="1" u="sng" dirty="0"/>
              <a:t>Impacto económico</a:t>
            </a:r>
          </a:p>
        </p:txBody>
      </p:sp>
      <p:cxnSp>
        <p:nvCxnSpPr>
          <p:cNvPr id="18" name="Conector recto 17"/>
          <p:cNvCxnSpPr/>
          <p:nvPr/>
        </p:nvCxnSpPr>
        <p:spPr>
          <a:xfrm flipV="1">
            <a:off x="5638758" y="645861"/>
            <a:ext cx="1715515" cy="8869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98" name="Picture 2" descr="Personas, Negocio, Reunió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332" y="2244525"/>
            <a:ext cx="2885156" cy="192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868631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15933</TotalTime>
  <Words>583</Words>
  <Application>Microsoft Macintosh PowerPoint</Application>
  <PresentationFormat>Panorámica</PresentationFormat>
  <Paragraphs>34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Microsoft Office User</cp:lastModifiedBy>
  <cp:revision>194</cp:revision>
  <dcterms:modified xsi:type="dcterms:W3CDTF">2021-10-11T14:57:30Z</dcterms:modified>
</cp:coreProperties>
</file>