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jb06NuFAbDKq5G1BWLSzvOPYyu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4"/>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3"/>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5"/>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7"/>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7"/>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7"/>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7"/>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0"/>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p:nvPr>
            <p:ph idx="2" type="pic"/>
          </p:nvPr>
        </p:nvSpPr>
        <p:spPr>
          <a:xfrm>
            <a:off x="5183187" y="987425"/>
            <a:ext cx="6172199" cy="4873624"/>
          </a:xfrm>
          <a:prstGeom prst="rect">
            <a:avLst/>
          </a:prstGeom>
          <a:noFill/>
          <a:ln>
            <a:noFill/>
          </a:ln>
        </p:spPr>
      </p:sp>
      <p:sp>
        <p:nvSpPr>
          <p:cNvPr id="58" name="Google Shape;58;p11"/>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3"/>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1819658" y="1709806"/>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Pasos A Tipo I</a:t>
            </a:r>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DI_CF012-10_informe_control</a:t>
            </a:r>
            <a:endParaRPr/>
          </a:p>
        </p:txBody>
      </p:sp>
      <p:pic>
        <p:nvPicPr>
          <p:cNvPr id="79" name="Google Shape;79;p1"/>
          <p:cNvPicPr preferRelativeResize="0"/>
          <p:nvPr/>
        </p:nvPicPr>
        <p:blipFill rotWithShape="1">
          <a:blip r:embed="rId3">
            <a:alphaModFix/>
          </a:blip>
          <a:srcRect b="0" l="0" r="0" t="0"/>
          <a:stretch/>
        </p:blipFill>
        <p:spPr>
          <a:xfrm>
            <a:off x="5816906" y="3588489"/>
            <a:ext cx="6167426" cy="28860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2"/>
          <p:cNvSpPr txBox="1"/>
          <p:nvPr/>
        </p:nvSpPr>
        <p:spPr>
          <a:xfrm>
            <a:off x="8234451" y="718265"/>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Escribir las indicaciones que el equipo de producción debe tener en cuenta al momento de realizar el recurso gráfico o interactivo</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 </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En la parte superior estará el título y debajo de este la información correspondiente.</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La información es la que se encuentra en pantalla.</a:t>
            </a:r>
            <a:endParaRPr b="0" i="1" sz="1400" u="none" cap="none" strike="noStrike">
              <a:solidFill>
                <a:srgbClr val="FF0000"/>
              </a:solidFill>
              <a:latin typeface="Calibri"/>
              <a:ea typeface="Calibri"/>
              <a:cs typeface="Calibri"/>
              <a:sym typeface="Calibri"/>
            </a:endParaRPr>
          </a:p>
        </p:txBody>
      </p:sp>
      <p:sp>
        <p:nvSpPr>
          <p:cNvPr id="86" name="Google Shape;86;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pic>
        <p:nvPicPr>
          <p:cNvPr id="87" name="Google Shape;87;p2"/>
          <p:cNvPicPr preferRelativeResize="0"/>
          <p:nvPr/>
        </p:nvPicPr>
        <p:blipFill rotWithShape="1">
          <a:blip r:embed="rId3">
            <a:alphaModFix/>
          </a:blip>
          <a:srcRect b="0" l="0" r="0" t="0"/>
          <a:stretch/>
        </p:blipFill>
        <p:spPr>
          <a:xfrm>
            <a:off x="0" y="1299072"/>
            <a:ext cx="8031296" cy="4259855"/>
          </a:xfrm>
          <a:prstGeom prst="rect">
            <a:avLst/>
          </a:prstGeom>
          <a:noFill/>
          <a:ln>
            <a:noFill/>
          </a:ln>
        </p:spPr>
      </p:pic>
      <p:sp>
        <p:nvSpPr>
          <p:cNvPr id="88" name="Google Shape;88;p2"/>
          <p:cNvSpPr txBox="1"/>
          <p:nvPr/>
        </p:nvSpPr>
        <p:spPr>
          <a:xfrm>
            <a:off x="672030" y="1114406"/>
            <a:ext cx="55194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Informes de control interno o auditorías internas</a:t>
            </a:r>
            <a:endParaRPr b="0" i="0" sz="1800" u="none" cap="none" strike="noStrike">
              <a:solidFill>
                <a:srgbClr val="000000"/>
              </a:solidFill>
              <a:latin typeface="Arial"/>
              <a:ea typeface="Arial"/>
              <a:cs typeface="Arial"/>
              <a:sym typeface="Arial"/>
            </a:endParaRPr>
          </a:p>
        </p:txBody>
      </p:sp>
      <p:sp>
        <p:nvSpPr>
          <p:cNvPr id="89" name="Google Shape;89;p2"/>
          <p:cNvSpPr txBox="1"/>
          <p:nvPr/>
        </p:nvSpPr>
        <p:spPr>
          <a:xfrm>
            <a:off x="2102387" y="4043057"/>
            <a:ext cx="56220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Informes de control externo o auditorías externas</a:t>
            </a:r>
            <a:endParaRPr b="0" i="0" sz="1800" u="none" cap="none" strike="noStrike">
              <a:solidFill>
                <a:srgbClr val="000000"/>
              </a:solidFill>
              <a:latin typeface="Arial"/>
              <a:ea typeface="Arial"/>
              <a:cs typeface="Arial"/>
              <a:sym typeface="Arial"/>
            </a:endParaRPr>
          </a:p>
        </p:txBody>
      </p:sp>
      <p:sp>
        <p:nvSpPr>
          <p:cNvPr id="90" name="Google Shape;90;p2"/>
          <p:cNvSpPr txBox="1"/>
          <p:nvPr/>
        </p:nvSpPr>
        <p:spPr>
          <a:xfrm>
            <a:off x="661220" y="1575771"/>
            <a:ext cx="6642753" cy="2123658"/>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rgbClr val="000000"/>
              </a:buClr>
              <a:buSzPts val="1100"/>
              <a:buFont typeface="Arial"/>
              <a:buChar char="•"/>
            </a:pPr>
            <a:r>
              <a:rPr b="0" i="0" lang="es-CO" sz="1100" u="none" cap="none" strike="noStrike">
                <a:solidFill>
                  <a:srgbClr val="000000"/>
                </a:solidFill>
                <a:latin typeface="Arial"/>
                <a:ea typeface="Arial"/>
                <a:cs typeface="Arial"/>
                <a:sym typeface="Arial"/>
              </a:rPr>
              <a:t>Para las entidades públicas es obligatorio la implementación de procesos de control interno y la programación del plan nacional de auditorías, teniendo en cuenta la ley 87 de 1993, donde se estipula este proceso.</a:t>
            </a:r>
            <a:endParaRPr/>
          </a:p>
          <a:p>
            <a:pPr indent="-171450" lvl="0" marL="171450" marR="0" rtl="0" algn="just">
              <a:lnSpc>
                <a:spcPct val="100000"/>
              </a:lnSpc>
              <a:spcBef>
                <a:spcPts val="0"/>
              </a:spcBef>
              <a:spcAft>
                <a:spcPts val="0"/>
              </a:spcAft>
              <a:buClr>
                <a:srgbClr val="000000"/>
              </a:buClr>
              <a:buSzPts val="1100"/>
              <a:buFont typeface="Arial"/>
              <a:buChar char="•"/>
            </a:pPr>
            <a:r>
              <a:rPr b="0" i="0" lang="es-CO" sz="1100" u="none" cap="none" strike="noStrike">
                <a:solidFill>
                  <a:srgbClr val="000000"/>
                </a:solidFill>
                <a:latin typeface="Arial"/>
                <a:ea typeface="Arial"/>
                <a:cs typeface="Arial"/>
                <a:sym typeface="Arial"/>
              </a:rPr>
              <a:t>Las organizaciones privadas no tienen esta misma regulación, pero sí es conveniente realizarla por lo menos dos veces al año, ya que siempre es bueno un punto de vista diferente que evalúe la implementación de procesos, procedimientos y el cumplimiento de las políticas institucionales establecidas por la organización.</a:t>
            </a:r>
            <a:endParaRPr/>
          </a:p>
          <a:p>
            <a:pPr indent="-171450" lvl="0" marL="171450" marR="0" rtl="0" algn="just">
              <a:lnSpc>
                <a:spcPct val="100000"/>
              </a:lnSpc>
              <a:spcBef>
                <a:spcPts val="0"/>
              </a:spcBef>
              <a:spcAft>
                <a:spcPts val="0"/>
              </a:spcAft>
              <a:buClr>
                <a:srgbClr val="000000"/>
              </a:buClr>
              <a:buSzPts val="1100"/>
              <a:buFont typeface="Arial"/>
              <a:buChar char="•"/>
            </a:pPr>
            <a:r>
              <a:rPr b="0" i="0" lang="es-CO" sz="1100" u="none" cap="none" strike="noStrike">
                <a:solidFill>
                  <a:srgbClr val="000000"/>
                </a:solidFill>
                <a:latin typeface="Arial"/>
                <a:ea typeface="Arial"/>
                <a:cs typeface="Arial"/>
                <a:sym typeface="Arial"/>
              </a:rPr>
              <a:t>Cada proceso que se lleva a cabo en la organización y la información que resulta de cada uno con su respectiva documentación pueden partir de los mismos informes de gestión y siempre se busca validar que la información sea real, verídica y ordenada.</a:t>
            </a:r>
            <a:endParaRPr/>
          </a:p>
          <a:p>
            <a:pPr indent="-171450" lvl="0" marL="171450" marR="0" rtl="0" algn="just">
              <a:lnSpc>
                <a:spcPct val="100000"/>
              </a:lnSpc>
              <a:spcBef>
                <a:spcPts val="0"/>
              </a:spcBef>
              <a:spcAft>
                <a:spcPts val="0"/>
              </a:spcAft>
              <a:buClr>
                <a:srgbClr val="000000"/>
              </a:buClr>
              <a:buSzPts val="1100"/>
              <a:buFont typeface="Arial"/>
              <a:buChar char="•"/>
            </a:pPr>
            <a:r>
              <a:rPr b="0" i="0" lang="es-CO" sz="1100" u="none" cap="none" strike="noStrike">
                <a:solidFill>
                  <a:srgbClr val="000000"/>
                </a:solidFill>
                <a:latin typeface="Arial"/>
                <a:ea typeface="Arial"/>
                <a:cs typeface="Arial"/>
                <a:sym typeface="Arial"/>
              </a:rPr>
              <a:t>Para una empresa u organización que busca la certificación de sus procesos con las normas ICONTEC, estas mismas darán las pautas para su control.</a:t>
            </a:r>
            <a:endParaRPr b="0" i="0" sz="1100" u="none" cap="none" strike="noStrike">
              <a:solidFill>
                <a:srgbClr val="000000"/>
              </a:solidFill>
              <a:latin typeface="Arial"/>
              <a:ea typeface="Arial"/>
              <a:cs typeface="Arial"/>
              <a:sym typeface="Arial"/>
            </a:endParaRPr>
          </a:p>
        </p:txBody>
      </p:sp>
      <p:sp>
        <p:nvSpPr>
          <p:cNvPr id="91" name="Google Shape;91;p2"/>
          <p:cNvSpPr txBox="1"/>
          <p:nvPr/>
        </p:nvSpPr>
        <p:spPr>
          <a:xfrm>
            <a:off x="561964" y="4685576"/>
            <a:ext cx="6907366" cy="6001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CO" sz="1100" u="none" cap="none" strike="noStrike">
                <a:solidFill>
                  <a:srgbClr val="000000"/>
                </a:solidFill>
                <a:latin typeface="Arial"/>
                <a:ea typeface="Arial"/>
                <a:cs typeface="Arial"/>
                <a:sym typeface="Arial"/>
              </a:rPr>
              <a:t>Se puede contratar a un tercero, que casi siempre son empresas dedicadas a las auditorías y son expertos certificados; esto para la parte privada, pero para la parte oficial o pública, las </a:t>
            </a:r>
            <a:r>
              <a:rPr lang="es-CO" sz="1100"/>
              <a:t>auditorías</a:t>
            </a:r>
            <a:r>
              <a:rPr b="0" i="0" lang="es-CO" sz="1100" u="none" cap="none" strike="noStrike">
                <a:solidFill>
                  <a:srgbClr val="000000"/>
                </a:solidFill>
                <a:latin typeface="Arial"/>
                <a:ea typeface="Arial"/>
                <a:cs typeface="Arial"/>
                <a:sym typeface="Arial"/>
              </a:rPr>
              <a:t> regulares las realizan los entes de control. </a:t>
            </a:r>
            <a:endParaRPr b="0" i="0" sz="11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