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 roundtripDataSignature="AMtx7mhoZcvbAmynovpZpAKRgC5ft3x9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24"/>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2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2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6"/>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7"/>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8"/>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8"/>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8"/>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8"/>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2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2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21"/>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21"/>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2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2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22"/>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p:nvPr>
            <p:ph idx="2" type="pic"/>
          </p:nvPr>
        </p:nvSpPr>
        <p:spPr>
          <a:xfrm>
            <a:off x="5183187" y="987425"/>
            <a:ext cx="6172199" cy="4873624"/>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1pPr>
            <a:lvl2pPr lvl="1" marR="0" rtl="0" algn="l">
              <a:lnSpc>
                <a:spcPct val="90000"/>
              </a:lnSpc>
              <a:spcBef>
                <a:spcPts val="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9pPr>
          </a:lstStyle>
          <a:p/>
        </p:txBody>
      </p:sp>
      <p:sp>
        <p:nvSpPr>
          <p:cNvPr id="58" name="Google Shape;58;p22"/>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2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2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2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2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2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2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2.png"/><Relationship Id="rId13" Type="http://schemas.openxmlformats.org/officeDocument/2006/relationships/image" Target="../media/image3.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istockphoto.com/es/vector/hombre-de-negocios-contemplando-sobre-el-tri%C3%A1ngulo-de-valores-interrelacionados-en-gm1250072417-364482439" TargetMode="External"/><Relationship Id="rId4" Type="http://schemas.openxmlformats.org/officeDocument/2006/relationships/hyperlink" Target="https://www.istockphoto.com/es/vector/conjunto-de-barcos-barco-yate-vela-ilustraci%C3%B3n-vectorial-plana-gm1201766652-344768932" TargetMode="External"/><Relationship Id="rId9" Type="http://schemas.openxmlformats.org/officeDocument/2006/relationships/image" Target="../media/image1.png"/><Relationship Id="rId5" Type="http://schemas.openxmlformats.org/officeDocument/2006/relationships/hyperlink" Target="https://www.istockphoto.com/es/vector/conjunto-de-ilustraci%C3%B3n-vectorial-de-trenes-de-pasajeros-moderno-transporte-de-gm1029811708-275948140" TargetMode="External"/><Relationship Id="rId6" Type="http://schemas.openxmlformats.org/officeDocument/2006/relationships/hyperlink" Target="https://www.istockphoto.com/es/vector/autob%C3%BAs-p%C3%BAblico-azul-gm1202308955-345126804" TargetMode="External"/><Relationship Id="rId7" Type="http://schemas.openxmlformats.org/officeDocument/2006/relationships/hyperlink" Target="https://www.istockphoto.com/es/vector/un-conjunto-de-im%C3%A1genes-de-un-avi%C3%B3n-en-la-pista-en-vuelo-y-aterrizaje-gm1246912174-363236929" TargetMode="External"/><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p:nvPr/>
        </p:nvSpPr>
        <p:spPr>
          <a:xfrm>
            <a:off x="2444239" y="2026051"/>
            <a:ext cx="8136900" cy="1211400"/>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s-ES" sz="1800" u="none" cap="none" strike="noStrike">
                <a:solidFill>
                  <a:schemeClr val="lt1"/>
                </a:solidFill>
                <a:latin typeface="Arial"/>
                <a:ea typeface="Arial"/>
                <a:cs typeface="Arial"/>
                <a:sym typeface="Arial"/>
              </a:rPr>
              <a:t>Animación 2D</a:t>
            </a:r>
            <a:endParaRPr b="0"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Arial"/>
              <a:buNone/>
            </a:pPr>
            <a:r>
              <a:rPr b="0" i="0" lang="es-ES" sz="1800" u="none" cap="none" strike="noStrike">
                <a:solidFill>
                  <a:schemeClr val="lt1"/>
                </a:solidFill>
                <a:latin typeface="Arial"/>
                <a:ea typeface="Arial"/>
                <a:cs typeface="Arial"/>
                <a:sym typeface="Arial"/>
              </a:rPr>
              <a:t> CF00</a:t>
            </a:r>
            <a:r>
              <a:rPr lang="es-ES" sz="1800">
                <a:solidFill>
                  <a:schemeClr val="lt1"/>
                </a:solidFill>
              </a:rPr>
              <a:t>7</a:t>
            </a:r>
            <a:r>
              <a:rPr b="0" i="0" lang="es-ES" sz="1800" u="none" cap="none" strike="noStrike">
                <a:solidFill>
                  <a:schemeClr val="lt1"/>
                </a:solidFill>
                <a:latin typeface="Arial"/>
                <a:ea typeface="Arial"/>
                <a:cs typeface="Arial"/>
                <a:sym typeface="Arial"/>
              </a:rPr>
              <a:t>_1_Introduccion</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4"/>
          <p:cNvSpPr txBox="1"/>
          <p:nvPr/>
        </p:nvSpPr>
        <p:spPr>
          <a:xfrm>
            <a:off x="6867600" y="880050"/>
            <a:ext cx="5314800" cy="301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por favor, para la animación se recomienda crear un personaje, que genere personalidad de líder, bien vestido (traje y corbata)</a:t>
            </a:r>
            <a:r>
              <a:rPr lang="es-ES">
                <a:solidFill>
                  <a:schemeClr val="dk1"/>
                </a:solidFill>
              </a:rPr>
              <a:t>, se había recomendado uno similar para el CF004 de Talento Humano, si se puede utilizar esta bien. El personaje de esta imagen no tomar, es un ejemplo, se recomienda un personaje con seguridad y motivación al hablar.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1" lang="es-ES" sz="1400" u="none" cap="none" strike="noStrike">
                <a:solidFill>
                  <a:schemeClr val="dk1"/>
                </a:solidFill>
                <a:latin typeface="Arial"/>
                <a:ea typeface="Arial"/>
                <a:cs typeface="Arial"/>
                <a:sym typeface="Arial"/>
              </a:rPr>
              <a:t>Se sugiere que el personaje al momento de hablar, </a:t>
            </a:r>
            <a:r>
              <a:rPr i="1" lang="es-ES">
                <a:solidFill>
                  <a:schemeClr val="dk1"/>
                </a:solidFill>
              </a:rPr>
              <a:t>los demás elementos como los </a:t>
            </a:r>
            <a:r>
              <a:rPr i="1" lang="es-ES">
                <a:solidFill>
                  <a:schemeClr val="dk1"/>
                </a:solidFill>
              </a:rPr>
              <a:t>vehículos</a:t>
            </a:r>
            <a:r>
              <a:rPr i="1" lang="es-ES">
                <a:solidFill>
                  <a:schemeClr val="dk1"/>
                </a:solidFill>
              </a:rPr>
              <a:t> de transporte puedan estar en movimiento al igual que los elementos como dinero, tiempo y calidad (la secuencia de movimiento no importa, se deja a creación del diseñador).</a:t>
            </a:r>
            <a:endParaRPr b="0" i="1" sz="1400" u="none" cap="none" strike="noStrike">
              <a:solidFill>
                <a:schemeClr val="dk1"/>
              </a:solidFill>
              <a:latin typeface="Arial"/>
              <a:ea typeface="Arial"/>
              <a:cs typeface="Arial"/>
              <a:sym typeface="Arial"/>
            </a:endParaRPr>
          </a:p>
        </p:txBody>
      </p:sp>
      <p:sp>
        <p:nvSpPr>
          <p:cNvPr id="85" name="Google Shape;85;p4"/>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6" name="Google Shape;86;p4"/>
          <p:cNvSpPr txBox="1"/>
          <p:nvPr/>
        </p:nvSpPr>
        <p:spPr>
          <a:xfrm>
            <a:off x="92278" y="4425296"/>
            <a:ext cx="6457950" cy="1107995"/>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s-ES" sz="1300"/>
              <a:t>El presente componente de formación busca que el aprendiz, logre identificar los valores y/o costos implicados en la actividad del transporte, mediante los cuales será viable determinar la rentabilidad del mismo y facilitar la toma de decisiones tanto administrativas como operativas durante la ejecución. Bienvenidos a Costeo en la operación.</a:t>
            </a:r>
            <a:endParaRPr sz="1300"/>
          </a:p>
          <a:p>
            <a:pPr indent="0" lvl="0" marL="0" marR="0" rtl="0" algn="l">
              <a:lnSpc>
                <a:spcPct val="100000"/>
              </a:lnSpc>
              <a:spcBef>
                <a:spcPts val="0"/>
              </a:spcBef>
              <a:spcAft>
                <a:spcPts val="0"/>
              </a:spcAft>
              <a:buClr>
                <a:schemeClr val="dk1"/>
              </a:buClr>
              <a:buSzPts val="350"/>
              <a:buFont typeface="Arial"/>
              <a:buNone/>
            </a:pPr>
            <a:r>
              <a:t/>
            </a:r>
            <a:endParaRPr>
              <a:solidFill>
                <a:schemeClr val="dk1"/>
              </a:solidFill>
            </a:endParaRPr>
          </a:p>
        </p:txBody>
      </p:sp>
      <p:sp>
        <p:nvSpPr>
          <p:cNvPr id="87" name="Google Shape;87;p4"/>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 name="Google Shape;88;p4"/>
          <p:cNvSpPr/>
          <p:nvPr/>
        </p:nvSpPr>
        <p:spPr>
          <a:xfrm>
            <a:off x="6867525" y="4033350"/>
            <a:ext cx="5334000" cy="28248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s-ES" sz="1200">
                <a:solidFill>
                  <a:schemeClr val="dk1"/>
                </a:solidFill>
              </a:rPr>
              <a:t>Personaje principal</a:t>
            </a:r>
            <a:r>
              <a:rPr b="0" i="0" lang="es-ES" sz="1200" u="none" cap="none" strike="noStrike">
                <a:solidFill>
                  <a:schemeClr val="dk1"/>
                </a:solidFill>
                <a:latin typeface="Arial"/>
                <a:ea typeface="Arial"/>
                <a:cs typeface="Arial"/>
                <a:sym typeface="Arial"/>
              </a:rPr>
              <a:t>: </a:t>
            </a:r>
            <a:r>
              <a:rPr lang="es-ES" sz="1200" u="sng">
                <a:solidFill>
                  <a:schemeClr val="hlink"/>
                </a:solidFill>
                <a:hlinkClick r:id="rId3"/>
              </a:rPr>
              <a:t>https://www.istockphoto.com/es/vector/hombre-de-negocios-contemplando-sobre-el-tri%C3%A1ngulo-de-valores-interrelacionados-en-gm1250072417-364482439</a:t>
            </a:r>
            <a:r>
              <a:rPr lang="es-ES" sz="1200" u="none">
                <a:solidFill>
                  <a:schemeClr val="dk1"/>
                </a:solidFill>
              </a:rPr>
              <a:t> </a:t>
            </a:r>
            <a:endParaRPr sz="1200" u="none">
              <a:solidFill>
                <a:schemeClr val="dk1"/>
              </a:solidFill>
            </a:endParaRPr>
          </a:p>
          <a:p>
            <a:pPr indent="0" lvl="0" marL="0" marR="0" rtl="0" algn="l">
              <a:lnSpc>
                <a:spcPct val="100000"/>
              </a:lnSpc>
              <a:spcBef>
                <a:spcPts val="0"/>
              </a:spcBef>
              <a:spcAft>
                <a:spcPts val="0"/>
              </a:spcAft>
              <a:buNone/>
            </a:pPr>
            <a:r>
              <a:rPr lang="es-ES" sz="1200">
                <a:solidFill>
                  <a:schemeClr val="dk1"/>
                </a:solidFill>
              </a:rPr>
              <a:t>Barco: </a:t>
            </a:r>
            <a:r>
              <a:rPr lang="es-ES" sz="1200" u="sng">
                <a:solidFill>
                  <a:schemeClr val="hlink"/>
                </a:solidFill>
                <a:hlinkClick r:id="rId4"/>
              </a:rPr>
              <a:t>https://www.istockphoto.com/es/vector/conjunto-de-barcos-barco-yate-vela-ilustraci%C3%B3n-vectorial-plana-gm1201766652-344768932</a:t>
            </a:r>
            <a:r>
              <a:rPr lang="es-ES" sz="1200">
                <a:solidFill>
                  <a:schemeClr val="dk1"/>
                </a:solidFill>
              </a:rPr>
              <a:t> </a:t>
            </a:r>
            <a:endParaRPr sz="1200">
              <a:solidFill>
                <a:schemeClr val="dk1"/>
              </a:solidFill>
            </a:endParaRPr>
          </a:p>
          <a:p>
            <a:pPr indent="0" lvl="0" marL="0" marR="0" rtl="0" algn="l">
              <a:lnSpc>
                <a:spcPct val="100000"/>
              </a:lnSpc>
              <a:spcBef>
                <a:spcPts val="0"/>
              </a:spcBef>
              <a:spcAft>
                <a:spcPts val="0"/>
              </a:spcAft>
              <a:buNone/>
            </a:pPr>
            <a:r>
              <a:rPr lang="es-ES" sz="1200">
                <a:solidFill>
                  <a:schemeClr val="dk1"/>
                </a:solidFill>
              </a:rPr>
              <a:t>Tren: </a:t>
            </a:r>
            <a:r>
              <a:rPr lang="es-ES" sz="1200" u="sng">
                <a:solidFill>
                  <a:schemeClr val="hlink"/>
                </a:solidFill>
                <a:hlinkClick r:id="rId5"/>
              </a:rPr>
              <a:t>https://www.istockphoto.com/es/vector/conjunto-de-ilustraci%C3%B3n-vectorial-de-trenes-de-pasajeros-moderno-transporte-de-gm1029811708-275948140</a:t>
            </a:r>
            <a:r>
              <a:rPr lang="es-ES" sz="1200">
                <a:solidFill>
                  <a:schemeClr val="dk1"/>
                </a:solidFill>
              </a:rPr>
              <a:t>  Bus: </a:t>
            </a:r>
            <a:r>
              <a:rPr lang="es-ES" sz="1200" u="sng">
                <a:solidFill>
                  <a:schemeClr val="hlink"/>
                </a:solidFill>
                <a:hlinkClick r:id="rId6"/>
              </a:rPr>
              <a:t>https://www.istockphoto.com/es/vector/autob%C3%BAs-p%C3%BAblico-azul-gm1202308955-345126804</a:t>
            </a:r>
            <a:r>
              <a:rPr lang="es-ES" sz="1200">
                <a:solidFill>
                  <a:schemeClr val="dk1"/>
                </a:solidFill>
              </a:rPr>
              <a:t>  Avion: </a:t>
            </a:r>
            <a:r>
              <a:rPr lang="es-ES" sz="1200" u="sng">
                <a:solidFill>
                  <a:schemeClr val="hlink"/>
                </a:solidFill>
                <a:hlinkClick r:id="rId7"/>
              </a:rPr>
              <a:t>https://www.istockphoto.com/es/vector/un-conjunto-de-im%C3%A1genes-de-un-avi%C3%B3n-en-la-pista-en-vuelo-y-aterrizaje-gm1246912174-363236929</a:t>
            </a:r>
            <a:r>
              <a:rPr lang="es-ES" sz="1200">
                <a:solidFill>
                  <a:schemeClr val="dk1"/>
                </a:solidFill>
              </a:rPr>
              <a:t> </a:t>
            </a:r>
            <a:endParaRPr sz="1200">
              <a:solidFill>
                <a:schemeClr val="dk1"/>
              </a:solidFill>
            </a:endParaRPr>
          </a:p>
        </p:txBody>
      </p:sp>
      <p:sp>
        <p:nvSpPr>
          <p:cNvPr id="89" name="Google Shape;89;p4"/>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pic>
        <p:nvPicPr>
          <p:cNvPr id="90" name="Google Shape;90;p4"/>
          <p:cNvPicPr preferRelativeResize="0"/>
          <p:nvPr/>
        </p:nvPicPr>
        <p:blipFill>
          <a:blip r:embed="rId8">
            <a:alphaModFix/>
          </a:blip>
          <a:stretch>
            <a:fillRect/>
          </a:stretch>
        </p:blipFill>
        <p:spPr>
          <a:xfrm>
            <a:off x="481500" y="83125"/>
            <a:ext cx="5063338" cy="3733449"/>
          </a:xfrm>
          <a:prstGeom prst="rect">
            <a:avLst/>
          </a:prstGeom>
          <a:noFill/>
          <a:ln>
            <a:noFill/>
          </a:ln>
        </p:spPr>
      </p:pic>
      <p:pic>
        <p:nvPicPr>
          <p:cNvPr id="91" name="Google Shape;91;p4"/>
          <p:cNvPicPr preferRelativeResize="0"/>
          <p:nvPr/>
        </p:nvPicPr>
        <p:blipFill>
          <a:blip r:embed="rId9">
            <a:alphaModFix/>
          </a:blip>
          <a:stretch>
            <a:fillRect/>
          </a:stretch>
        </p:blipFill>
        <p:spPr>
          <a:xfrm>
            <a:off x="4450150" y="2025975"/>
            <a:ext cx="2013726" cy="624950"/>
          </a:xfrm>
          <a:prstGeom prst="rect">
            <a:avLst/>
          </a:prstGeom>
          <a:noFill/>
          <a:ln cap="flat" cmpd="sng" w="12700">
            <a:solidFill>
              <a:schemeClr val="accent1"/>
            </a:solidFill>
            <a:prstDash val="solid"/>
            <a:miter lim="8000"/>
            <a:headEnd len="sm" w="sm" type="none"/>
            <a:tailEnd len="sm" w="sm" type="none"/>
          </a:ln>
        </p:spPr>
      </p:pic>
      <p:pic>
        <p:nvPicPr>
          <p:cNvPr id="92" name="Google Shape;92;p4"/>
          <p:cNvPicPr preferRelativeResize="0"/>
          <p:nvPr/>
        </p:nvPicPr>
        <p:blipFill>
          <a:blip r:embed="rId10">
            <a:alphaModFix/>
          </a:blip>
          <a:stretch>
            <a:fillRect/>
          </a:stretch>
        </p:blipFill>
        <p:spPr>
          <a:xfrm>
            <a:off x="2960200" y="128273"/>
            <a:ext cx="2774020" cy="385125"/>
          </a:xfrm>
          <a:prstGeom prst="rect">
            <a:avLst/>
          </a:prstGeom>
          <a:noFill/>
          <a:ln cap="flat" cmpd="sng" w="12700">
            <a:solidFill>
              <a:schemeClr val="accent1"/>
            </a:solidFill>
            <a:prstDash val="solid"/>
            <a:miter lim="8000"/>
            <a:headEnd len="sm" w="sm" type="none"/>
            <a:tailEnd len="sm" w="sm" type="none"/>
          </a:ln>
        </p:spPr>
      </p:pic>
      <p:pic>
        <p:nvPicPr>
          <p:cNvPr id="93" name="Google Shape;93;p4"/>
          <p:cNvPicPr preferRelativeResize="0"/>
          <p:nvPr/>
        </p:nvPicPr>
        <p:blipFill>
          <a:blip r:embed="rId11">
            <a:alphaModFix/>
          </a:blip>
          <a:stretch>
            <a:fillRect/>
          </a:stretch>
        </p:blipFill>
        <p:spPr>
          <a:xfrm>
            <a:off x="1029900" y="513400"/>
            <a:ext cx="1930300" cy="854625"/>
          </a:xfrm>
          <a:prstGeom prst="rect">
            <a:avLst/>
          </a:prstGeom>
          <a:noFill/>
          <a:ln cap="flat" cmpd="sng" w="12700">
            <a:solidFill>
              <a:schemeClr val="accent1"/>
            </a:solidFill>
            <a:prstDash val="solid"/>
            <a:miter lim="8000"/>
            <a:headEnd len="sm" w="sm" type="none"/>
            <a:tailEnd len="sm" w="sm" type="none"/>
          </a:ln>
        </p:spPr>
      </p:pic>
      <p:pic>
        <p:nvPicPr>
          <p:cNvPr id="94" name="Google Shape;94;p4"/>
          <p:cNvPicPr preferRelativeResize="0"/>
          <p:nvPr/>
        </p:nvPicPr>
        <p:blipFill>
          <a:blip r:embed="rId12">
            <a:alphaModFix/>
          </a:blip>
          <a:stretch>
            <a:fillRect/>
          </a:stretch>
        </p:blipFill>
        <p:spPr>
          <a:xfrm>
            <a:off x="4450150" y="2863188"/>
            <a:ext cx="952724" cy="742950"/>
          </a:xfrm>
          <a:prstGeom prst="rect">
            <a:avLst/>
          </a:prstGeom>
          <a:noFill/>
          <a:ln>
            <a:noFill/>
          </a:ln>
        </p:spPr>
      </p:pic>
      <p:pic>
        <p:nvPicPr>
          <p:cNvPr id="95" name="Google Shape;95;p4"/>
          <p:cNvPicPr preferRelativeResize="0"/>
          <p:nvPr/>
        </p:nvPicPr>
        <p:blipFill>
          <a:blip r:embed="rId13">
            <a:alphaModFix/>
          </a:blip>
          <a:stretch>
            <a:fillRect/>
          </a:stretch>
        </p:blipFill>
        <p:spPr>
          <a:xfrm>
            <a:off x="623725" y="2774702"/>
            <a:ext cx="2013725" cy="821923"/>
          </a:xfrm>
          <a:prstGeom prst="rect">
            <a:avLst/>
          </a:prstGeom>
          <a:noFill/>
          <a:ln cap="flat" cmpd="sng" w="12700">
            <a:solidFill>
              <a:schemeClr val="accent1"/>
            </a:solidFill>
            <a:prstDash val="solid"/>
            <a:miter lim="8000"/>
            <a:headEnd len="sm" w="sm" type="none"/>
            <a:tailEnd len="sm" w="sm" type="none"/>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