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V9VwL4yEApGJwxoGL6CMSKq1e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20acaf384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3" name="Google Shape;93;ge20acaf38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20acaf384_0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4" name="Google Shape;104;ge20acaf38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20acaf384_0_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ge20acaf38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20acaf384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8" name="Google Shape;128;ge20acaf384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71" name="Google Shape;7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Arial"/>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Arial"/>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Arial"/>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Arial"/>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Arial"/>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Arial"/>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Arial"/>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Arial"/>
              <a:buNone/>
              <a:defRPr sz="1600">
                <a:solidFill>
                  <a:srgbClr val="888888"/>
                </a:solidFill>
              </a:defRPr>
            </a:lvl9pPr>
          </a:lstStyle>
          <a:p/>
        </p:txBody>
      </p:sp>
      <p:sp>
        <p:nvSpPr>
          <p:cNvPr id="20" name="Google Shape;20;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27" name="Google Shape;27;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9" name="Google Shape;29;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Arial"/>
              <a:buNone/>
              <a:defRPr b="1" sz="2400"/>
            </a:lvl1pPr>
            <a:lvl2pPr indent="-228600" lvl="1" marL="914400" algn="l">
              <a:lnSpc>
                <a:spcPct val="90000"/>
              </a:lnSpc>
              <a:spcBef>
                <a:spcPts val="0"/>
              </a:spcBef>
              <a:spcAft>
                <a:spcPts val="0"/>
              </a:spcAft>
              <a:buSzPts val="2000"/>
              <a:buFont typeface="Arial"/>
              <a:buNone/>
              <a:defRPr b="1" sz="2000"/>
            </a:lvl2pPr>
            <a:lvl3pPr indent="-228600" lvl="2" marL="1371600" algn="l">
              <a:lnSpc>
                <a:spcPct val="90000"/>
              </a:lnSpc>
              <a:spcBef>
                <a:spcPts val="0"/>
              </a:spcBef>
              <a:spcAft>
                <a:spcPts val="0"/>
              </a:spcAft>
              <a:buSzPts val="1800"/>
              <a:buFont typeface="Arial"/>
              <a:buNone/>
              <a:defRPr b="1" sz="1800"/>
            </a:lvl3pPr>
            <a:lvl4pPr indent="-228600" lvl="3" marL="1828800" algn="l">
              <a:lnSpc>
                <a:spcPct val="90000"/>
              </a:lnSpc>
              <a:spcBef>
                <a:spcPts val="0"/>
              </a:spcBef>
              <a:spcAft>
                <a:spcPts val="0"/>
              </a:spcAft>
              <a:buSzPts val="1600"/>
              <a:buFont typeface="Arial"/>
              <a:buNone/>
              <a:defRPr b="1" sz="1600"/>
            </a:lvl4pPr>
            <a:lvl5pPr indent="-228600" lvl="4" marL="2286000" algn="l">
              <a:lnSpc>
                <a:spcPct val="90000"/>
              </a:lnSpc>
              <a:spcBef>
                <a:spcPts val="0"/>
              </a:spcBef>
              <a:spcAft>
                <a:spcPts val="0"/>
              </a:spcAft>
              <a:buSzPts val="1600"/>
              <a:buFont typeface="Arial"/>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33" name="Google Shape;33;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34" name="Google Shape;34;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Arial"/>
              <a:buNone/>
              <a:defRPr b="1" sz="2400"/>
            </a:lvl1pPr>
            <a:lvl2pPr indent="-228600" lvl="1" marL="914400" algn="l">
              <a:lnSpc>
                <a:spcPct val="90000"/>
              </a:lnSpc>
              <a:spcBef>
                <a:spcPts val="0"/>
              </a:spcBef>
              <a:spcAft>
                <a:spcPts val="0"/>
              </a:spcAft>
              <a:buSzPts val="2000"/>
              <a:buFont typeface="Arial"/>
              <a:buNone/>
              <a:defRPr b="1" sz="2000"/>
            </a:lvl2pPr>
            <a:lvl3pPr indent="-228600" lvl="2" marL="1371600" algn="l">
              <a:lnSpc>
                <a:spcPct val="90000"/>
              </a:lnSpc>
              <a:spcBef>
                <a:spcPts val="0"/>
              </a:spcBef>
              <a:spcAft>
                <a:spcPts val="0"/>
              </a:spcAft>
              <a:buSzPts val="1800"/>
              <a:buFont typeface="Arial"/>
              <a:buNone/>
              <a:defRPr b="1" sz="1800"/>
            </a:lvl3pPr>
            <a:lvl4pPr indent="-228600" lvl="3" marL="1828800" algn="l">
              <a:lnSpc>
                <a:spcPct val="90000"/>
              </a:lnSpc>
              <a:spcBef>
                <a:spcPts val="0"/>
              </a:spcBef>
              <a:spcAft>
                <a:spcPts val="0"/>
              </a:spcAft>
              <a:buSzPts val="1600"/>
              <a:buFont typeface="Arial"/>
              <a:buNone/>
              <a:defRPr b="1" sz="1600"/>
            </a:lvl4pPr>
            <a:lvl5pPr indent="-228600" lvl="4" marL="2286000" algn="l">
              <a:lnSpc>
                <a:spcPct val="90000"/>
              </a:lnSpc>
              <a:spcBef>
                <a:spcPts val="0"/>
              </a:spcBef>
              <a:spcAft>
                <a:spcPts val="0"/>
              </a:spcAft>
              <a:buSzPts val="1600"/>
              <a:buFont typeface="Arial"/>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35" name="Google Shape;35;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36" name="Google Shape;36;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7" name="Google Shape;4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Arial"/>
              <a:buNone/>
              <a:defRPr sz="1600"/>
            </a:lvl1pPr>
            <a:lvl2pPr indent="-228600" lvl="1" marL="914400" algn="l">
              <a:lnSpc>
                <a:spcPct val="90000"/>
              </a:lnSpc>
              <a:spcBef>
                <a:spcPts val="0"/>
              </a:spcBef>
              <a:spcAft>
                <a:spcPts val="0"/>
              </a:spcAft>
              <a:buSzPts val="1400"/>
              <a:buFont typeface="Arial"/>
              <a:buNone/>
              <a:defRPr sz="1400"/>
            </a:lvl2pPr>
            <a:lvl3pPr indent="-228600" lvl="2" marL="1371600" algn="l">
              <a:lnSpc>
                <a:spcPct val="90000"/>
              </a:lnSpc>
              <a:spcBef>
                <a:spcPts val="0"/>
              </a:spcBef>
              <a:spcAft>
                <a:spcPts val="0"/>
              </a:spcAft>
              <a:buSzPts val="1200"/>
              <a:buFont typeface="Arial"/>
              <a:buNone/>
              <a:defRPr sz="1200"/>
            </a:lvl3pPr>
            <a:lvl4pPr indent="-228600" lvl="3" marL="1828800" algn="l">
              <a:lnSpc>
                <a:spcPct val="90000"/>
              </a:lnSpc>
              <a:spcBef>
                <a:spcPts val="0"/>
              </a:spcBef>
              <a:spcAft>
                <a:spcPts val="0"/>
              </a:spcAft>
              <a:buSzPts val="1000"/>
              <a:buFont typeface="Arial"/>
              <a:buNone/>
              <a:defRPr sz="1000"/>
            </a:lvl4pPr>
            <a:lvl5pPr indent="-228600" lvl="4" marL="2286000" algn="l">
              <a:lnSpc>
                <a:spcPct val="90000"/>
              </a:lnSpc>
              <a:spcBef>
                <a:spcPts val="0"/>
              </a:spcBef>
              <a:spcAft>
                <a:spcPts val="0"/>
              </a:spcAft>
              <a:buSzPts val="1000"/>
              <a:buFont typeface="Arial"/>
              <a:buNone/>
              <a:defRPr sz="1000"/>
            </a:lvl5pPr>
            <a:lvl6pPr indent="-228600" lvl="5" marL="2743200" algn="l">
              <a:lnSpc>
                <a:spcPct val="90000"/>
              </a:lnSpc>
              <a:spcBef>
                <a:spcPts val="0"/>
              </a:spcBef>
              <a:spcAft>
                <a:spcPts val="0"/>
              </a:spcAft>
              <a:buSzPts val="1000"/>
              <a:buFont typeface="Arial"/>
              <a:buNone/>
              <a:defRPr sz="1000"/>
            </a:lvl6pPr>
            <a:lvl7pPr indent="-228600" lvl="6" marL="3200400" algn="l">
              <a:lnSpc>
                <a:spcPct val="90000"/>
              </a:lnSpc>
              <a:spcBef>
                <a:spcPts val="0"/>
              </a:spcBef>
              <a:spcAft>
                <a:spcPts val="0"/>
              </a:spcAft>
              <a:buSzPts val="1000"/>
              <a:buFont typeface="Arial"/>
              <a:buNone/>
              <a:defRPr sz="1000"/>
            </a:lvl7pPr>
            <a:lvl8pPr indent="-228600" lvl="7" marL="3657600" algn="l">
              <a:lnSpc>
                <a:spcPct val="90000"/>
              </a:lnSpc>
              <a:spcBef>
                <a:spcPts val="0"/>
              </a:spcBef>
              <a:spcAft>
                <a:spcPts val="0"/>
              </a:spcAft>
              <a:buSzPts val="1000"/>
              <a:buFont typeface="Arial"/>
              <a:buNone/>
              <a:defRPr sz="1000"/>
            </a:lvl8pPr>
            <a:lvl9pPr indent="-228600" lvl="8" marL="4114800" algn="l">
              <a:lnSpc>
                <a:spcPct val="90000"/>
              </a:lnSpc>
              <a:spcBef>
                <a:spcPts val="0"/>
              </a:spcBef>
              <a:spcAft>
                <a:spcPts val="0"/>
              </a:spcAft>
              <a:buSzPts val="1000"/>
              <a:buFont typeface="Arial"/>
              <a:buNone/>
              <a:defRPr sz="1000"/>
            </a:lvl9pPr>
          </a:lstStyle>
          <a:p/>
        </p:txBody>
      </p:sp>
      <p:sp>
        <p:nvSpPr>
          <p:cNvPr id="52" name="Google Shape;5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p:nvPr>
            <p:ph idx="2" type="pic"/>
          </p:nvPr>
        </p:nvSpPr>
        <p:spPr>
          <a:xfrm>
            <a:off x="5183187" y="987425"/>
            <a:ext cx="6172199" cy="487362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8" name="Google Shape;5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Arial"/>
              <a:buNone/>
              <a:defRPr sz="1600"/>
            </a:lvl1pPr>
            <a:lvl2pPr indent="-228600" lvl="1" marL="914400" algn="l">
              <a:lnSpc>
                <a:spcPct val="90000"/>
              </a:lnSpc>
              <a:spcBef>
                <a:spcPts val="0"/>
              </a:spcBef>
              <a:spcAft>
                <a:spcPts val="0"/>
              </a:spcAft>
              <a:buSzPts val="1400"/>
              <a:buFont typeface="Arial"/>
              <a:buNone/>
              <a:defRPr sz="1400"/>
            </a:lvl2pPr>
            <a:lvl3pPr indent="-228600" lvl="2" marL="1371600" algn="l">
              <a:lnSpc>
                <a:spcPct val="90000"/>
              </a:lnSpc>
              <a:spcBef>
                <a:spcPts val="0"/>
              </a:spcBef>
              <a:spcAft>
                <a:spcPts val="0"/>
              </a:spcAft>
              <a:buSzPts val="1200"/>
              <a:buFont typeface="Arial"/>
              <a:buNone/>
              <a:defRPr sz="1200"/>
            </a:lvl3pPr>
            <a:lvl4pPr indent="-228600" lvl="3" marL="1828800" algn="l">
              <a:lnSpc>
                <a:spcPct val="90000"/>
              </a:lnSpc>
              <a:spcBef>
                <a:spcPts val="0"/>
              </a:spcBef>
              <a:spcAft>
                <a:spcPts val="0"/>
              </a:spcAft>
              <a:buSzPts val="1000"/>
              <a:buFont typeface="Arial"/>
              <a:buNone/>
              <a:defRPr sz="1000"/>
            </a:lvl4pPr>
            <a:lvl5pPr indent="-228600" lvl="4" marL="2286000" algn="l">
              <a:lnSpc>
                <a:spcPct val="90000"/>
              </a:lnSpc>
              <a:spcBef>
                <a:spcPts val="0"/>
              </a:spcBef>
              <a:spcAft>
                <a:spcPts val="0"/>
              </a:spcAft>
              <a:buSzPts val="1000"/>
              <a:buFont typeface="Arial"/>
              <a:buNone/>
              <a:defRPr sz="1000"/>
            </a:lvl5pPr>
            <a:lvl6pPr indent="-228600" lvl="5" marL="2743200" algn="l">
              <a:lnSpc>
                <a:spcPct val="90000"/>
              </a:lnSpc>
              <a:spcBef>
                <a:spcPts val="0"/>
              </a:spcBef>
              <a:spcAft>
                <a:spcPts val="0"/>
              </a:spcAft>
              <a:buSzPts val="1000"/>
              <a:buFont typeface="Arial"/>
              <a:buNone/>
              <a:defRPr sz="1000"/>
            </a:lvl6pPr>
            <a:lvl7pPr indent="-228600" lvl="6" marL="3200400" algn="l">
              <a:lnSpc>
                <a:spcPct val="90000"/>
              </a:lnSpc>
              <a:spcBef>
                <a:spcPts val="0"/>
              </a:spcBef>
              <a:spcAft>
                <a:spcPts val="0"/>
              </a:spcAft>
              <a:buSzPts val="1000"/>
              <a:buFont typeface="Arial"/>
              <a:buNone/>
              <a:defRPr sz="1000"/>
            </a:lvl7pPr>
            <a:lvl8pPr indent="-228600" lvl="7" marL="3657600" algn="l">
              <a:lnSpc>
                <a:spcPct val="90000"/>
              </a:lnSpc>
              <a:spcBef>
                <a:spcPts val="0"/>
              </a:spcBef>
              <a:spcAft>
                <a:spcPts val="0"/>
              </a:spcAft>
              <a:buSzPts val="1000"/>
              <a:buFont typeface="Arial"/>
              <a:buNone/>
              <a:defRPr sz="1000"/>
            </a:lvl8pPr>
            <a:lvl9pPr indent="-228600" lvl="8" marL="4114800" algn="l">
              <a:lnSpc>
                <a:spcPct val="90000"/>
              </a:lnSpc>
              <a:spcBef>
                <a:spcPts val="0"/>
              </a:spcBef>
              <a:spcAft>
                <a:spcPts val="0"/>
              </a:spcAft>
              <a:buSzPts val="1000"/>
              <a:buFont typeface="Arial"/>
              <a:buNone/>
              <a:defRPr sz="1000"/>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istockphoto.com/es/vector/accidente-de-tr%C3%A1fico-conjunto-de-accidentes-de-tr%C3%A1fico-ilustraci%C3%B3n-aislada-plana-gm1266620937-371359615"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istockphoto.com/es/vector/deterioro-gm1090317538-292488542"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oogle.com/search?q=Agencia+nacional+de+seguridad+Vial+logo&amp;tbm=isch&amp;source=iu&amp;ictx=1&amp;fir=KwfD8pKHL7RUxM%252C3SyBZgWowx-b_M%252C_&amp;vet=1&amp;usg=AI4_-kSgMYtoFAyZ_kwOQVhzSyoxaXcfwA&amp;sa=X&amp;ved=2ahUKEwjC14-d5rHxAhWMMVkFHbFhD0YQ9QF6BAgSEAE&amp;biw=1440&amp;bih=764&amp;dpr=2#imgrc=KwfD8pKHL7RUxM"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istockphoto.com/es/vector/accidentes-de-avi%C3%B3n-gm1198062485-342271154"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istockphoto.com/es/vector/martillo-gm1031786682-276370227" TargetMode="External"/><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444239" y="2026051"/>
            <a:ext cx="8136900" cy="12114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s-ES" sz="1800" u="none" cap="none" strike="noStrike">
                <a:solidFill>
                  <a:schemeClr val="lt1"/>
                </a:solidFill>
                <a:latin typeface="Arial"/>
                <a:ea typeface="Arial"/>
                <a:cs typeface="Arial"/>
                <a:sym typeface="Arial"/>
              </a:rPr>
              <a:t>Sliders Tipo ejemplo 1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s-ES" sz="1800" u="none" cap="none" strike="noStrike">
                <a:solidFill>
                  <a:schemeClr val="lt1"/>
                </a:solidFill>
                <a:latin typeface="Arial"/>
                <a:ea typeface="Arial"/>
                <a:cs typeface="Arial"/>
                <a:sym typeface="Arial"/>
              </a:rPr>
              <a:t> CF007_4_Costos de los accidentes</a:t>
            </a:r>
            <a:endParaRPr b="0" i="0" sz="1400" u="none" cap="none" strike="noStrike">
              <a:solidFill>
                <a:srgbClr val="000000"/>
              </a:solidFill>
              <a:latin typeface="Arial"/>
              <a:ea typeface="Arial"/>
              <a:cs typeface="Arial"/>
              <a:sym typeface="Arial"/>
            </a:endParaRPr>
          </a:p>
        </p:txBody>
      </p:sp>
      <p:sp>
        <p:nvSpPr>
          <p:cNvPr id="79" name="Google Shape;79;p2"/>
          <p:cNvSpPr txBox="1"/>
          <p:nvPr/>
        </p:nvSpPr>
        <p:spPr>
          <a:xfrm>
            <a:off x="92278" y="4425296"/>
            <a:ext cx="6458100" cy="1107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p:nvPr/>
        </p:nvSpPr>
        <p:spPr>
          <a:xfrm>
            <a:off x="7961575" y="0"/>
            <a:ext cx="42303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4"/>
          <p:cNvSpPr txBox="1"/>
          <p:nvPr/>
        </p:nvSpPr>
        <p:spPr>
          <a:xfrm>
            <a:off x="7961575" y="880050"/>
            <a:ext cx="42207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por favor, se propone la presentación de la información tipo sleders 1.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Para esta diapositiva incluir una imagen que ilustre un accidente vehicular. </a:t>
            </a:r>
            <a:endParaRPr b="0" i="1" sz="1400" u="none" cap="none" strike="noStrike">
              <a:solidFill>
                <a:schemeClr val="dk1"/>
              </a:solidFill>
              <a:latin typeface="Arial"/>
              <a:ea typeface="Arial"/>
              <a:cs typeface="Arial"/>
              <a:sym typeface="Arial"/>
            </a:endParaRPr>
          </a:p>
        </p:txBody>
      </p:sp>
      <p:sp>
        <p:nvSpPr>
          <p:cNvPr id="86" name="Google Shape;86;p4"/>
          <p:cNvSpPr/>
          <p:nvPr/>
        </p:nvSpPr>
        <p:spPr>
          <a:xfrm>
            <a:off x="7971300" y="0"/>
            <a:ext cx="4220700" cy="7431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4"/>
          <p:cNvSpPr txBox="1"/>
          <p:nvPr/>
        </p:nvSpPr>
        <p:spPr>
          <a:xfrm>
            <a:off x="256400" y="880050"/>
            <a:ext cx="4394400" cy="1107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Considerando que la Economía del transporte considera las externalidades relacionadas con el movimiento de bienes y/o personas, los análisis generalmente comienzan por recordar que los accidentes de tránsito además de generar daños materiales a los activos (vehículos, infraestructura, edificaciones, etc.), constituyen una de las principales causas de morbilidad (enfermedades) y de mortalidad (muertes) en el mundo.</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Un accidente representa un enorme cargo en costos materiales y humanos. En lo material, los accidentes en el transporte representan su nivel de costo dependiendo de la gravedad de los daños, desde cero, hasta el valor del activo (ej. pérdida total), desde el punto de vista humano, representan elevados gastos como la atención en salud, durante y posterior al accidente, pérdida de días laborables y desde el punto de vista social, se presentan temas que indirectamente impactan la parte económica del negocio como la pérdida del prestigio de la empresa, demandas por daños morales y deterioro familiar entre otros.</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8" name="Google Shape;88;p4"/>
          <p:cNvSpPr/>
          <p:nvPr/>
        </p:nvSpPr>
        <p:spPr>
          <a:xfrm>
            <a:off x="7980825" y="4742800"/>
            <a:ext cx="4220700" cy="21153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Fuente barco: </a:t>
            </a:r>
            <a:r>
              <a:rPr b="0" i="0" lang="es-ES" sz="1200" u="sng" cap="none" strike="noStrike">
                <a:solidFill>
                  <a:schemeClr val="hlink"/>
                </a:solidFill>
                <a:latin typeface="Arial"/>
                <a:ea typeface="Arial"/>
                <a:cs typeface="Arial"/>
                <a:sym typeface="Arial"/>
                <a:hlinkClick r:id="rId3"/>
              </a:rPr>
              <a:t>https://www.istockphoto.com/es/vector/accidente-de-tr%C3%A1fico-conjunto-de-accidentes-de-tr%C3%A1fico-ilustraci%C3%B3n-aislada-plana-gm1266620937-371359615</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pic>
        <p:nvPicPr>
          <p:cNvPr id="89" name="Google Shape;89;p4"/>
          <p:cNvPicPr preferRelativeResize="0"/>
          <p:nvPr/>
        </p:nvPicPr>
        <p:blipFill rotWithShape="1">
          <a:blip r:embed="rId4">
            <a:alphaModFix/>
          </a:blip>
          <a:srcRect b="0" l="0" r="0" t="0"/>
          <a:stretch/>
        </p:blipFill>
        <p:spPr>
          <a:xfrm>
            <a:off x="6734500" y="3810800"/>
            <a:ext cx="914400" cy="762000"/>
          </a:xfrm>
          <a:prstGeom prst="rect">
            <a:avLst/>
          </a:prstGeom>
          <a:noFill/>
          <a:ln>
            <a:noFill/>
          </a:ln>
        </p:spPr>
      </p:pic>
      <p:pic>
        <p:nvPicPr>
          <p:cNvPr id="90" name="Google Shape;90;p4"/>
          <p:cNvPicPr preferRelativeResize="0"/>
          <p:nvPr/>
        </p:nvPicPr>
        <p:blipFill rotWithShape="1">
          <a:blip r:embed="rId5">
            <a:alphaModFix/>
          </a:blip>
          <a:srcRect b="0" l="0" r="0" t="0"/>
          <a:stretch/>
        </p:blipFill>
        <p:spPr>
          <a:xfrm>
            <a:off x="4707300" y="1596903"/>
            <a:ext cx="3197775" cy="13712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20acaf384_0_5"/>
          <p:cNvSpPr/>
          <p:nvPr/>
        </p:nvSpPr>
        <p:spPr>
          <a:xfrm>
            <a:off x="7961575" y="0"/>
            <a:ext cx="42303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ge20acaf384_0_5"/>
          <p:cNvSpPr txBox="1"/>
          <p:nvPr/>
        </p:nvSpPr>
        <p:spPr>
          <a:xfrm>
            <a:off x="7961575" y="880050"/>
            <a:ext cx="42207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por favor, se propone la presentación de la información tipo sliders 1.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Para esta diapositiva incluir una imagen que refleje pérdidas económicas. </a:t>
            </a:r>
            <a:endParaRPr b="0" i="1" sz="1400" u="none" cap="none" strike="noStrike">
              <a:solidFill>
                <a:schemeClr val="dk1"/>
              </a:solidFill>
              <a:latin typeface="Arial"/>
              <a:ea typeface="Arial"/>
              <a:cs typeface="Arial"/>
              <a:sym typeface="Arial"/>
            </a:endParaRPr>
          </a:p>
        </p:txBody>
      </p:sp>
      <p:sp>
        <p:nvSpPr>
          <p:cNvPr id="97" name="Google Shape;97;ge20acaf384_0_5"/>
          <p:cNvSpPr/>
          <p:nvPr/>
        </p:nvSpPr>
        <p:spPr>
          <a:xfrm>
            <a:off x="7971300" y="0"/>
            <a:ext cx="4220700" cy="7431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8" name="Google Shape;98;ge20acaf384_0_5"/>
          <p:cNvSpPr txBox="1"/>
          <p:nvPr/>
        </p:nvSpPr>
        <p:spPr>
          <a:xfrm>
            <a:off x="256400" y="880050"/>
            <a:ext cx="4394400" cy="1107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Es necesario que este tema se aborde con atención, ya que la accidentalidad en el transporte, implica costos asociados a la actividad. Costos que pueden incluso poner en juego la subsistencia de las empresas. </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En la actualidad, solamente alrededor del 15% de los países en el mundo, cuenta con un conjunto apropiado de leyes en torno a los principales riesgos de accidentalidad en las vías como son: velocidad, alcoholemia, no usar cinturón de seguridad, deficiencia o no uso de casco y deficiencia o no uso de sistema de retención para niños.</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Las pérdidas mundiales por accidentes de tránsito se estiman en $518.000 millones de dólares y cuestan a los gobiernos entre el 1% y 3% del PIB.</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9" name="Google Shape;99;ge20acaf384_0_5"/>
          <p:cNvSpPr/>
          <p:nvPr/>
        </p:nvSpPr>
        <p:spPr>
          <a:xfrm>
            <a:off x="7980825" y="4742800"/>
            <a:ext cx="4220700" cy="21153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Fuente imagen: </a:t>
            </a:r>
            <a:r>
              <a:rPr b="0" i="0" lang="es-ES" sz="1200" u="sng" cap="none" strike="noStrike">
                <a:solidFill>
                  <a:schemeClr val="hlink"/>
                </a:solidFill>
                <a:latin typeface="Arial"/>
                <a:ea typeface="Arial"/>
                <a:cs typeface="Arial"/>
                <a:sym typeface="Arial"/>
                <a:hlinkClick r:id="rId3"/>
              </a:rPr>
              <a:t>https://www.istockphoto.com/es/vector/deterioro-gm1090317538-292488542</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pic>
        <p:nvPicPr>
          <p:cNvPr id="100" name="Google Shape;100;ge20acaf384_0_5"/>
          <p:cNvPicPr preferRelativeResize="0"/>
          <p:nvPr/>
        </p:nvPicPr>
        <p:blipFill rotWithShape="1">
          <a:blip r:embed="rId4">
            <a:alphaModFix/>
          </a:blip>
          <a:srcRect b="0" l="0" r="0" t="0"/>
          <a:stretch/>
        </p:blipFill>
        <p:spPr>
          <a:xfrm>
            <a:off x="6734500" y="3810800"/>
            <a:ext cx="914400" cy="762000"/>
          </a:xfrm>
          <a:prstGeom prst="rect">
            <a:avLst/>
          </a:prstGeom>
          <a:noFill/>
          <a:ln>
            <a:noFill/>
          </a:ln>
        </p:spPr>
      </p:pic>
      <p:pic>
        <p:nvPicPr>
          <p:cNvPr id="101" name="Google Shape;101;ge20acaf384_0_5"/>
          <p:cNvPicPr preferRelativeResize="0"/>
          <p:nvPr/>
        </p:nvPicPr>
        <p:blipFill rotWithShape="1">
          <a:blip r:embed="rId5">
            <a:alphaModFix/>
          </a:blip>
          <a:srcRect b="0" l="0" r="0" t="0"/>
          <a:stretch/>
        </p:blipFill>
        <p:spPr>
          <a:xfrm>
            <a:off x="4879399" y="1657606"/>
            <a:ext cx="2892699" cy="16359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20acaf384_0_18"/>
          <p:cNvSpPr/>
          <p:nvPr/>
        </p:nvSpPr>
        <p:spPr>
          <a:xfrm>
            <a:off x="7961575" y="0"/>
            <a:ext cx="42303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ge20acaf384_0_18"/>
          <p:cNvSpPr txBox="1"/>
          <p:nvPr/>
        </p:nvSpPr>
        <p:spPr>
          <a:xfrm>
            <a:off x="7961575" y="880050"/>
            <a:ext cx="42207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por favor, se propone la presentación de la información tipo sliders 1.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Para esta tercera diapositiva incluir una imagen del logo de la Agencia nacional de seguridad vial.  </a:t>
            </a:r>
            <a:endParaRPr b="0" i="1" sz="1400" u="none" cap="none" strike="noStrike">
              <a:solidFill>
                <a:schemeClr val="dk1"/>
              </a:solidFill>
              <a:latin typeface="Arial"/>
              <a:ea typeface="Arial"/>
              <a:cs typeface="Arial"/>
              <a:sym typeface="Arial"/>
            </a:endParaRPr>
          </a:p>
        </p:txBody>
      </p:sp>
      <p:sp>
        <p:nvSpPr>
          <p:cNvPr id="108" name="Google Shape;108;ge20acaf384_0_18"/>
          <p:cNvSpPr/>
          <p:nvPr/>
        </p:nvSpPr>
        <p:spPr>
          <a:xfrm>
            <a:off x="7971300" y="0"/>
            <a:ext cx="4220700" cy="7431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9" name="Google Shape;109;ge20acaf384_0_18"/>
          <p:cNvSpPr txBox="1"/>
          <p:nvPr/>
        </p:nvSpPr>
        <p:spPr>
          <a:xfrm>
            <a:off x="256400" y="880050"/>
            <a:ext cx="4394400" cy="1107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Valga aclarar que la vida humana tiene un valor incalculable, por tanto, desde el orden moral y social la vida humana no tiene precio, ni se compra ni se vende, es inembargable. A pesar de la anterior afirmación debe considerarse que la vida humana tiene un valor estadístico o financiero que sirve a los jueces penales para emitir un juicio o condenar a una empresa o persona, e incluso al Estado a indemnizar en dinero a las víctimas y dolientes por la externalidad negativa generada. </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Las cifras de accidentalidad en las carreteras del mundo muestran según la Organización Mundial de la Salud – OMS que alrededor de 1.3 millones de muertos y entre 20 y 50 millones de personas resultan afectadas cada año por accidente de tránsito, sumado a que en Colombia las estadísticas de la Agencia nacional de seguridad Vial – ANSV, indican que en los últimos diez años se ha presentado un promedio anual de 6.300 muertos en carretera y algo más de 40.000 lesionados.</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0" name="Google Shape;110;ge20acaf384_0_18"/>
          <p:cNvSpPr/>
          <p:nvPr/>
        </p:nvSpPr>
        <p:spPr>
          <a:xfrm>
            <a:off x="7980825" y="4742800"/>
            <a:ext cx="4220700" cy="21153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Fuente logo: </a:t>
            </a:r>
            <a:r>
              <a:rPr b="0" i="0" lang="es-ES" sz="1200" u="sng" cap="none" strike="noStrike">
                <a:solidFill>
                  <a:schemeClr val="hlink"/>
                </a:solidFill>
                <a:latin typeface="Arial"/>
                <a:ea typeface="Arial"/>
                <a:cs typeface="Arial"/>
                <a:sym typeface="Arial"/>
                <a:hlinkClick r:id="rId3"/>
              </a:rPr>
              <a:t>https://www.google.com/search?q=Agencia+nacional+de+seguridad+Vial+logo&amp;tbm=isch&amp;source=iu&amp;ictx=1&amp;fir=KwfD8pKHL7RUxM%252C3SyBZgWowx-b_M%252C_&amp;vet=1&amp;usg=AI4_-kSgMYtoFAyZ_kwOQVhzSyoxaXcfwA&amp;sa=X&amp;ved=2ahUKEwjC14-d5rHxAhWMMVkFHbFhD0YQ9QF6BAgSEAE&amp;biw=1440&amp;bih=764&amp;dpr=2#imgrc=KwfD8pKHL7RUxM</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pic>
        <p:nvPicPr>
          <p:cNvPr id="111" name="Google Shape;111;ge20acaf384_0_18"/>
          <p:cNvPicPr preferRelativeResize="0"/>
          <p:nvPr/>
        </p:nvPicPr>
        <p:blipFill rotWithShape="1">
          <a:blip r:embed="rId4">
            <a:alphaModFix/>
          </a:blip>
          <a:srcRect b="0" l="0" r="0" t="0"/>
          <a:stretch/>
        </p:blipFill>
        <p:spPr>
          <a:xfrm>
            <a:off x="6734500" y="3810800"/>
            <a:ext cx="914400" cy="762000"/>
          </a:xfrm>
          <a:prstGeom prst="rect">
            <a:avLst/>
          </a:prstGeom>
          <a:noFill/>
          <a:ln>
            <a:noFill/>
          </a:ln>
        </p:spPr>
      </p:pic>
      <p:sp>
        <p:nvSpPr>
          <p:cNvPr id="112" name="Google Shape;112;ge20acaf384_0_18"/>
          <p:cNvSpPr txBox="1"/>
          <p:nvPr/>
        </p:nvSpPr>
        <p:spPr>
          <a:xfrm>
            <a:off x="4980825" y="3527025"/>
            <a:ext cx="30000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chemeClr val="dk1"/>
                </a:solidFill>
                <a:highlight>
                  <a:srgbClr val="FFFFFF"/>
                </a:highlight>
                <a:latin typeface="Arial"/>
                <a:ea typeface="Arial"/>
                <a:cs typeface="Arial"/>
                <a:sym typeface="Arial"/>
              </a:rPr>
              <a:t>Nota. Agencia nacional de seguridad Vial </a:t>
            </a:r>
            <a:endParaRPr b="0" i="0" sz="1400" u="none" cap="none" strike="noStrike">
              <a:solidFill>
                <a:srgbClr val="000000"/>
              </a:solidFill>
              <a:latin typeface="Arial"/>
              <a:ea typeface="Arial"/>
              <a:cs typeface="Arial"/>
              <a:sym typeface="Arial"/>
            </a:endParaRPr>
          </a:p>
        </p:txBody>
      </p:sp>
      <p:pic>
        <p:nvPicPr>
          <p:cNvPr id="113" name="Google Shape;113;ge20acaf384_0_18"/>
          <p:cNvPicPr preferRelativeResize="0"/>
          <p:nvPr/>
        </p:nvPicPr>
        <p:blipFill rotWithShape="1">
          <a:blip r:embed="rId5">
            <a:alphaModFix/>
          </a:blip>
          <a:srcRect b="0" l="0" r="0" t="0"/>
          <a:stretch/>
        </p:blipFill>
        <p:spPr>
          <a:xfrm>
            <a:off x="4806188" y="1776600"/>
            <a:ext cx="3000001" cy="15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20acaf384_0_29"/>
          <p:cNvSpPr/>
          <p:nvPr/>
        </p:nvSpPr>
        <p:spPr>
          <a:xfrm>
            <a:off x="7961575" y="0"/>
            <a:ext cx="42303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ge20acaf384_0_29"/>
          <p:cNvSpPr txBox="1"/>
          <p:nvPr/>
        </p:nvSpPr>
        <p:spPr>
          <a:xfrm>
            <a:off x="7961575" y="880050"/>
            <a:ext cx="42207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por favor, se propone la presentación de la información tipo sliders 1.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Para esta cuarta diapositiva, favor  incluir una imagen relacionada con un accidente aéreo. </a:t>
            </a:r>
            <a:endParaRPr b="0" i="1" sz="1400" u="none" cap="none" strike="noStrike">
              <a:solidFill>
                <a:schemeClr val="dk1"/>
              </a:solidFill>
              <a:latin typeface="Arial"/>
              <a:ea typeface="Arial"/>
              <a:cs typeface="Arial"/>
              <a:sym typeface="Arial"/>
            </a:endParaRPr>
          </a:p>
        </p:txBody>
      </p:sp>
      <p:sp>
        <p:nvSpPr>
          <p:cNvPr id="120" name="Google Shape;120;ge20acaf384_0_29"/>
          <p:cNvSpPr/>
          <p:nvPr/>
        </p:nvSpPr>
        <p:spPr>
          <a:xfrm>
            <a:off x="7971300" y="0"/>
            <a:ext cx="4220700" cy="7431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1" name="Google Shape;121;ge20acaf384_0_29"/>
          <p:cNvSpPr txBox="1"/>
          <p:nvPr/>
        </p:nvSpPr>
        <p:spPr>
          <a:xfrm>
            <a:off x="256400" y="880050"/>
            <a:ext cx="4394400" cy="1107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En el transporte marítimo, a nivel del continente europeo, se presentan en promedio por año 2.500 accidentes e incidentes vial reportados ante las autoridades marítimas de la Unión Europea, los cuales generalmente generan daños materiales sin que exista frecuencia de lesiones personales o afectaciones al medio ambiente.</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highlight>
                  <a:srgbClr val="FFFFFF"/>
                </a:highlight>
                <a:latin typeface="Arial"/>
                <a:ea typeface="Arial"/>
                <a:cs typeface="Arial"/>
                <a:sym typeface="Arial"/>
              </a:rPr>
              <a:t>Por otra parte, al hablar de Colombia, en modo de transporte aéreo encontramos que anualmente y en promedio se presentan 14 accidentes y alrededor de 11 incidentes, los primeros generalmente tienen como consecuencia víctimas además de daños materiales significativos y los segundos generan operaciones forzosas, cancelación de vuelos, cambios de tripulación, etc., todos ellos generando un impacto directo al costo. Un alto porcentaje de las anteriores cifras corresponden a aviones pequeños diferentes a las líneas comerciales tradicionales de gran envergadura, cuyo movimiento de carga y/o pasajeros es mayormente regulado.</a:t>
            </a:r>
            <a:endParaRPr b="0"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2" name="Google Shape;122;ge20acaf384_0_29"/>
          <p:cNvSpPr/>
          <p:nvPr/>
        </p:nvSpPr>
        <p:spPr>
          <a:xfrm>
            <a:off x="7980825" y="4742800"/>
            <a:ext cx="4220700" cy="21153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Fuente avión: </a:t>
            </a:r>
            <a:r>
              <a:rPr b="0" i="0" lang="es-ES" sz="1200" u="sng" cap="none" strike="noStrike">
                <a:solidFill>
                  <a:schemeClr val="hlink"/>
                </a:solidFill>
                <a:latin typeface="Arial"/>
                <a:ea typeface="Arial"/>
                <a:cs typeface="Arial"/>
                <a:sym typeface="Arial"/>
                <a:hlinkClick r:id="rId3"/>
              </a:rPr>
              <a:t>https://www.istockphoto.com/es/vector/accidentes-de-avi%C3%B3n-gm1198062485-342271154</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123" name="Google Shape;123;ge20acaf384_0_29"/>
          <p:cNvSpPr txBox="1"/>
          <p:nvPr/>
        </p:nvSpPr>
        <p:spPr>
          <a:xfrm>
            <a:off x="4896275" y="3126825"/>
            <a:ext cx="269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ge20acaf384_0_29"/>
          <p:cNvPicPr preferRelativeResize="0"/>
          <p:nvPr/>
        </p:nvPicPr>
        <p:blipFill rotWithShape="1">
          <a:blip r:embed="rId4">
            <a:alphaModFix/>
          </a:blip>
          <a:srcRect b="0" l="0" r="0" t="0"/>
          <a:stretch/>
        </p:blipFill>
        <p:spPr>
          <a:xfrm>
            <a:off x="6734500" y="3810800"/>
            <a:ext cx="914400" cy="762000"/>
          </a:xfrm>
          <a:prstGeom prst="rect">
            <a:avLst/>
          </a:prstGeom>
          <a:noFill/>
          <a:ln>
            <a:noFill/>
          </a:ln>
        </p:spPr>
      </p:pic>
      <p:pic>
        <p:nvPicPr>
          <p:cNvPr id="125" name="Google Shape;125;ge20acaf384_0_29"/>
          <p:cNvPicPr preferRelativeResize="0"/>
          <p:nvPr/>
        </p:nvPicPr>
        <p:blipFill rotWithShape="1">
          <a:blip r:embed="rId5">
            <a:alphaModFix/>
          </a:blip>
          <a:srcRect b="0" l="0" r="0" t="0"/>
          <a:stretch/>
        </p:blipFill>
        <p:spPr>
          <a:xfrm>
            <a:off x="4713888" y="1258825"/>
            <a:ext cx="2764225" cy="179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e20acaf384_0_40"/>
          <p:cNvSpPr/>
          <p:nvPr/>
        </p:nvSpPr>
        <p:spPr>
          <a:xfrm>
            <a:off x="7961575" y="0"/>
            <a:ext cx="42303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ge20acaf384_0_40"/>
          <p:cNvSpPr txBox="1"/>
          <p:nvPr/>
        </p:nvSpPr>
        <p:spPr>
          <a:xfrm>
            <a:off x="7961575" y="880050"/>
            <a:ext cx="42207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por favor, se propone la presentación de la información tipo sliders 1.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Para esta quinta diapositiva, favor incluir imagen que refleje un icono de fallo judicial. </a:t>
            </a:r>
            <a:endParaRPr b="0" i="1" sz="1400" u="none" cap="none" strike="noStrike">
              <a:solidFill>
                <a:schemeClr val="dk1"/>
              </a:solidFill>
              <a:latin typeface="Arial"/>
              <a:ea typeface="Arial"/>
              <a:cs typeface="Arial"/>
              <a:sym typeface="Arial"/>
            </a:endParaRPr>
          </a:p>
        </p:txBody>
      </p:sp>
      <p:sp>
        <p:nvSpPr>
          <p:cNvPr id="132" name="Google Shape;132;ge20acaf384_0_40"/>
          <p:cNvSpPr/>
          <p:nvPr/>
        </p:nvSpPr>
        <p:spPr>
          <a:xfrm>
            <a:off x="7971300" y="0"/>
            <a:ext cx="4220700" cy="7431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3" name="Google Shape;133;ge20acaf384_0_40"/>
          <p:cNvSpPr txBox="1"/>
          <p:nvPr/>
        </p:nvSpPr>
        <p:spPr>
          <a:xfrm>
            <a:off x="322100" y="341375"/>
            <a:ext cx="4394400" cy="1107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100" u="none" cap="none" strike="noStrike">
                <a:solidFill>
                  <a:schemeClr val="dk1"/>
                </a:solidFill>
                <a:highlight>
                  <a:srgbClr val="FFFFFF"/>
                </a:highlight>
                <a:latin typeface="Arial"/>
                <a:ea typeface="Arial"/>
                <a:cs typeface="Arial"/>
                <a:sym typeface="Arial"/>
              </a:rPr>
              <a:t>Cuando se habla del costo en el transporte asociado a la accidentalidad, podemos resaltar que fallos judiciales recientes indican que no sólo debe pagarse por la pérdida de resultados económicos (lo que se denomina “lucro cesante”) sino también la parte que es: espiritual, humana, afectiva, entre otras, mejor conocida como “daño moral“, para el cual existen algunas ecuaciones de cálculo que permiten determinar dicho valor por resarcir y que depende de factores como edad, ocupación, esperanza de vida, nivel de responsabilidad, vínculo afectivo, etc.</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100" u="none" cap="none" strike="noStrike">
                <a:solidFill>
                  <a:schemeClr val="dk1"/>
                </a:solidFill>
                <a:highlight>
                  <a:srgbClr val="FFFFFF"/>
                </a:highlight>
                <a:latin typeface="Arial"/>
                <a:ea typeface="Arial"/>
                <a:cs typeface="Arial"/>
                <a:sym typeface="Arial"/>
              </a:rPr>
              <a:t>Herbert William Heinrich (1886-1962) fue un pionero de la seguridad industrial estadounidense en la década de 1930. En su primer libro estableció que por cada accidente de trabajo que produce una lesión grave o mortal, se producen 29 accidentes que dan lugar a lesiones leves y 300 incidentes o accidentes sin daños personales. Frank Bird, en estudios posteriores, igualmente determinó que por cada accidente catastrófico, se presentan 10 accidentes con lesiones menores, 30 accidentes con lesiones menores y daños materiales a la propiedad y 600 cuasi-accidentes, que no producen lesiones ni daños. Debido a esto, la legislación actual busca evitar los accidentes laborales con el fin de mantener una estabilidad económica en la empresa y obtener más ganancias, ya que disminuyendo los accidentes, se regulan las pérdidas humanas o materiales.</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4" name="Google Shape;134;ge20acaf384_0_40"/>
          <p:cNvSpPr/>
          <p:nvPr/>
        </p:nvSpPr>
        <p:spPr>
          <a:xfrm>
            <a:off x="7980825" y="4742800"/>
            <a:ext cx="4220700" cy="21153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Fuente transporte de carga: </a:t>
            </a:r>
            <a:r>
              <a:rPr b="0" i="0" lang="es-ES" sz="1200" u="sng" cap="none" strike="noStrike">
                <a:solidFill>
                  <a:schemeClr val="hlink"/>
                </a:solidFill>
                <a:latin typeface="Arial"/>
                <a:ea typeface="Arial"/>
                <a:cs typeface="Arial"/>
                <a:sym typeface="Arial"/>
                <a:hlinkClick r:id="rId3"/>
              </a:rPr>
              <a:t>https://www.istockphoto.com/es/vector/martillo-gm1031786682-276370227</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pic>
        <p:nvPicPr>
          <p:cNvPr id="135" name="Google Shape;135;ge20acaf384_0_40"/>
          <p:cNvPicPr preferRelativeResize="0"/>
          <p:nvPr/>
        </p:nvPicPr>
        <p:blipFill rotWithShape="1">
          <a:blip r:embed="rId4">
            <a:alphaModFix/>
          </a:blip>
          <a:srcRect b="0" l="0" r="0" t="0"/>
          <a:stretch/>
        </p:blipFill>
        <p:spPr>
          <a:xfrm>
            <a:off x="6734500" y="3810800"/>
            <a:ext cx="914400" cy="762000"/>
          </a:xfrm>
          <a:prstGeom prst="rect">
            <a:avLst/>
          </a:prstGeom>
          <a:noFill/>
          <a:ln>
            <a:noFill/>
          </a:ln>
        </p:spPr>
      </p:pic>
      <p:pic>
        <p:nvPicPr>
          <p:cNvPr id="136" name="Google Shape;136;ge20acaf384_0_40"/>
          <p:cNvPicPr preferRelativeResize="0"/>
          <p:nvPr/>
        </p:nvPicPr>
        <p:blipFill rotWithShape="1">
          <a:blip r:embed="rId5">
            <a:alphaModFix/>
          </a:blip>
          <a:srcRect b="0" l="0" r="0" t="0"/>
          <a:stretch/>
        </p:blipFill>
        <p:spPr>
          <a:xfrm>
            <a:off x="5106102" y="985350"/>
            <a:ext cx="2625175" cy="2619476"/>
          </a:xfrm>
          <a:prstGeom prst="rect">
            <a:avLst/>
          </a:prstGeom>
          <a:noFill/>
          <a:ln cap="flat" cmpd="sng" w="12700">
            <a:solidFill>
              <a:schemeClr val="accent1"/>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