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053263" cy="9309100"/>
  <p:embeddedFontLst>
    <p:embeddedFont>
      <p:font typeface="Calibri" panose="020F0502020204030204" pitchFamily="34" charset="0"/>
      <p:regular r:id="rId14"/>
      <p:bold r:id="rId15"/>
      <p:italic r:id="rId16"/>
      <p:boldItalic r:id="rId17"/>
    </p:embeddedFont>
    <p:embeddedFont>
      <p:font typeface="Architects Daughter" panose="020B0604020202020204" charset="0"/>
      <p:regular r:id="rId18"/>
    </p:embeddedFont>
    <p:embeddedFont>
      <p:font typeface="Arial Narrow" panose="020B0606020202030204" pitchFamily="34" charset="0"/>
      <p:regular r:id="rId19"/>
      <p:bold r:id="rId20"/>
      <p:italic r:id="rId21"/>
      <p:boldItalic r:id="rId22"/>
    </p:embeddedFont>
    <p:embeddedFont>
      <p:font typeface="Poppins" panose="020B0604020202020204" charset="0"/>
      <p:regular r:id="rId23"/>
      <p:bold r:id="rId24"/>
      <p:italic r:id="rId25"/>
      <p:boldItalic r:id="rId26"/>
    </p:embeddedFont>
    <p:embeddedFont>
      <p:font typeface="Arial Black" panose="020B0A04020102020204"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0" autoAdjust="0"/>
  </p:normalViewPr>
  <p:slideViewPr>
    <p:cSldViewPr snapToGrid="0">
      <p:cViewPr varScale="1">
        <p:scale>
          <a:sx n="80" d="100"/>
          <a:sy n="80" d="100"/>
        </p:scale>
        <p:origin x="1716" y="66"/>
      </p:cViewPr>
      <p:guideLst>
        <p:guide orient="horz" pos="2208"/>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7525" cy="463550"/>
          </a:xfrm>
          <a:prstGeom prst="rect">
            <a:avLst/>
          </a:prstGeom>
          <a:noFill/>
          <a:ln>
            <a:noFill/>
          </a:ln>
        </p:spPr>
        <p:txBody>
          <a:bodyPr spcFirstLastPara="1" wrap="square" lIns="92450" tIns="46225" rIns="92450" bIns="46225" anchor="t" anchorCtr="0">
            <a:noAutofit/>
          </a:bodyPr>
          <a:lstStyle>
            <a:lvl1pPr marR="0" lvl="0" algn="l" rtl="0">
              <a:spcBef>
                <a:spcPts val="0"/>
              </a:spcBef>
              <a:spcAft>
                <a:spcPts val="0"/>
              </a:spcAft>
              <a:buSzPts val="1400"/>
              <a:buNone/>
              <a:defRPr sz="1200" b="0" i="0" u="sng" strike="noStrike" cap="none">
                <a:solidFill>
                  <a:schemeClr val="dk1"/>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4" name="Google Shape;4;n"/>
          <p:cNvSpPr txBox="1">
            <a:spLocks noGrp="1"/>
          </p:cNvSpPr>
          <p:nvPr>
            <p:ph type="dt" idx="10"/>
          </p:nvPr>
        </p:nvSpPr>
        <p:spPr>
          <a:xfrm>
            <a:off x="3995738" y="0"/>
            <a:ext cx="3057525" cy="463550"/>
          </a:xfrm>
          <a:prstGeom prst="rect">
            <a:avLst/>
          </a:prstGeom>
          <a:noFill/>
          <a:ln>
            <a:noFill/>
          </a:ln>
        </p:spPr>
        <p:txBody>
          <a:bodyPr spcFirstLastPara="1" wrap="square" lIns="92450" tIns="46225" rIns="92450" bIns="46225" anchor="t" anchorCtr="0">
            <a:noAutofit/>
          </a:bodyPr>
          <a:lstStyle>
            <a:lvl1pPr marR="0" lvl="0" algn="r" rtl="0">
              <a:spcBef>
                <a:spcPts val="0"/>
              </a:spcBef>
              <a:spcAft>
                <a:spcPts val="0"/>
              </a:spcAft>
              <a:buSzPts val="1400"/>
              <a:buNone/>
              <a:defRPr sz="1200" b="0" i="0" u="sng" strike="noStrike" cap="none">
                <a:solidFill>
                  <a:schemeClr val="dk1"/>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5" name="Google Shape;5;n"/>
          <p:cNvSpPr>
            <a:spLocks noGrp="1" noRot="1" noChangeAspect="1"/>
          </p:cNvSpPr>
          <p:nvPr>
            <p:ph type="sldImg" idx="3"/>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5550"/>
            <a:ext cx="3057525" cy="463550"/>
          </a:xfrm>
          <a:prstGeom prst="rect">
            <a:avLst/>
          </a:prstGeom>
          <a:noFill/>
          <a:ln>
            <a:noFill/>
          </a:ln>
        </p:spPr>
        <p:txBody>
          <a:bodyPr spcFirstLastPara="1" wrap="square" lIns="92450" tIns="46225" rIns="92450" bIns="46225" anchor="b" anchorCtr="0">
            <a:noAutofit/>
          </a:bodyPr>
          <a:lstStyle>
            <a:lvl1pPr marR="0" lvl="0" algn="l" rtl="0">
              <a:spcBef>
                <a:spcPts val="0"/>
              </a:spcBef>
              <a:spcAft>
                <a:spcPts val="0"/>
              </a:spcAft>
              <a:buSzPts val="1400"/>
              <a:buNone/>
              <a:defRPr sz="1200" b="0" i="0" u="sng" strike="noStrike" cap="none">
                <a:solidFill>
                  <a:schemeClr val="dk1"/>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8" name="Google Shape;8;n"/>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marR="0" lvl="0" indent="0" algn="r" rtl="0">
              <a:spcBef>
                <a:spcPts val="0"/>
              </a:spcBef>
              <a:spcAft>
                <a:spcPts val="0"/>
              </a:spcAft>
              <a:buNone/>
            </a:pPr>
            <a:fld id="{00000000-1234-1234-1234-123412341234}" type="slidenum">
              <a:rPr lang="es-CO" sz="1200" b="0" i="0" u="sng" strike="noStrike" cap="none">
                <a:solidFill>
                  <a:schemeClr val="dk1"/>
                </a:solidFill>
                <a:latin typeface="Arial Black"/>
                <a:ea typeface="Arial Black"/>
                <a:cs typeface="Arial Black"/>
                <a:sym typeface="Arial Black"/>
              </a:rPr>
              <a:t>‹Nº›</a:t>
            </a:fld>
            <a:endParaRPr sz="1200" b="0" i="0" u="sng" strike="noStrike" cap="none">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2560721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overtis.com/blog/8-consejos-para-optimizar-la-recepcion-de-mercancia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overtis.com/blog/7-consejos-para-optimizar-el-espacio-de-almac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overtis.com/blog/10-claves-para-optimizar-el-picking-de-tu-empresa-logistic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1: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sz="1200" b="0" i="0" dirty="0">
                <a:solidFill>
                  <a:schemeClr val="dk1"/>
                </a:solidFill>
                <a:latin typeface="Times New Roman"/>
                <a:ea typeface="Times New Roman"/>
                <a:cs typeface="Times New Roman"/>
                <a:sym typeface="Times New Roman"/>
              </a:rPr>
              <a:t>KPI es un acrónimo formado por las iniciales de los términos: </a:t>
            </a:r>
            <a:r>
              <a:rPr lang="es-CO" sz="1200" b="0" i="1" dirty="0">
                <a:solidFill>
                  <a:schemeClr val="dk1"/>
                </a:solidFill>
                <a:latin typeface="Times New Roman"/>
                <a:ea typeface="Times New Roman"/>
                <a:cs typeface="Times New Roman"/>
                <a:sym typeface="Times New Roman"/>
              </a:rPr>
              <a:t>Key Performance </a:t>
            </a:r>
            <a:r>
              <a:rPr lang="es-CO" sz="1200" b="0" i="1" dirty="0" err="1">
                <a:solidFill>
                  <a:schemeClr val="dk1"/>
                </a:solidFill>
                <a:latin typeface="Times New Roman"/>
                <a:ea typeface="Times New Roman"/>
                <a:cs typeface="Times New Roman"/>
                <a:sym typeface="Times New Roman"/>
              </a:rPr>
              <a:t>Indicator</a:t>
            </a:r>
            <a:r>
              <a:rPr lang="es-CO" sz="1200" b="0" i="0" dirty="0">
                <a:solidFill>
                  <a:schemeClr val="dk1"/>
                </a:solidFill>
                <a:latin typeface="Times New Roman"/>
                <a:ea typeface="Times New Roman"/>
                <a:cs typeface="Times New Roman"/>
                <a:sym typeface="Times New Roman"/>
              </a:rPr>
              <a:t>. La traducción valida en castellano de este término es: indicador clave de desempeño o indicadores de </a:t>
            </a:r>
            <a:r>
              <a:rPr lang="es-CO" sz="1200" b="0" i="0" dirty="0" err="1">
                <a:solidFill>
                  <a:schemeClr val="dk1"/>
                </a:solidFill>
                <a:latin typeface="Times New Roman"/>
                <a:ea typeface="Times New Roman"/>
                <a:cs typeface="Times New Roman"/>
                <a:sym typeface="Times New Roman"/>
              </a:rPr>
              <a:t>gestion</a:t>
            </a:r>
            <a:r>
              <a:rPr lang="es-CO" sz="1200" b="0" i="0" dirty="0">
                <a:solidFill>
                  <a:schemeClr val="dk1"/>
                </a:solidFill>
                <a:latin typeface="Times New Roman"/>
                <a:ea typeface="Times New Roman"/>
                <a:cs typeface="Times New Roman"/>
                <a:sym typeface="Times New Roman"/>
              </a:rPr>
              <a:t>. </a:t>
            </a:r>
            <a:r>
              <a:rPr lang="es-CO" sz="1200" b="1" i="0" dirty="0">
                <a:solidFill>
                  <a:schemeClr val="dk1"/>
                </a:solidFill>
                <a:latin typeface="Times New Roman"/>
                <a:ea typeface="Times New Roman"/>
                <a:cs typeface="Times New Roman"/>
                <a:sym typeface="Times New Roman"/>
              </a:rPr>
              <a:t>Los </a:t>
            </a:r>
            <a:r>
              <a:rPr lang="es-CO" sz="1200" b="1" i="0" dirty="0" smtClean="0">
                <a:solidFill>
                  <a:schemeClr val="dk1"/>
                </a:solidFill>
                <a:latin typeface="Times New Roman"/>
                <a:ea typeface="Times New Roman"/>
                <a:cs typeface="Times New Roman"/>
                <a:sym typeface="Times New Roman"/>
              </a:rPr>
              <a:t>KPI </a:t>
            </a:r>
            <a:r>
              <a:rPr lang="es-CO" sz="1200" b="1" i="0" dirty="0">
                <a:solidFill>
                  <a:schemeClr val="dk1"/>
                </a:solidFill>
                <a:latin typeface="Times New Roman"/>
                <a:ea typeface="Times New Roman"/>
                <a:cs typeface="Times New Roman"/>
                <a:sym typeface="Times New Roman"/>
              </a:rPr>
              <a:t>son métricas que nos ayudan a identificar el rendimiento de una determinada acción o estrategia. Estas unidades de medida nos indican nuestro nivel de desempeño en base a los objetivos que hemos fijado con anterioridad.</a:t>
            </a:r>
            <a:endParaRPr dirty="0"/>
          </a:p>
          <a:p>
            <a:pPr marL="0" lvl="0" indent="0" algn="l" rtl="0">
              <a:spcBef>
                <a:spcPts val="0"/>
              </a:spcBef>
              <a:spcAft>
                <a:spcPts val="0"/>
              </a:spcAft>
              <a:buNone/>
            </a:pPr>
            <a:endParaRPr sz="1200" b="1" i="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s-CO" sz="1200" b="0" i="0" dirty="0">
                <a:solidFill>
                  <a:schemeClr val="dk1"/>
                </a:solidFill>
                <a:latin typeface="Times New Roman"/>
                <a:ea typeface="Times New Roman"/>
                <a:cs typeface="Times New Roman"/>
                <a:sym typeface="Times New Roman"/>
              </a:rPr>
              <a:t>Es importante que los indicadores de gestión reflejen datos veraces y fiables, ya que el análisis de la situación, de otra manera, no será correcto. Por otra parte, si los indicadores son ambiguos, la interpretación será complicada.</a:t>
            </a:r>
            <a:endParaRPr dirty="0"/>
          </a:p>
        </p:txBody>
      </p:sp>
      <p:sp>
        <p:nvSpPr>
          <p:cNvPr id="125" name="Google Shape;125;p1: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sz="1200" b="1" i="0" u="sng" strike="noStrike" cap="none">
                <a:solidFill>
                  <a:schemeClr val="lt2"/>
                </a:solidFill>
                <a:latin typeface="Architects Daughter"/>
                <a:ea typeface="Architects Daughter"/>
                <a:cs typeface="Architects Daughter"/>
                <a:sym typeface="Architects Daughter"/>
              </a:rPr>
              <a:t>1</a:t>
            </a:fld>
            <a:endParaRPr sz="1200" b="1" i="0" u="sng" strike="noStrike" cap="none">
              <a:solidFill>
                <a:schemeClr val="lt2"/>
              </a:solidFill>
              <a:latin typeface="Architects Daughter"/>
              <a:ea typeface="Architects Daughter"/>
              <a:cs typeface="Architects Daughter"/>
              <a:sym typeface="Architects Daughter"/>
            </a:endParaRPr>
          </a:p>
        </p:txBody>
      </p:sp>
    </p:spTree>
    <p:extLst>
      <p:ext uri="{BB962C8B-B14F-4D97-AF65-F5344CB8AC3E}">
        <p14:creationId xmlns:p14="http://schemas.microsoft.com/office/powerpoint/2010/main" val="415240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938213" y="4421188"/>
            <a:ext cx="5176837" cy="4189412"/>
          </a:xfrm>
          <a:prstGeom prst="rect">
            <a:avLst/>
          </a:prstGeom>
        </p:spPr>
        <p:txBody>
          <a:bodyPr spcFirstLastPara="1" wrap="square" lIns="92450" tIns="46225" rIns="92450" bIns="46225" anchor="t" anchorCtr="0">
            <a:noAutofit/>
          </a:bodyPr>
          <a:lstStyle/>
          <a:p>
            <a:pPr marL="0" lvl="0" indent="0" algn="l" rtl="0">
              <a:spcBef>
                <a:spcPts val="360"/>
              </a:spcBef>
              <a:spcAft>
                <a:spcPts val="0"/>
              </a:spcAft>
              <a:buNone/>
            </a:pPr>
            <a:endParaRPr/>
          </a:p>
        </p:txBody>
      </p:sp>
      <p:sp>
        <p:nvSpPr>
          <p:cNvPr id="194" name="Google Shape;194;p10: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036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427038" y="700088"/>
            <a:ext cx="6199187" cy="34877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2:notes"/>
          <p:cNvSpPr txBox="1">
            <a:spLocks noGrp="1"/>
          </p:cNvSpPr>
          <p:nvPr>
            <p:ph type="body" idx="1"/>
          </p:nvPr>
        </p:nvSpPr>
        <p:spPr>
          <a:xfrm>
            <a:off x="939800" y="4421188"/>
            <a:ext cx="5173663"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sz="1200" b="1" i="0">
                <a:solidFill>
                  <a:schemeClr val="dk1"/>
                </a:solidFill>
                <a:latin typeface="Times New Roman"/>
                <a:ea typeface="Times New Roman"/>
                <a:cs typeface="Times New Roman"/>
                <a:sym typeface="Times New Roman"/>
              </a:rPr>
              <a:t>Si no se mide lo que se hace, no se puede controlar y si no se puede controlar, no se puede dirigir y si no se puede dirigir no se puede mejorar.</a:t>
            </a: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
            </a:r>
            <a:br>
              <a:rPr lang="es-CO" sz="1200" b="0" i="0">
                <a:solidFill>
                  <a:schemeClr val="dk1"/>
                </a:solidFill>
                <a:latin typeface="Times New Roman"/>
                <a:ea typeface="Times New Roman"/>
                <a:cs typeface="Times New Roman"/>
                <a:sym typeface="Times New Roman"/>
              </a:rPr>
            </a:br>
            <a:r>
              <a:rPr lang="es-CO" sz="1200" b="0" i="0">
                <a:solidFill>
                  <a:schemeClr val="dk1"/>
                </a:solidFill>
                <a:latin typeface="Times New Roman"/>
                <a:ea typeface="Times New Roman"/>
                <a:cs typeface="Times New Roman"/>
                <a:sym typeface="Times New Roman"/>
              </a:rPr>
              <a:t>A partir de las últimas décadas del siglo XX, las empresas están experimentando un proceso de cambios revolucionarios, pasando de una situación de protección regulada a entornos abiertos altamente competitivos. Esta situación, de transformaciones constantes del ambiente de negocio hace necesario que las empresas, para mantener e incrementar su participación de mercado en estas condiciones, deban tener claro la forma de cómo analizar y evaluar los procesos de su negocio, es decir deben tener claro su sistema de medición de desempeño.</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La medición del desempeño puede ser definida generalmente, como una serie de acciones orientadas a medir, evaluar, ajustar y regular las actividades de una empresa. Existe una infinidad de definiciones al respecto;  este concepto envuelve elementos físicos y lógicos, depende de la visión del cuerpo gerencial, de la composición y estructura jerárquica y de los sistemas de soporte de la empresa.</a:t>
            </a:r>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s-CO" sz="1200" b="1" i="0">
                <a:solidFill>
                  <a:schemeClr val="dk1"/>
                </a:solidFill>
                <a:latin typeface="Times New Roman"/>
                <a:ea typeface="Times New Roman"/>
                <a:cs typeface="Times New Roman"/>
                <a:sym typeface="Times New Roman"/>
              </a:rPr>
              <a:t>Entonces, ¿Por qué medir?</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Por qué la empresa debe tomar decisiones.</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Por qué se necesita conocer la eficiencia de las empresas (caso contrario, se marcha «a ciegas», tomando decisiones sobre suposiciones o intuiciones).</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Por qué se requiere saber si se está en el camino correcto o no en cada área.</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Por qué se necesita mejorar en cada área de la empresa, principalmente en aquellos puntos donde se está más débil.</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Por qué se requiere saber, en lo posible, en tiempo real, que pasa en la empresa (eficiencia o ineficiencia)</a:t>
            </a:r>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s-CO" sz="1200" b="1" i="0">
                <a:solidFill>
                  <a:schemeClr val="dk1"/>
                </a:solidFill>
                <a:latin typeface="Times New Roman"/>
                <a:ea typeface="Times New Roman"/>
                <a:cs typeface="Times New Roman"/>
                <a:sym typeface="Times New Roman"/>
              </a:rPr>
              <a:t>¿Para qué medir?</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poder interpretar lo que esta ocurriendo.</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tomar medidas cuando las variables se salen de los limites establecidos.</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definir la necesidad de introducir cambios y/o mejoras y poder evaluar sus consecuencias en el menor tiempo posible.</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analizar la tendencia histórica y apreciar la productividad a través del tiempo.</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establecer la relación entre productividad y rentabilidad.</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direccionar o re-direccionar planes financieros.</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relacionar la productividad con el nivel salarial.</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medir la situación de riesgo de la empresa.</a:t>
            </a:r>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proporcionar las bases del desarrollo estratégico y de la mejora focalizada.</a:t>
            </a:r>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a:p>
        </p:txBody>
      </p:sp>
    </p:spTree>
    <p:extLst>
      <p:ext uri="{BB962C8B-B14F-4D97-AF65-F5344CB8AC3E}">
        <p14:creationId xmlns:p14="http://schemas.microsoft.com/office/powerpoint/2010/main" val="314742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3: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sz="1200" b="1" i="0">
                <a:solidFill>
                  <a:schemeClr val="dk1"/>
                </a:solidFill>
                <a:latin typeface="Times New Roman"/>
                <a:ea typeface="Times New Roman"/>
                <a:cs typeface="Times New Roman"/>
                <a:sym typeface="Times New Roman"/>
              </a:rPr>
              <a:t/>
            </a:r>
            <a:br>
              <a:rPr lang="es-CO" sz="1200" b="1" i="0">
                <a:solidFill>
                  <a:schemeClr val="dk1"/>
                </a:solidFill>
                <a:latin typeface="Times New Roman"/>
                <a:ea typeface="Times New Roman"/>
                <a:cs typeface="Times New Roman"/>
                <a:sym typeface="Times New Roman"/>
              </a:rPr>
            </a:br>
            <a:r>
              <a:rPr lang="es-CO" sz="1200" b="1" i="0">
                <a:solidFill>
                  <a:schemeClr val="dk1"/>
                </a:solidFill>
                <a:latin typeface="Times New Roman"/>
                <a:ea typeface="Times New Roman"/>
                <a:cs typeface="Times New Roman"/>
                <a:sym typeface="Times New Roman"/>
              </a:rPr>
              <a:t>Características de los KPI</a:t>
            </a: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Para ayudarte a entender mejor que es un KPI, a continuación puedes ver sus características principales:</a:t>
            </a:r>
            <a:endParaRPr/>
          </a:p>
          <a:p>
            <a:pPr marL="0" marR="0" lvl="0" indent="0" algn="l" rtl="0">
              <a:lnSpc>
                <a:spcPct val="100000"/>
              </a:lnSpc>
              <a:spcBef>
                <a:spcPts val="360"/>
              </a:spcBef>
              <a:spcAft>
                <a:spcPts val="0"/>
              </a:spcAft>
              <a:buClr>
                <a:schemeClr val="dk1"/>
              </a:buClr>
              <a:buSzPts val="1200"/>
              <a:buFont typeface="Times New Roman"/>
              <a:buNone/>
            </a:pPr>
            <a:r>
              <a:rPr lang="es-CO" sz="1200" b="1" i="0">
                <a:solidFill>
                  <a:schemeClr val="dk1"/>
                </a:solidFill>
                <a:latin typeface="Times New Roman"/>
                <a:ea typeface="Times New Roman"/>
                <a:cs typeface="Times New Roman"/>
                <a:sym typeface="Times New Roman"/>
              </a:rPr>
              <a:t>-Especifico: </a:t>
            </a:r>
            <a:r>
              <a:rPr lang="es-CO" sz="1200" b="0" i="0">
                <a:solidFill>
                  <a:schemeClr val="dk1"/>
                </a:solidFill>
                <a:latin typeface="Times New Roman"/>
                <a:ea typeface="Times New Roman"/>
                <a:cs typeface="Times New Roman"/>
                <a:sym typeface="Times New Roman"/>
              </a:rPr>
              <a:t>se debe centrar en un único aspecto a medir, hemos de ser concretos.</a:t>
            </a:r>
            <a:endParaRPr/>
          </a:p>
          <a:p>
            <a:pPr marL="0" lvl="0" indent="0" algn="l" rtl="0">
              <a:spcBef>
                <a:spcPts val="360"/>
              </a:spcBef>
              <a:spcAft>
                <a:spcPts val="0"/>
              </a:spcAft>
              <a:buNone/>
            </a:pPr>
            <a:r>
              <a:rPr lang="es-CO" sz="1200" b="1" i="0">
                <a:solidFill>
                  <a:schemeClr val="dk1"/>
                </a:solidFill>
                <a:latin typeface="Times New Roman"/>
                <a:ea typeface="Times New Roman"/>
                <a:cs typeface="Times New Roman"/>
                <a:sym typeface="Times New Roman"/>
              </a:rPr>
              <a:t>-Medible:</a:t>
            </a:r>
            <a:r>
              <a:rPr lang="es-CO" sz="1200" b="0" i="0">
                <a:solidFill>
                  <a:schemeClr val="dk1"/>
                </a:solidFill>
                <a:latin typeface="Times New Roman"/>
                <a:ea typeface="Times New Roman"/>
                <a:cs typeface="Times New Roman"/>
                <a:sym typeface="Times New Roman"/>
              </a:rPr>
              <a:t> anteriormente he mencionado que los KPIs son métricas, por tanto su principal característica es que son medibles en unidades. Ejemplo: 1,2, 100, 1000, 1000.000</a:t>
            </a:r>
            <a:endParaRPr/>
          </a:p>
          <a:p>
            <a:pPr marL="0" lvl="0" indent="0" algn="l" rtl="0">
              <a:spcBef>
                <a:spcPts val="360"/>
              </a:spcBef>
              <a:spcAft>
                <a:spcPts val="0"/>
              </a:spcAft>
              <a:buNone/>
            </a:pPr>
            <a:r>
              <a:rPr lang="es-CO" sz="1200" b="1" i="0">
                <a:solidFill>
                  <a:schemeClr val="dk1"/>
                </a:solidFill>
                <a:latin typeface="Times New Roman"/>
                <a:ea typeface="Times New Roman"/>
                <a:cs typeface="Times New Roman"/>
                <a:sym typeface="Times New Roman"/>
              </a:rPr>
              <a:t>-Cuantificable:</a:t>
            </a:r>
            <a:r>
              <a:rPr lang="es-CO" sz="1200" b="0" i="0">
                <a:solidFill>
                  <a:schemeClr val="dk1"/>
                </a:solidFill>
                <a:latin typeface="Times New Roman"/>
                <a:ea typeface="Times New Roman"/>
                <a:cs typeface="Times New Roman"/>
                <a:sym typeface="Times New Roman"/>
              </a:rPr>
              <a:t> si se puede medir, se puede cuantificar. Por ejemplo si hablamos de unidades monetaria las cuantificaríamos en € o $. También existen muchos indicadores de gestion que se miden en porcentaje.</a:t>
            </a:r>
            <a:endParaRPr/>
          </a:p>
          <a:p>
            <a:pPr marL="0" lvl="0" indent="0" algn="l" rtl="0">
              <a:spcBef>
                <a:spcPts val="360"/>
              </a:spcBef>
              <a:spcAft>
                <a:spcPts val="0"/>
              </a:spcAft>
              <a:buNone/>
            </a:pPr>
            <a:r>
              <a:rPr lang="es-CO" sz="1200" b="1" i="0">
                <a:solidFill>
                  <a:schemeClr val="dk1"/>
                </a:solidFill>
                <a:latin typeface="Times New Roman"/>
                <a:ea typeface="Times New Roman"/>
                <a:cs typeface="Times New Roman"/>
                <a:sym typeface="Times New Roman"/>
              </a:rPr>
              <a:t>--Relevante: </a:t>
            </a:r>
            <a:r>
              <a:rPr lang="es-CO" sz="1200" b="0" i="0">
                <a:solidFill>
                  <a:schemeClr val="dk1"/>
                </a:solidFill>
                <a:latin typeface="Times New Roman"/>
                <a:ea typeface="Times New Roman"/>
                <a:cs typeface="Times New Roman"/>
                <a:sym typeface="Times New Roman"/>
              </a:rPr>
              <a:t>el propio término hace referencia a esta característica “indicadores </a:t>
            </a:r>
            <a:r>
              <a:rPr lang="es-CO" sz="1200" b="0" i="0" u="sng">
                <a:solidFill>
                  <a:schemeClr val="dk1"/>
                </a:solidFill>
                <a:latin typeface="Times New Roman"/>
                <a:ea typeface="Times New Roman"/>
                <a:cs typeface="Times New Roman"/>
                <a:sym typeface="Times New Roman"/>
              </a:rPr>
              <a:t>clave</a:t>
            </a:r>
            <a:r>
              <a:rPr lang="es-CO" sz="1200" b="0" i="0">
                <a:solidFill>
                  <a:schemeClr val="dk1"/>
                </a:solidFill>
                <a:latin typeface="Times New Roman"/>
                <a:ea typeface="Times New Roman"/>
                <a:cs typeface="Times New Roman"/>
                <a:sym typeface="Times New Roman"/>
              </a:rPr>
              <a:t> de gestión”. Únicamente sirven aquellos factores que sean relevantes para nuestra empresa.</a:t>
            </a:r>
            <a:endParaRPr/>
          </a:p>
          <a:p>
            <a:pPr marL="0" marR="0" lvl="0" indent="0" algn="l" rtl="0">
              <a:lnSpc>
                <a:spcPct val="100000"/>
              </a:lnSpc>
              <a:spcBef>
                <a:spcPts val="360"/>
              </a:spcBef>
              <a:spcAft>
                <a:spcPts val="0"/>
              </a:spcAft>
              <a:buClr>
                <a:schemeClr val="dk1"/>
              </a:buClr>
              <a:buSzPts val="1200"/>
              <a:buFont typeface="Times New Roman"/>
              <a:buNone/>
            </a:pPr>
            <a:r>
              <a:rPr lang="es-CO" sz="1200" b="1" i="0">
                <a:solidFill>
                  <a:schemeClr val="dk1"/>
                </a:solidFill>
                <a:latin typeface="Times New Roman"/>
                <a:ea typeface="Times New Roman"/>
                <a:cs typeface="Times New Roman"/>
                <a:sym typeface="Times New Roman"/>
              </a:rPr>
              <a:t>Temporal: </a:t>
            </a:r>
            <a:r>
              <a:rPr lang="es-CO" sz="1200" b="0" i="0">
                <a:solidFill>
                  <a:schemeClr val="dk1"/>
                </a:solidFill>
                <a:latin typeface="Times New Roman"/>
                <a:ea typeface="Times New Roman"/>
                <a:cs typeface="Times New Roman"/>
                <a:sym typeface="Times New Roman"/>
              </a:rPr>
              <a:t>debe poder medirse en el tiempo. Por ejemplo podemos querer medir a diario, de forma semanal, mensual o anual.</a:t>
            </a:r>
            <a:endParaRPr/>
          </a:p>
          <a:p>
            <a:pPr marL="0" lvl="0" indent="0" algn="l" rtl="0">
              <a:spcBef>
                <a:spcPts val="36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s-CO" sz="1200" b="0" i="0">
                <a:solidFill>
                  <a:schemeClr val="dk1"/>
                </a:solidFill>
                <a:latin typeface="Times New Roman"/>
                <a:ea typeface="Times New Roman"/>
                <a:cs typeface="Times New Roman"/>
                <a:sym typeface="Times New Roman"/>
              </a:rPr>
              <a:t>Los KPIs tienen que informar, controlar, evaluar y por último ayudar a que se tomen decisiones. Cada empresa tiene sus propios indicadores de gestión, puesto que cada organización y cada modelo de negocio tienen factores clave a medir diferentes. Una empresa de producción industrial hará foco en indicadores de producción y una empresa que únicamente venda a través de internet tendrá otros indicadores clave relacionado con métricas de marketing digital.</a:t>
            </a:r>
            <a:endParaRPr/>
          </a:p>
          <a:p>
            <a:pPr marL="0" lvl="0" indent="0" algn="l" rtl="0">
              <a:spcBef>
                <a:spcPts val="360"/>
              </a:spcBef>
              <a:spcAft>
                <a:spcPts val="0"/>
              </a:spcAft>
              <a:buNone/>
            </a:pPr>
            <a:endParaRPr/>
          </a:p>
        </p:txBody>
      </p:sp>
      <p:sp>
        <p:nvSpPr>
          <p:cNvPr id="139" name="Google Shape;139;p3: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a:t>3</a:t>
            </a:fld>
            <a:endParaRPr/>
          </a:p>
        </p:txBody>
      </p:sp>
    </p:spTree>
    <p:extLst>
      <p:ext uri="{BB962C8B-B14F-4D97-AF65-F5344CB8AC3E}">
        <p14:creationId xmlns:p14="http://schemas.microsoft.com/office/powerpoint/2010/main" val="122642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sz="1200" b="0" i="0" u="sng" strike="noStrike" cap="none">
                <a:solidFill>
                  <a:schemeClr val="dk1"/>
                </a:solidFill>
                <a:latin typeface="Arial Black"/>
                <a:ea typeface="Arial Black"/>
                <a:cs typeface="Arial Black"/>
                <a:sym typeface="Arial Black"/>
              </a:rPr>
              <a:t>4</a:t>
            </a:fld>
            <a:endParaRPr sz="1200" b="0" i="0" u="sng" strike="noStrike" cap="none">
              <a:solidFill>
                <a:schemeClr val="dk1"/>
              </a:solidFill>
              <a:latin typeface="Arial Black"/>
              <a:ea typeface="Arial Black"/>
              <a:cs typeface="Arial Black"/>
              <a:sym typeface="Arial Black"/>
            </a:endParaRPr>
          </a:p>
        </p:txBody>
      </p:sp>
      <p:sp>
        <p:nvSpPr>
          <p:cNvPr id="146" name="Google Shape;146;p4: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4: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sz="1200" b="0" i="0" dirty="0">
                <a:solidFill>
                  <a:schemeClr val="dk1"/>
                </a:solidFill>
                <a:latin typeface="Times New Roman"/>
                <a:ea typeface="Times New Roman"/>
                <a:cs typeface="Times New Roman"/>
                <a:sym typeface="Times New Roman"/>
              </a:rPr>
              <a:t>Es externo cuando el KPI está disponible para una amplia audiencia fuera de la compañía, incluso como estrategia de </a:t>
            </a:r>
            <a:r>
              <a:rPr lang="es-CO" sz="1200" b="0" i="1" dirty="0">
                <a:solidFill>
                  <a:schemeClr val="dk1"/>
                </a:solidFill>
                <a:latin typeface="Times New Roman"/>
                <a:ea typeface="Times New Roman"/>
                <a:cs typeface="Times New Roman"/>
                <a:sym typeface="Times New Roman"/>
              </a:rPr>
              <a:t>marketing</a:t>
            </a:r>
            <a:r>
              <a:rPr lang="es-CO" sz="1200" b="0" i="0" dirty="0">
                <a:solidFill>
                  <a:schemeClr val="dk1"/>
                </a:solidFill>
                <a:latin typeface="Times New Roman"/>
                <a:ea typeface="Times New Roman"/>
                <a:cs typeface="Times New Roman"/>
                <a:sym typeface="Times New Roman"/>
              </a:rPr>
              <a:t>, e interno, cuando solo es informado dentro de la organización, con diferentes grados de importancia y confidencialidad. </a:t>
            </a:r>
            <a:endParaRPr dirty="0"/>
          </a:p>
          <a:p>
            <a:pPr marL="0" lvl="0" indent="0" algn="l" rtl="0">
              <a:spcBef>
                <a:spcPts val="360"/>
              </a:spcBef>
              <a:spcAft>
                <a:spcPts val="0"/>
              </a:spcAft>
              <a:buNone/>
            </a:pPr>
            <a:r>
              <a:rPr lang="es-CO" sz="1200" b="1" i="0" dirty="0">
                <a:solidFill>
                  <a:schemeClr val="dk1"/>
                </a:solidFill>
                <a:latin typeface="Times New Roman"/>
                <a:ea typeface="Times New Roman"/>
                <a:cs typeface="Times New Roman"/>
                <a:sym typeface="Times New Roman"/>
              </a:rPr>
              <a:t>Algunos ejemplos:</a:t>
            </a:r>
            <a:endParaRPr dirty="0"/>
          </a:p>
          <a:p>
            <a:pPr marL="0" lvl="0" indent="0" algn="l" rtl="0">
              <a:spcBef>
                <a:spcPts val="360"/>
              </a:spcBef>
              <a:spcAft>
                <a:spcPts val="0"/>
              </a:spcAft>
              <a:buNone/>
            </a:pPr>
            <a:r>
              <a:rPr lang="es-CO" sz="1200" b="0" i="0" dirty="0">
                <a:solidFill>
                  <a:schemeClr val="dk1"/>
                </a:solidFill>
                <a:latin typeface="Times New Roman"/>
                <a:ea typeface="Times New Roman"/>
                <a:cs typeface="Times New Roman"/>
                <a:sym typeface="Times New Roman"/>
              </a:rPr>
              <a:t>Indicadores </a:t>
            </a:r>
            <a:r>
              <a:rPr lang="es-CO" sz="1200" b="0" i="0" dirty="0" smtClean="0">
                <a:solidFill>
                  <a:schemeClr val="dk1"/>
                </a:solidFill>
                <a:latin typeface="Times New Roman"/>
                <a:ea typeface="Times New Roman"/>
                <a:cs typeface="Times New Roman"/>
                <a:sym typeface="Times New Roman"/>
              </a:rPr>
              <a:t>externos: porcentaje de </a:t>
            </a:r>
            <a:r>
              <a:rPr lang="es-CO" sz="1200" b="0" i="0" dirty="0">
                <a:solidFill>
                  <a:schemeClr val="dk1"/>
                </a:solidFill>
                <a:latin typeface="Times New Roman"/>
                <a:ea typeface="Times New Roman"/>
                <a:cs typeface="Times New Roman"/>
                <a:sym typeface="Times New Roman"/>
              </a:rPr>
              <a:t>clientes satisfechos, índice de satisfacción del empleado.</a:t>
            </a:r>
            <a:endParaRPr dirty="0"/>
          </a:p>
          <a:p>
            <a:pPr marL="0" lvl="0" indent="0" algn="l" rtl="0">
              <a:spcBef>
                <a:spcPts val="360"/>
              </a:spcBef>
              <a:spcAft>
                <a:spcPts val="0"/>
              </a:spcAft>
              <a:buNone/>
            </a:pPr>
            <a:r>
              <a:rPr lang="es-CO" sz="1200" b="0" i="0" dirty="0">
                <a:solidFill>
                  <a:schemeClr val="dk1"/>
                </a:solidFill>
                <a:latin typeface="Times New Roman"/>
                <a:ea typeface="Times New Roman"/>
                <a:cs typeface="Times New Roman"/>
                <a:sym typeface="Times New Roman"/>
              </a:rPr>
              <a:t>Indicadores </a:t>
            </a:r>
            <a:r>
              <a:rPr lang="es-CO" sz="1200" b="0" i="0" dirty="0" smtClean="0">
                <a:solidFill>
                  <a:schemeClr val="dk1"/>
                </a:solidFill>
                <a:latin typeface="Times New Roman"/>
                <a:ea typeface="Times New Roman"/>
                <a:cs typeface="Times New Roman"/>
                <a:sym typeface="Times New Roman"/>
              </a:rPr>
              <a:t>internos: ingresos por </a:t>
            </a:r>
            <a:r>
              <a:rPr lang="es-CO" sz="1200" b="0" i="0" dirty="0">
                <a:solidFill>
                  <a:schemeClr val="dk1"/>
                </a:solidFill>
                <a:latin typeface="Times New Roman"/>
                <a:ea typeface="Times New Roman"/>
                <a:cs typeface="Times New Roman"/>
                <a:sym typeface="Times New Roman"/>
              </a:rPr>
              <a:t>empleado, margen operativo.</a:t>
            </a:r>
            <a:endParaRPr dirty="0"/>
          </a:p>
          <a:p>
            <a:pPr marL="0" lvl="0" indent="0" algn="l" rtl="0">
              <a:spcBef>
                <a:spcPts val="360"/>
              </a:spcBef>
              <a:spcAft>
                <a:spcPts val="0"/>
              </a:spcAft>
              <a:buNone/>
            </a:pPr>
            <a:endParaRPr dirty="0"/>
          </a:p>
        </p:txBody>
      </p:sp>
    </p:spTree>
    <p:extLst>
      <p:ext uri="{BB962C8B-B14F-4D97-AF65-F5344CB8AC3E}">
        <p14:creationId xmlns:p14="http://schemas.microsoft.com/office/powerpoint/2010/main" val="204477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938213" y="4421188"/>
            <a:ext cx="5176837" cy="4189412"/>
          </a:xfrm>
          <a:prstGeom prst="rect">
            <a:avLst/>
          </a:prstGeom>
        </p:spPr>
        <p:txBody>
          <a:bodyPr spcFirstLastPara="1" wrap="square" lIns="92450" tIns="46225" rIns="92450" bIns="46225" anchor="t" anchorCtr="0">
            <a:noAutofit/>
          </a:bodyPr>
          <a:lstStyle/>
          <a:p>
            <a:pPr marL="0" lvl="0" indent="0" algn="l" rtl="0">
              <a:spcBef>
                <a:spcPts val="360"/>
              </a:spcBef>
              <a:spcAft>
                <a:spcPts val="0"/>
              </a:spcAft>
              <a:buNone/>
            </a:pPr>
            <a:endParaRPr/>
          </a:p>
        </p:txBody>
      </p:sp>
      <p:sp>
        <p:nvSpPr>
          <p:cNvPr id="160" name="Google Shape;160;p5: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66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5" name="Google Shape;165;p6: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marR="0" lvl="0" indent="0" algn="l" rtl="0">
              <a:lnSpc>
                <a:spcPct val="100000"/>
              </a:lnSpc>
              <a:spcBef>
                <a:spcPts val="0"/>
              </a:spcBef>
              <a:spcAft>
                <a:spcPts val="0"/>
              </a:spcAft>
              <a:buClr>
                <a:srgbClr val="25394B"/>
              </a:buClr>
              <a:buSzPts val="1200"/>
              <a:buFont typeface="Poppins"/>
              <a:buNone/>
            </a:pPr>
            <a:r>
              <a:rPr lang="es-CO" b="0" i="0" dirty="0">
                <a:solidFill>
                  <a:srgbClr val="25394B"/>
                </a:solidFill>
                <a:latin typeface="Poppins"/>
                <a:ea typeface="Poppins"/>
                <a:cs typeface="Poppins"/>
                <a:sym typeface="Poppins"/>
              </a:rPr>
              <a:t>La gestión de tu almacén empieza al recibir una mercancía. Es una actividad rutinaria que, sin el debido control, puede perjudicar todo el proceso de gestión de tu almacén. Por eso es importante que el jefe de almacén </a:t>
            </a:r>
            <a:r>
              <a:rPr lang="es-CO" b="0" i="0" u="sng" strike="noStrike" dirty="0">
                <a:solidFill>
                  <a:schemeClr val="hlink"/>
                </a:solidFill>
                <a:latin typeface="Poppins"/>
                <a:ea typeface="Poppins"/>
                <a:cs typeface="Poppins"/>
                <a:sym typeface="Poppins"/>
                <a:hlinkClick r:id="rId3"/>
              </a:rPr>
              <a:t>optimice la recepción de las mercancías</a:t>
            </a:r>
            <a:r>
              <a:rPr lang="es-CO" b="0" i="0" dirty="0">
                <a:solidFill>
                  <a:srgbClr val="25394B"/>
                </a:solidFill>
                <a:latin typeface="Poppins"/>
                <a:ea typeface="Poppins"/>
                <a:cs typeface="Poppins"/>
                <a:sym typeface="Poppins"/>
              </a:rPr>
              <a:t>. Hacerlo, evitará retrasos en toda la cadena logística y permitirá detectar anomalías.</a:t>
            </a:r>
            <a:endParaRPr dirty="0"/>
          </a:p>
          <a:p>
            <a:pPr marL="0" lvl="0" indent="0" algn="l" rtl="0">
              <a:spcBef>
                <a:spcPts val="360"/>
              </a:spcBef>
              <a:spcAft>
                <a:spcPts val="0"/>
              </a:spcAft>
              <a:buNone/>
            </a:pPr>
            <a:r>
              <a:rPr lang="es-CO" dirty="0"/>
              <a:t>-</a:t>
            </a:r>
            <a:endParaRPr dirty="0"/>
          </a:p>
          <a:p>
            <a:pPr marL="0" lvl="0" indent="0" algn="l" rtl="0">
              <a:spcBef>
                <a:spcPts val="360"/>
              </a:spcBef>
              <a:spcAft>
                <a:spcPts val="0"/>
              </a:spcAft>
              <a:buNone/>
            </a:pPr>
            <a:r>
              <a:rPr lang="es-CO" b="1" i="0" dirty="0">
                <a:solidFill>
                  <a:srgbClr val="188FEE"/>
                </a:solidFill>
                <a:latin typeface="Poppins"/>
                <a:ea typeface="Poppins"/>
                <a:cs typeface="Poppins"/>
                <a:sym typeface="Poppins"/>
              </a:rPr>
              <a:t>1. Coste medio de recepción</a:t>
            </a:r>
            <a:endParaRPr b="1" i="0" dirty="0">
              <a:solidFill>
                <a:srgbClr val="1E1666"/>
              </a:solidFill>
              <a:latin typeface="Poppins"/>
              <a:ea typeface="Poppins"/>
              <a:cs typeface="Poppins"/>
              <a:sym typeface="Poppins"/>
            </a:endParaRPr>
          </a:p>
          <a:p>
            <a:pPr marL="0" lvl="0" indent="0" algn="l" rtl="0">
              <a:spcBef>
                <a:spcPts val="360"/>
              </a:spcBef>
              <a:spcAft>
                <a:spcPts val="0"/>
              </a:spcAft>
              <a:buNone/>
            </a:pPr>
            <a:r>
              <a:rPr lang="es-CO" b="0" i="0" dirty="0">
                <a:solidFill>
                  <a:srgbClr val="25394B"/>
                </a:solidFill>
                <a:latin typeface="Poppins"/>
                <a:ea typeface="Poppins"/>
                <a:cs typeface="Poppins"/>
                <a:sym typeface="Poppins"/>
              </a:rPr>
              <a:t>Sirve para conocer el coste total de la recepción de un producto y compararlo con otro.  Lo calculamos dividiendo el coste total de recepción entre el número de artículos recibidos.</a:t>
            </a:r>
            <a:endParaRPr dirty="0"/>
          </a:p>
          <a:p>
            <a:pPr marL="0" lvl="0" indent="0" algn="l" rtl="0">
              <a:spcBef>
                <a:spcPts val="360"/>
              </a:spcBef>
              <a:spcAft>
                <a:spcPts val="0"/>
              </a:spcAft>
              <a:buNone/>
            </a:pPr>
            <a:r>
              <a:rPr lang="es-CO" b="1" i="0" dirty="0">
                <a:solidFill>
                  <a:srgbClr val="188FEE"/>
                </a:solidFill>
                <a:latin typeface="Poppins"/>
                <a:ea typeface="Poppins"/>
                <a:cs typeface="Poppins"/>
                <a:sym typeface="Poppins"/>
              </a:rPr>
              <a:t>2. Tiempo medio en registrar una mercancía</a:t>
            </a:r>
            <a:endParaRPr b="1" i="0" dirty="0">
              <a:solidFill>
                <a:srgbClr val="1E1666"/>
              </a:solidFill>
              <a:latin typeface="Poppins"/>
              <a:ea typeface="Poppins"/>
              <a:cs typeface="Poppins"/>
              <a:sym typeface="Poppins"/>
            </a:endParaRPr>
          </a:p>
          <a:p>
            <a:pPr marL="0" lvl="0" indent="0" algn="l" rtl="0">
              <a:spcBef>
                <a:spcPts val="360"/>
              </a:spcBef>
              <a:spcAft>
                <a:spcPts val="0"/>
              </a:spcAft>
              <a:buNone/>
            </a:pPr>
            <a:r>
              <a:rPr lang="es-CO" b="0" i="0" dirty="0">
                <a:solidFill>
                  <a:srgbClr val="25394B"/>
                </a:solidFill>
                <a:latin typeface="Poppins"/>
                <a:ea typeface="Poppins"/>
                <a:cs typeface="Poppins"/>
                <a:sym typeface="Poppins"/>
              </a:rPr>
              <a:t>Muy útil para mejorar la eficiencia en la recepción de pedidos. Se calcula dividiendo el número total de productos recibidos entre los minutos empleados en su recepción.</a:t>
            </a:r>
            <a:endParaRPr dirty="0"/>
          </a:p>
          <a:p>
            <a:pPr marL="0" lvl="0" indent="0" algn="l" rtl="0">
              <a:spcBef>
                <a:spcPts val="360"/>
              </a:spcBef>
              <a:spcAft>
                <a:spcPts val="0"/>
              </a:spcAft>
              <a:buNone/>
            </a:pPr>
            <a:r>
              <a:rPr lang="es-CO" b="1" i="0" dirty="0">
                <a:solidFill>
                  <a:srgbClr val="188FEE"/>
                </a:solidFill>
                <a:latin typeface="Poppins"/>
                <a:ea typeface="Poppins"/>
                <a:cs typeface="Poppins"/>
                <a:sym typeface="Poppins"/>
              </a:rPr>
              <a:t>3. Previsión de inventario</a:t>
            </a:r>
            <a:endParaRPr b="1" i="0" dirty="0">
              <a:solidFill>
                <a:srgbClr val="1E1666"/>
              </a:solidFill>
              <a:latin typeface="Poppins"/>
              <a:ea typeface="Poppins"/>
              <a:cs typeface="Poppins"/>
              <a:sym typeface="Poppins"/>
            </a:endParaRPr>
          </a:p>
          <a:p>
            <a:pPr marL="0" lvl="0" indent="0" algn="l" rtl="0">
              <a:spcBef>
                <a:spcPts val="360"/>
              </a:spcBef>
              <a:spcAft>
                <a:spcPts val="0"/>
              </a:spcAft>
              <a:buNone/>
            </a:pPr>
            <a:r>
              <a:rPr lang="es-CO" b="0" i="0" dirty="0">
                <a:solidFill>
                  <a:srgbClr val="25394B"/>
                </a:solidFill>
                <a:latin typeface="Poppins"/>
                <a:ea typeface="Poppins"/>
                <a:cs typeface="Poppins"/>
                <a:sym typeface="Poppins"/>
              </a:rPr>
              <a:t>Es importante tener una previsión de la cantidad de productos que debes recibir. Te permitirá asignar el número de tareas a tus trabajadores de manera más eficiente.</a:t>
            </a:r>
            <a:endParaRPr dirty="0"/>
          </a:p>
          <a:p>
            <a:pPr marL="0" lvl="0" indent="0" algn="l" rtl="0">
              <a:spcBef>
                <a:spcPts val="360"/>
              </a:spcBef>
              <a:spcAft>
                <a:spcPts val="0"/>
              </a:spcAft>
              <a:buNone/>
            </a:pPr>
            <a:r>
              <a:rPr lang="es-CO" b="1" i="0" dirty="0">
                <a:solidFill>
                  <a:srgbClr val="188FEE"/>
                </a:solidFill>
                <a:latin typeface="Poppins"/>
                <a:ea typeface="Poppins"/>
                <a:cs typeface="Poppins"/>
                <a:sym typeface="Poppins"/>
              </a:rPr>
              <a:t>4. Porcentaje de error</a:t>
            </a:r>
            <a:endParaRPr b="1" i="0" dirty="0">
              <a:solidFill>
                <a:srgbClr val="1E1666"/>
              </a:solidFill>
              <a:latin typeface="Poppins"/>
              <a:ea typeface="Poppins"/>
              <a:cs typeface="Poppins"/>
              <a:sym typeface="Poppins"/>
            </a:endParaRPr>
          </a:p>
          <a:p>
            <a:pPr marL="0" lvl="0" indent="0" algn="l" rtl="0">
              <a:spcBef>
                <a:spcPts val="360"/>
              </a:spcBef>
              <a:spcAft>
                <a:spcPts val="0"/>
              </a:spcAft>
              <a:buNone/>
            </a:pPr>
            <a:r>
              <a:rPr lang="es-CO" b="0" i="0" dirty="0">
                <a:solidFill>
                  <a:srgbClr val="25394B"/>
                </a:solidFill>
                <a:latin typeface="Poppins"/>
                <a:ea typeface="Poppins"/>
                <a:cs typeface="Poppins"/>
                <a:sym typeface="Poppins"/>
              </a:rPr>
              <a:t>Los pedidos puedes retrasarse, estar incompletos, presentar algún golpe o incluso no llegar al almacén. Anota estos errores y lleva un control del porcentaje de fallo de cada proveedor para tomar medidas en caso de que se produzca regularmente.</a:t>
            </a:r>
            <a:endParaRPr dirty="0"/>
          </a:p>
          <a:p>
            <a:pPr marL="0" lvl="0" indent="0" algn="l" rtl="0">
              <a:spcBef>
                <a:spcPts val="360"/>
              </a:spcBef>
              <a:spcAft>
                <a:spcPts val="0"/>
              </a:spcAft>
              <a:buNone/>
            </a:pPr>
            <a:r>
              <a:rPr lang="es-CO" b="1" i="0" dirty="0">
                <a:solidFill>
                  <a:srgbClr val="188FEE"/>
                </a:solidFill>
                <a:latin typeface="Poppins"/>
                <a:ea typeface="Poppins"/>
                <a:cs typeface="Poppins"/>
                <a:sym typeface="Poppins"/>
              </a:rPr>
              <a:t>5. Uso de espacio para entrada del </a:t>
            </a:r>
            <a:r>
              <a:rPr lang="es-CO" b="1" i="1" dirty="0">
                <a:solidFill>
                  <a:srgbClr val="188FEE"/>
                </a:solidFill>
                <a:latin typeface="Poppins"/>
                <a:ea typeface="Poppins"/>
                <a:cs typeface="Poppins"/>
                <a:sym typeface="Poppins"/>
              </a:rPr>
              <a:t>stock</a:t>
            </a:r>
            <a:endParaRPr b="1" i="1" dirty="0">
              <a:solidFill>
                <a:srgbClr val="1E1666"/>
              </a:solidFill>
              <a:latin typeface="Poppins"/>
              <a:ea typeface="Poppins"/>
              <a:cs typeface="Poppins"/>
              <a:sym typeface="Poppins"/>
            </a:endParaRPr>
          </a:p>
          <a:p>
            <a:pPr marL="0" lvl="0" indent="0" algn="l" rtl="0">
              <a:spcBef>
                <a:spcPts val="360"/>
              </a:spcBef>
              <a:spcAft>
                <a:spcPts val="0"/>
              </a:spcAft>
              <a:buNone/>
            </a:pPr>
            <a:r>
              <a:rPr lang="es-CO" b="0" i="0" dirty="0">
                <a:solidFill>
                  <a:srgbClr val="25394B"/>
                </a:solidFill>
                <a:latin typeface="Poppins"/>
                <a:ea typeface="Poppins"/>
                <a:cs typeface="Poppins"/>
                <a:sym typeface="Poppins"/>
              </a:rPr>
              <a:t>Asegurarse de que haya un espacio habilitado para la entrada de todos los pedidos también es importante. Tu jefe de almacén debe mantener siempre el suficiente espacio como para dejar todos los pedidos a medida que vayan entrando.</a:t>
            </a:r>
            <a:endParaRPr dirty="0"/>
          </a:p>
          <a:p>
            <a:pPr marL="0" lvl="0" indent="0" algn="l" rtl="0">
              <a:spcBef>
                <a:spcPts val="360"/>
              </a:spcBef>
              <a:spcAft>
                <a:spcPts val="0"/>
              </a:spcAft>
              <a:buNone/>
            </a:pPr>
            <a:r>
              <a:rPr lang="es-CO" dirty="0"/>
              <a:t/>
            </a:r>
            <a:br>
              <a:rPr lang="es-CO" dirty="0"/>
            </a:br>
            <a:endParaRPr dirty="0"/>
          </a:p>
          <a:p>
            <a:pPr marL="0" lvl="0" indent="0" algn="l" rtl="0">
              <a:spcBef>
                <a:spcPts val="360"/>
              </a:spcBef>
              <a:spcAft>
                <a:spcPts val="0"/>
              </a:spcAft>
              <a:buNone/>
            </a:pPr>
            <a:endParaRPr dirty="0"/>
          </a:p>
        </p:txBody>
      </p:sp>
      <p:sp>
        <p:nvSpPr>
          <p:cNvPr id="166" name="Google Shape;166;p6: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a:t>6</a:t>
            </a:fld>
            <a:endParaRPr/>
          </a:p>
        </p:txBody>
      </p:sp>
    </p:spTree>
    <p:extLst>
      <p:ext uri="{BB962C8B-B14F-4D97-AF65-F5344CB8AC3E}">
        <p14:creationId xmlns:p14="http://schemas.microsoft.com/office/powerpoint/2010/main" val="15880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7: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b="1" i="0">
                <a:solidFill>
                  <a:srgbClr val="1E1666"/>
                </a:solidFill>
                <a:latin typeface="Poppins"/>
                <a:ea typeface="Poppins"/>
                <a:cs typeface="Poppins"/>
                <a:sym typeface="Poppins"/>
              </a:rPr>
              <a:t>Almacenamiento</a:t>
            </a:r>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Conocer en cada momento lo que hay en tu almacén es básico para ahorrar tiempo y mejorar la eficiencia a la hora de gestionar la mercancía. Veamos los KPI imprescindibles para ello:</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6. Espacio utilizado y disponible</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Básico para calcular futuros aprovisionamientos y evitar tener más mercancía de la que se puede colocar. Lo obtendrás al identificar el volumen total de pedidos y los m2 utilizados para almacenarlos.</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7. Optimización de espacio</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Tal vez no aproveches todo el espacio que tu almacén te permita. Una vez calcules el espacio utilizado, compáralo con otras semanas. Tal vez te des cuenta de que cambiando la distribución y colocación de los productos puedas </a:t>
            </a:r>
            <a:r>
              <a:rPr lang="es-CO" b="0" i="0" u="sng" strike="noStrike">
                <a:solidFill>
                  <a:schemeClr val="hlink"/>
                </a:solidFill>
                <a:latin typeface="Poppins"/>
                <a:ea typeface="Poppins"/>
                <a:cs typeface="Poppins"/>
                <a:sym typeface="Poppins"/>
                <a:hlinkClick r:id="rId3"/>
              </a:rPr>
              <a:t>optimizar el espacio</a:t>
            </a:r>
            <a:r>
              <a:rPr lang="es-CO" b="0" i="0">
                <a:solidFill>
                  <a:srgbClr val="25394B"/>
                </a:solidFill>
                <a:latin typeface="Poppins"/>
                <a:ea typeface="Poppins"/>
                <a:cs typeface="Poppins"/>
                <a:sym typeface="Poppins"/>
              </a:rPr>
              <a:t> y almacenar más producto en los mismos m2.</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8. Rotación de inventario</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Mide cuánto tiempo pasan tus productos almacenados antes de ser enviados. Evita que se te acumule la mercancía durante demasiado tiempo para que el almacén sea más productivo.</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9. Distribución de los productos</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Agrupar los productos según su categoría y ubicarlos conjuntamente ayuda a llevar un mayor control de tu mercancía. De este modo, será más fácil que identifiques falta de stock y puedas preparar los pedidos más rápidamente.</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10. Productos y líneas por pedido</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Este KPI te permite conocer cómo son tus pedidos para así entender mejor cuál sería la distribución más lógica y rentable. ¿Tienes pedidos de muchas unidades de una sola referencia, o muchas referencias pero con pocas unidades en cada pedido? </a:t>
            </a:r>
            <a:endParaRPr/>
          </a:p>
          <a:p>
            <a:pPr marL="0" lvl="0" indent="0" algn="l" rtl="0">
              <a:spcBef>
                <a:spcPts val="360"/>
              </a:spcBef>
              <a:spcAft>
                <a:spcPts val="0"/>
              </a:spcAft>
              <a:buNone/>
            </a:pPr>
            <a:endParaRPr b="0" i="0">
              <a:solidFill>
                <a:srgbClr val="25394B"/>
              </a:solidFill>
              <a:latin typeface="Poppins"/>
              <a:ea typeface="Poppins"/>
              <a:cs typeface="Poppins"/>
              <a:sym typeface="Poppins"/>
            </a:endParaRPr>
          </a:p>
          <a:p>
            <a:pPr marL="0" lvl="0" indent="0" algn="l" rtl="0">
              <a:spcBef>
                <a:spcPts val="360"/>
              </a:spcBef>
              <a:spcAft>
                <a:spcPts val="0"/>
              </a:spcAft>
              <a:buNone/>
            </a:pPr>
            <a:endParaRPr b="0" i="0">
              <a:solidFill>
                <a:srgbClr val="25394B"/>
              </a:solidFill>
              <a:latin typeface="Poppins"/>
              <a:ea typeface="Poppins"/>
              <a:cs typeface="Poppins"/>
              <a:sym typeface="Poppins"/>
            </a:endParaRPr>
          </a:p>
          <a:p>
            <a:pPr marL="0" lvl="0" indent="0" algn="l" rtl="0">
              <a:spcBef>
                <a:spcPts val="360"/>
              </a:spcBef>
              <a:spcAft>
                <a:spcPts val="0"/>
              </a:spcAft>
              <a:buNone/>
            </a:pPr>
            <a:endParaRPr/>
          </a:p>
        </p:txBody>
      </p:sp>
      <p:sp>
        <p:nvSpPr>
          <p:cNvPr id="174" name="Google Shape;174;p7: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a:t>7</a:t>
            </a:fld>
            <a:endParaRPr/>
          </a:p>
        </p:txBody>
      </p:sp>
    </p:spTree>
    <p:extLst>
      <p:ext uri="{BB962C8B-B14F-4D97-AF65-F5344CB8AC3E}">
        <p14:creationId xmlns:p14="http://schemas.microsoft.com/office/powerpoint/2010/main" val="34619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8: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b="0" i="0">
                <a:solidFill>
                  <a:srgbClr val="25394B"/>
                </a:solidFill>
                <a:latin typeface="Poppins"/>
                <a:ea typeface="Poppins"/>
                <a:cs typeface="Poppins"/>
                <a:sym typeface="Poppins"/>
              </a:rPr>
              <a:t>La preparación de pedidos es otro de los puntos clave en el proceso logístico de tu almacén. Compartimos contigo los indicadores KPI más importantes para que puedas </a:t>
            </a:r>
            <a:r>
              <a:rPr lang="es-CO" b="0" i="0" u="sng" strike="noStrike">
                <a:solidFill>
                  <a:schemeClr val="hlink"/>
                </a:solidFill>
                <a:latin typeface="Poppins"/>
                <a:ea typeface="Poppins"/>
                <a:cs typeface="Poppins"/>
                <a:sym typeface="Poppins"/>
                <a:hlinkClick r:id="rId3"/>
              </a:rPr>
              <a:t>optimizar el picking</a:t>
            </a:r>
            <a:r>
              <a:rPr lang="es-CO" b="0" i="0">
                <a:solidFill>
                  <a:srgbClr val="25394B"/>
                </a:solidFill>
                <a:latin typeface="Poppins"/>
                <a:ea typeface="Poppins"/>
                <a:cs typeface="Poppins"/>
                <a:sym typeface="Poppins"/>
              </a:rPr>
              <a:t>:</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13. Coste de preparación de pedidos</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El coste de preparación de un pedido afecta a nuestra eficiencia. Dentro de este indicador, podrás calcular otras métricas como el coste por cada línea de pedido, los pedidos por hora, el coste de mano de obra por cada pedido, el tiempo invertido en cada pedido, etc. </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14. Pedidos bien preparados</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Indicador clave para medir la calidad del proceso. Sirve para evaluar si es necesaria la inversión en algún tipo de mejora tecnológica que agilice el picking.</a:t>
            </a:r>
            <a:endParaRPr/>
          </a:p>
          <a:p>
            <a:pPr marL="0" lvl="0" indent="0" algn="l" rtl="0">
              <a:spcBef>
                <a:spcPts val="360"/>
              </a:spcBef>
              <a:spcAft>
                <a:spcPts val="0"/>
              </a:spcAft>
              <a:buNone/>
            </a:pPr>
            <a:r>
              <a:rPr lang="es-CO" b="1">
                <a:solidFill>
                  <a:srgbClr val="188FEE"/>
                </a:solidFill>
                <a:latin typeface="Poppins"/>
                <a:ea typeface="Poppins"/>
                <a:cs typeface="Poppins"/>
                <a:sym typeface="Poppins"/>
              </a:rPr>
              <a:t>15. Pedidos incompletos</a:t>
            </a:r>
            <a:endParaRPr b="1">
              <a:solidFill>
                <a:srgbClr val="1E1666"/>
              </a:solidFill>
              <a:latin typeface="Poppins"/>
              <a:ea typeface="Poppins"/>
              <a:cs typeface="Poppins"/>
              <a:sym typeface="Poppins"/>
            </a:endParaRPr>
          </a:p>
          <a:p>
            <a:pPr marL="0" lvl="0" indent="0" algn="l" rtl="0">
              <a:spcBef>
                <a:spcPts val="360"/>
              </a:spcBef>
              <a:spcAft>
                <a:spcPts val="0"/>
              </a:spcAft>
              <a:buNone/>
            </a:pPr>
            <a:r>
              <a:rPr lang="es-CO">
                <a:solidFill>
                  <a:srgbClr val="25394B"/>
                </a:solidFill>
                <a:latin typeface="Poppins"/>
                <a:ea typeface="Poppins"/>
                <a:cs typeface="Poppins"/>
                <a:sym typeface="Poppins"/>
              </a:rPr>
              <a:t>Son aquellos que no podemos completar (total o parcialmente) por falta de stock. Son un buen indicador para advertirnos de que debemos cambiar nuestro método de aprovisionamiento.</a:t>
            </a:r>
            <a:endParaRPr/>
          </a:p>
          <a:p>
            <a:pPr marL="0" lvl="0" indent="0" algn="l" rtl="0">
              <a:spcBef>
                <a:spcPts val="360"/>
              </a:spcBef>
              <a:spcAft>
                <a:spcPts val="0"/>
              </a:spcAft>
              <a:buNone/>
            </a:pPr>
            <a:endParaRPr b="0" i="0">
              <a:solidFill>
                <a:srgbClr val="25394B"/>
              </a:solidFill>
              <a:latin typeface="Poppins"/>
              <a:ea typeface="Poppins"/>
              <a:cs typeface="Poppins"/>
              <a:sym typeface="Poppins"/>
            </a:endParaRPr>
          </a:p>
          <a:p>
            <a:pPr marL="0" lvl="0" indent="0" algn="l" rtl="0">
              <a:spcBef>
                <a:spcPts val="360"/>
              </a:spcBef>
              <a:spcAft>
                <a:spcPts val="0"/>
              </a:spcAft>
              <a:buNone/>
            </a:pPr>
            <a:endParaRPr/>
          </a:p>
        </p:txBody>
      </p:sp>
      <p:sp>
        <p:nvSpPr>
          <p:cNvPr id="181" name="Google Shape;181;p8: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a:t>8</a:t>
            </a:fld>
            <a:endParaRPr/>
          </a:p>
        </p:txBody>
      </p:sp>
    </p:spTree>
    <p:extLst>
      <p:ext uri="{BB962C8B-B14F-4D97-AF65-F5344CB8AC3E}">
        <p14:creationId xmlns:p14="http://schemas.microsoft.com/office/powerpoint/2010/main" val="175015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423863" y="698500"/>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7" name="Google Shape;187;p9:notes"/>
          <p:cNvSpPr txBox="1">
            <a:spLocks noGrp="1"/>
          </p:cNvSpPr>
          <p:nvPr>
            <p:ph type="body" idx="1"/>
          </p:nvPr>
        </p:nvSpPr>
        <p:spPr>
          <a:xfrm>
            <a:off x="938213" y="4421188"/>
            <a:ext cx="5176837" cy="4189412"/>
          </a:xfrm>
          <a:prstGeom prst="rect">
            <a:avLst/>
          </a:prstGeom>
          <a:noFill/>
          <a:ln>
            <a:noFill/>
          </a:ln>
        </p:spPr>
        <p:txBody>
          <a:bodyPr spcFirstLastPara="1" wrap="square" lIns="92450" tIns="46225" rIns="92450" bIns="46225" anchor="t" anchorCtr="0">
            <a:noAutofit/>
          </a:bodyPr>
          <a:lstStyle/>
          <a:p>
            <a:pPr marL="0" lvl="0" indent="0" algn="l" rtl="0">
              <a:spcBef>
                <a:spcPts val="0"/>
              </a:spcBef>
              <a:spcAft>
                <a:spcPts val="0"/>
              </a:spcAft>
              <a:buNone/>
            </a:pPr>
            <a:r>
              <a:rPr lang="es-CO" b="1" i="0">
                <a:solidFill>
                  <a:srgbClr val="1E1666"/>
                </a:solidFill>
                <a:latin typeface="Poppins"/>
                <a:ea typeface="Poppins"/>
                <a:cs typeface="Poppins"/>
                <a:sym typeface="Poppins"/>
              </a:rPr>
              <a:t>Envío</a:t>
            </a:r>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Aunque la mayoría de las funciones de un jefe de almacén recaen en le supervisión de toda la actividad dentro del recinto, también es importante que analice algunas de las métricas que le ayudarán a determinar la eficacia general de las tareas.</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14. Tiempo de ciclo de pedidos</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En la logística actual, el tiempo lo es todo. Es importante saber cuánto tiempo cuesta gestionar un pedido desde su recepción hasta su distribución. </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15. Estados de pedidos</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Es un KPI muy importante para saber la situación de la mercancía. Consiste en saber cuántos de los pedidos que se han preparado se han enviado y cuántos de ellos están pendientes de envío. Aunque siempre es bueno optimizar el tiempo de preparación de pedidos, también lo será tener en cuenta el espacio de los que ya se han preparado para no cometer el error de acumular mercancía.</a:t>
            </a:r>
            <a:endParaRPr/>
          </a:p>
          <a:p>
            <a:pPr marL="0" lvl="0" indent="0" algn="l" rtl="0">
              <a:spcBef>
                <a:spcPts val="360"/>
              </a:spcBef>
              <a:spcAft>
                <a:spcPts val="0"/>
              </a:spcAft>
              <a:buNone/>
            </a:pPr>
            <a:r>
              <a:rPr lang="es-CO" b="1" i="0">
                <a:solidFill>
                  <a:srgbClr val="188FEE"/>
                </a:solidFill>
                <a:latin typeface="Poppins"/>
                <a:ea typeface="Poppins"/>
                <a:cs typeface="Poppins"/>
                <a:sym typeface="Poppins"/>
              </a:rPr>
              <a:t>16. Coste del transporte</a:t>
            </a:r>
            <a:endParaRPr b="1" i="0">
              <a:solidFill>
                <a:srgbClr val="1E1666"/>
              </a:solidFill>
              <a:latin typeface="Poppins"/>
              <a:ea typeface="Poppins"/>
              <a:cs typeface="Poppins"/>
              <a:sym typeface="Poppins"/>
            </a:endParaRPr>
          </a:p>
          <a:p>
            <a:pPr marL="0" lvl="0" indent="0" algn="l" rtl="0">
              <a:spcBef>
                <a:spcPts val="360"/>
              </a:spcBef>
              <a:spcAft>
                <a:spcPts val="0"/>
              </a:spcAft>
              <a:buNone/>
            </a:pPr>
            <a:r>
              <a:rPr lang="es-CO" b="0" i="0">
                <a:solidFill>
                  <a:srgbClr val="25394B"/>
                </a:solidFill>
                <a:latin typeface="Poppins"/>
                <a:ea typeface="Poppins"/>
                <a:cs typeface="Poppins"/>
                <a:sym typeface="Poppins"/>
              </a:rPr>
              <a:t>Cada viaje tiene un coste para la empresa. Calcular todos los costes que intervienen desde que el pedido sale del almacén hasta que llega al destino también es importante. De no contar con ellos, los costes del proceso logístico serán irreales. </a:t>
            </a:r>
            <a:endParaRPr/>
          </a:p>
          <a:p>
            <a:pPr marL="0" lvl="0" indent="0" algn="l" rtl="0">
              <a:spcBef>
                <a:spcPts val="360"/>
              </a:spcBef>
              <a:spcAft>
                <a:spcPts val="0"/>
              </a:spcAft>
              <a:buNone/>
            </a:pPr>
            <a:r>
              <a:rPr lang="es-CO" b="1">
                <a:solidFill>
                  <a:srgbClr val="188FEE"/>
                </a:solidFill>
                <a:latin typeface="Poppins"/>
                <a:ea typeface="Poppins"/>
                <a:cs typeface="Poppins"/>
                <a:sym typeface="Poppins"/>
              </a:rPr>
              <a:t>17. Envíos perfectos</a:t>
            </a:r>
            <a:endParaRPr b="1">
              <a:solidFill>
                <a:srgbClr val="1E1666"/>
              </a:solidFill>
              <a:latin typeface="Poppins"/>
              <a:ea typeface="Poppins"/>
              <a:cs typeface="Poppins"/>
              <a:sym typeface="Poppins"/>
            </a:endParaRPr>
          </a:p>
          <a:p>
            <a:pPr marL="0" lvl="0" indent="0" algn="l" rtl="0">
              <a:spcBef>
                <a:spcPts val="360"/>
              </a:spcBef>
              <a:spcAft>
                <a:spcPts val="0"/>
              </a:spcAft>
              <a:buNone/>
            </a:pPr>
            <a:r>
              <a:rPr lang="es-CO">
                <a:solidFill>
                  <a:srgbClr val="25394B"/>
                </a:solidFill>
                <a:latin typeface="Poppins"/>
                <a:ea typeface="Poppins"/>
                <a:cs typeface="Poppins"/>
                <a:sym typeface="Poppins"/>
              </a:rPr>
              <a:t>Son aquellos que no sufren ningún problema en todo el proceso logístico. Para ello deberemos identificar el porcentaje de error en cada uno de los procesos y revisar nuestros protocolos si vemos que incrementa.</a:t>
            </a:r>
            <a:endParaRPr/>
          </a:p>
          <a:p>
            <a:pPr marL="0" lvl="0" indent="0" algn="l" rtl="0">
              <a:spcBef>
                <a:spcPts val="360"/>
              </a:spcBef>
              <a:spcAft>
                <a:spcPts val="0"/>
              </a:spcAft>
              <a:buNone/>
            </a:pPr>
            <a:r>
              <a:rPr lang="es-CO" b="1">
                <a:solidFill>
                  <a:srgbClr val="188FEE"/>
                </a:solidFill>
                <a:latin typeface="Poppins"/>
                <a:ea typeface="Poppins"/>
                <a:cs typeface="Poppins"/>
                <a:sym typeface="Poppins"/>
              </a:rPr>
              <a:t>18. Ratio de devoluciones</a:t>
            </a:r>
            <a:endParaRPr b="1">
              <a:solidFill>
                <a:srgbClr val="1E1666"/>
              </a:solidFill>
              <a:latin typeface="Poppins"/>
              <a:ea typeface="Poppins"/>
              <a:cs typeface="Poppins"/>
              <a:sym typeface="Poppins"/>
            </a:endParaRPr>
          </a:p>
          <a:p>
            <a:pPr marL="0" lvl="0" indent="0" algn="l" rtl="0">
              <a:spcBef>
                <a:spcPts val="360"/>
              </a:spcBef>
              <a:spcAft>
                <a:spcPts val="0"/>
              </a:spcAft>
              <a:buNone/>
            </a:pPr>
            <a:r>
              <a:rPr lang="es-CO">
                <a:solidFill>
                  <a:srgbClr val="25394B"/>
                </a:solidFill>
                <a:latin typeface="Poppins"/>
                <a:ea typeface="Poppins"/>
                <a:cs typeface="Poppins"/>
                <a:sym typeface="Poppins"/>
              </a:rPr>
              <a:t>Es uno de los KPI logísticos más representativos. Partiendo del número de envíos que enviamos y el número de envíos que volvemos a recibir, sabremos el porcentaje de retorno. Además de ello, también es interesante analizar los motivos que conducen hacia la devolución de pedidos para saber cómo mejorar.</a:t>
            </a:r>
            <a:endParaRPr/>
          </a:p>
          <a:p>
            <a:pPr marL="0" lvl="0" indent="0" algn="l" rtl="0">
              <a:spcBef>
                <a:spcPts val="360"/>
              </a:spcBef>
              <a:spcAft>
                <a:spcPts val="0"/>
              </a:spcAft>
              <a:buNone/>
            </a:pPr>
            <a:endParaRPr b="1">
              <a:solidFill>
                <a:srgbClr val="188FEE"/>
              </a:solidFill>
              <a:latin typeface="Poppins"/>
              <a:ea typeface="Poppins"/>
              <a:cs typeface="Poppins"/>
              <a:sym typeface="Poppins"/>
            </a:endParaRPr>
          </a:p>
          <a:p>
            <a:pPr marL="0" lvl="0" indent="0" algn="l" rtl="0">
              <a:spcBef>
                <a:spcPts val="360"/>
              </a:spcBef>
              <a:spcAft>
                <a:spcPts val="0"/>
              </a:spcAft>
              <a:buNone/>
            </a:pPr>
            <a:endParaRPr b="0" i="0">
              <a:solidFill>
                <a:srgbClr val="25394B"/>
              </a:solidFill>
              <a:latin typeface="Poppins"/>
              <a:ea typeface="Poppins"/>
              <a:cs typeface="Poppins"/>
              <a:sym typeface="Poppins"/>
            </a:endParaRPr>
          </a:p>
          <a:p>
            <a:pPr marL="0" lvl="0" indent="0" algn="l" rtl="0">
              <a:spcBef>
                <a:spcPts val="360"/>
              </a:spcBef>
              <a:spcAft>
                <a:spcPts val="0"/>
              </a:spcAft>
              <a:buNone/>
            </a:pPr>
            <a:endParaRPr b="0" i="0">
              <a:solidFill>
                <a:srgbClr val="25394B"/>
              </a:solidFill>
              <a:latin typeface="Poppins"/>
              <a:ea typeface="Poppins"/>
              <a:cs typeface="Poppins"/>
              <a:sym typeface="Poppins"/>
            </a:endParaRPr>
          </a:p>
          <a:p>
            <a:pPr marL="0" lvl="0" indent="0" algn="l" rtl="0">
              <a:spcBef>
                <a:spcPts val="360"/>
              </a:spcBef>
              <a:spcAft>
                <a:spcPts val="0"/>
              </a:spcAft>
              <a:buNone/>
            </a:pPr>
            <a:endParaRPr/>
          </a:p>
        </p:txBody>
      </p:sp>
      <p:sp>
        <p:nvSpPr>
          <p:cNvPr id="188" name="Google Shape;188;p9:notes"/>
          <p:cNvSpPr txBox="1">
            <a:spLocks noGrp="1"/>
          </p:cNvSpPr>
          <p:nvPr>
            <p:ph type="sldNum" idx="12"/>
          </p:nvPr>
        </p:nvSpPr>
        <p:spPr>
          <a:xfrm>
            <a:off x="3995738" y="8845550"/>
            <a:ext cx="3057525" cy="463550"/>
          </a:xfrm>
          <a:prstGeom prst="rect">
            <a:avLst/>
          </a:prstGeom>
          <a:noFill/>
          <a:ln>
            <a:noFill/>
          </a:ln>
        </p:spPr>
        <p:txBody>
          <a:bodyPr spcFirstLastPara="1" wrap="square" lIns="92450" tIns="46225" rIns="92450" bIns="46225" anchor="b" anchorCtr="0">
            <a:noAutofit/>
          </a:bodyPr>
          <a:lstStyle/>
          <a:p>
            <a:pPr marL="0" lvl="0" indent="0" algn="r" rtl="0">
              <a:spcBef>
                <a:spcPts val="0"/>
              </a:spcBef>
              <a:spcAft>
                <a:spcPts val="0"/>
              </a:spcAft>
              <a:buNone/>
            </a:pPr>
            <a:fld id="{00000000-1234-1234-1234-123412341234}" type="slidenum">
              <a:rPr lang="es-CO"/>
              <a:t>9</a:t>
            </a:fld>
            <a:endParaRPr/>
          </a:p>
        </p:txBody>
      </p:sp>
    </p:spTree>
    <p:extLst>
      <p:ext uri="{BB962C8B-B14F-4D97-AF65-F5344CB8AC3E}">
        <p14:creationId xmlns:p14="http://schemas.microsoft.com/office/powerpoint/2010/main" val="177100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9"/>
        <p:cNvGrpSpPr/>
        <p:nvPr/>
      </p:nvGrpSpPr>
      <p:grpSpPr>
        <a:xfrm>
          <a:off x="0" y="0"/>
          <a:ext cx="0" cy="0"/>
          <a:chOff x="0" y="0"/>
          <a:chExt cx="0" cy="0"/>
        </a:xfrm>
      </p:grpSpPr>
      <p:pic>
        <p:nvPicPr>
          <p:cNvPr id="20" name="Google Shape;20;p2" descr="intern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2 objetos y texto">
  <p:cSld name="Título, 2 objetos y texto">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609600" y="1600200"/>
            <a:ext cx="5384800" cy="21859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228600" algn="l">
              <a:spcBef>
                <a:spcPts val="36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1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228600" algn="l">
              <a:spcBef>
                <a:spcPts val="36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1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Black"/>
                <a:ea typeface="Arial Black"/>
                <a:cs typeface="Arial Black"/>
                <a:sym typeface="Arial Black"/>
              </a:defRPr>
            </a:lvl1pPr>
            <a:lvl2pPr marL="0" marR="0" lvl="1" indent="0" algn="r">
              <a:spcBef>
                <a:spcPts val="0"/>
              </a:spcBef>
              <a:spcAft>
                <a:spcPts val="0"/>
              </a:spcAft>
              <a:buNone/>
              <a:defRPr sz="1200">
                <a:solidFill>
                  <a:srgbClr val="898989"/>
                </a:solidFill>
                <a:latin typeface="Arial Black"/>
                <a:ea typeface="Arial Black"/>
                <a:cs typeface="Arial Black"/>
                <a:sym typeface="Arial Black"/>
              </a:defRPr>
            </a:lvl2pPr>
            <a:lvl3pPr marL="0" marR="0" lvl="2" indent="0" algn="r">
              <a:spcBef>
                <a:spcPts val="0"/>
              </a:spcBef>
              <a:spcAft>
                <a:spcPts val="0"/>
              </a:spcAft>
              <a:buNone/>
              <a:defRPr sz="1200">
                <a:solidFill>
                  <a:srgbClr val="898989"/>
                </a:solidFill>
                <a:latin typeface="Arial Black"/>
                <a:ea typeface="Arial Black"/>
                <a:cs typeface="Arial Black"/>
                <a:sym typeface="Arial Black"/>
              </a:defRPr>
            </a:lvl3pPr>
            <a:lvl4pPr marL="0" marR="0" lvl="3" indent="0" algn="r">
              <a:spcBef>
                <a:spcPts val="0"/>
              </a:spcBef>
              <a:spcAft>
                <a:spcPts val="0"/>
              </a:spcAft>
              <a:buNone/>
              <a:defRPr sz="1200">
                <a:solidFill>
                  <a:srgbClr val="898989"/>
                </a:solidFill>
                <a:latin typeface="Arial Black"/>
                <a:ea typeface="Arial Black"/>
                <a:cs typeface="Arial Black"/>
                <a:sym typeface="Arial Black"/>
              </a:defRPr>
            </a:lvl4pPr>
            <a:lvl5pPr marL="0" marR="0" lvl="4" indent="0" algn="r">
              <a:spcBef>
                <a:spcPts val="0"/>
              </a:spcBef>
              <a:spcAft>
                <a:spcPts val="0"/>
              </a:spcAft>
              <a:buNone/>
              <a:defRPr sz="1200">
                <a:solidFill>
                  <a:srgbClr val="898989"/>
                </a:solidFill>
                <a:latin typeface="Arial Black"/>
                <a:ea typeface="Arial Black"/>
                <a:cs typeface="Arial Black"/>
                <a:sym typeface="Arial Black"/>
              </a:defRPr>
            </a:lvl5pPr>
            <a:lvl6pPr marL="0" marR="0" lvl="5" indent="0" algn="r">
              <a:spcBef>
                <a:spcPts val="0"/>
              </a:spcBef>
              <a:spcAft>
                <a:spcPts val="0"/>
              </a:spcAft>
              <a:buNone/>
              <a:defRPr sz="1200">
                <a:solidFill>
                  <a:srgbClr val="898989"/>
                </a:solidFill>
                <a:latin typeface="Arial Black"/>
                <a:ea typeface="Arial Black"/>
                <a:cs typeface="Arial Black"/>
                <a:sym typeface="Arial Black"/>
              </a:defRPr>
            </a:lvl6pPr>
            <a:lvl7pPr marL="0" marR="0" lvl="6" indent="0" algn="r">
              <a:spcBef>
                <a:spcPts val="0"/>
              </a:spcBef>
              <a:spcAft>
                <a:spcPts val="0"/>
              </a:spcAft>
              <a:buNone/>
              <a:defRPr sz="1200">
                <a:solidFill>
                  <a:srgbClr val="898989"/>
                </a:solidFill>
                <a:latin typeface="Arial Black"/>
                <a:ea typeface="Arial Black"/>
                <a:cs typeface="Arial Black"/>
                <a:sym typeface="Arial Black"/>
              </a:defRPr>
            </a:lvl7pPr>
            <a:lvl8pPr marL="0" marR="0" lvl="7" indent="0" algn="r">
              <a:spcBef>
                <a:spcPts val="0"/>
              </a:spcBef>
              <a:spcAft>
                <a:spcPts val="0"/>
              </a:spcAft>
              <a:buNone/>
              <a:defRPr sz="1200">
                <a:solidFill>
                  <a:srgbClr val="898989"/>
                </a:solidFill>
                <a:latin typeface="Arial Black"/>
                <a:ea typeface="Arial Black"/>
                <a:cs typeface="Arial Black"/>
                <a:sym typeface="Arial Black"/>
              </a:defRPr>
            </a:lvl8pPr>
            <a:lvl9pPr marL="0" marR="0" lvl="8" indent="0" algn="r">
              <a:spcBef>
                <a:spcPts val="0"/>
              </a:spcBef>
              <a:spcAft>
                <a:spcPts val="0"/>
              </a:spcAft>
              <a:buNone/>
              <a:defRPr sz="1200">
                <a:solidFill>
                  <a:srgbClr val="898989"/>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mparación">
  <p:cSld name="1_Comparación">
    <p:spTree>
      <p:nvGrpSpPr>
        <p:cNvPr id="1" name="Shape 45"/>
        <p:cNvGrpSpPr/>
        <p:nvPr/>
      </p:nvGrpSpPr>
      <p:grpSpPr>
        <a:xfrm>
          <a:off x="0" y="0"/>
          <a:ext cx="0" cy="0"/>
          <a:chOff x="0" y="0"/>
          <a:chExt cx="0" cy="0"/>
        </a:xfrm>
      </p:grpSpPr>
      <p:pic>
        <p:nvPicPr>
          <p:cNvPr id="46" name="Google Shape;46;p12" descr="interna-con-franj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6" name="Google Shape;5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8" name="Google Shape;6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2"/>
        <p:cNvGrpSpPr/>
        <p:nvPr/>
      </p:nvGrpSpPr>
      <p:grpSpPr>
        <a:xfrm>
          <a:off x="0" y="0"/>
          <a:ext cx="0" cy="0"/>
          <a:chOff x="0" y="0"/>
          <a:chExt cx="0" cy="0"/>
        </a:xfrm>
      </p:grpSpPr>
      <p:sp>
        <p:nvSpPr>
          <p:cNvPr id="93" name="Google Shape;9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9" name="Google Shape;99;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0" name="Google Shape;10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21"/>
        <p:cNvGrpSpPr/>
        <p:nvPr/>
      </p:nvGrpSpPr>
      <p:grpSpPr>
        <a:xfrm>
          <a:off x="0" y="0"/>
          <a:ext cx="0" cy="0"/>
          <a:chOff x="0" y="0"/>
          <a:chExt cx="0" cy="0"/>
        </a:xfrm>
      </p:grpSpPr>
      <p:pic>
        <p:nvPicPr>
          <p:cNvPr id="22" name="Google Shape;22;p3" descr="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a:spLocks noGrp="1"/>
          </p:cNvSpPr>
          <p:nvPr>
            <p:ph type="pic" idx="2"/>
          </p:nvPr>
        </p:nvSpPr>
        <p:spPr>
          <a:xfrm>
            <a:off x="5183188" y="987425"/>
            <a:ext cx="6172200" cy="4873625"/>
          </a:xfrm>
          <a:prstGeom prst="rect">
            <a:avLst/>
          </a:prstGeom>
          <a:noFill/>
          <a:ln>
            <a:noFill/>
          </a:ln>
        </p:spPr>
      </p:sp>
      <p:sp>
        <p:nvSpPr>
          <p:cNvPr id="106" name="Google Shape;106;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228600" algn="l">
              <a:spcBef>
                <a:spcPts val="360"/>
              </a:spcBef>
              <a:spcAft>
                <a:spcPts val="0"/>
              </a:spcAft>
              <a:buSzPts val="14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4"/>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228600" algn="l">
              <a:spcBef>
                <a:spcPts val="360"/>
              </a:spcBef>
              <a:spcAft>
                <a:spcPts val="0"/>
              </a:spcAft>
              <a:buSzPts val="14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Black"/>
                <a:ea typeface="Arial Black"/>
                <a:cs typeface="Arial Black"/>
                <a:sym typeface="Arial Black"/>
              </a:defRPr>
            </a:lvl1pPr>
            <a:lvl2pPr marL="0" marR="0" lvl="1" indent="0" algn="r">
              <a:spcBef>
                <a:spcPts val="0"/>
              </a:spcBef>
              <a:spcAft>
                <a:spcPts val="0"/>
              </a:spcAft>
              <a:buNone/>
              <a:defRPr sz="1200">
                <a:solidFill>
                  <a:srgbClr val="898989"/>
                </a:solidFill>
                <a:latin typeface="Arial Black"/>
                <a:ea typeface="Arial Black"/>
                <a:cs typeface="Arial Black"/>
                <a:sym typeface="Arial Black"/>
              </a:defRPr>
            </a:lvl2pPr>
            <a:lvl3pPr marL="0" marR="0" lvl="2" indent="0" algn="r">
              <a:spcBef>
                <a:spcPts val="0"/>
              </a:spcBef>
              <a:spcAft>
                <a:spcPts val="0"/>
              </a:spcAft>
              <a:buNone/>
              <a:defRPr sz="1200">
                <a:solidFill>
                  <a:srgbClr val="898989"/>
                </a:solidFill>
                <a:latin typeface="Arial Black"/>
                <a:ea typeface="Arial Black"/>
                <a:cs typeface="Arial Black"/>
                <a:sym typeface="Arial Black"/>
              </a:defRPr>
            </a:lvl3pPr>
            <a:lvl4pPr marL="0" marR="0" lvl="3" indent="0" algn="r">
              <a:spcBef>
                <a:spcPts val="0"/>
              </a:spcBef>
              <a:spcAft>
                <a:spcPts val="0"/>
              </a:spcAft>
              <a:buNone/>
              <a:defRPr sz="1200">
                <a:solidFill>
                  <a:srgbClr val="898989"/>
                </a:solidFill>
                <a:latin typeface="Arial Black"/>
                <a:ea typeface="Arial Black"/>
                <a:cs typeface="Arial Black"/>
                <a:sym typeface="Arial Black"/>
              </a:defRPr>
            </a:lvl4pPr>
            <a:lvl5pPr marL="0" marR="0" lvl="4" indent="0" algn="r">
              <a:spcBef>
                <a:spcPts val="0"/>
              </a:spcBef>
              <a:spcAft>
                <a:spcPts val="0"/>
              </a:spcAft>
              <a:buNone/>
              <a:defRPr sz="1200">
                <a:solidFill>
                  <a:srgbClr val="898989"/>
                </a:solidFill>
                <a:latin typeface="Arial Black"/>
                <a:ea typeface="Arial Black"/>
                <a:cs typeface="Arial Black"/>
                <a:sym typeface="Arial Black"/>
              </a:defRPr>
            </a:lvl5pPr>
            <a:lvl6pPr marL="0" marR="0" lvl="5" indent="0" algn="r">
              <a:spcBef>
                <a:spcPts val="0"/>
              </a:spcBef>
              <a:spcAft>
                <a:spcPts val="0"/>
              </a:spcAft>
              <a:buNone/>
              <a:defRPr sz="1200">
                <a:solidFill>
                  <a:srgbClr val="898989"/>
                </a:solidFill>
                <a:latin typeface="Arial Black"/>
                <a:ea typeface="Arial Black"/>
                <a:cs typeface="Arial Black"/>
                <a:sym typeface="Arial Black"/>
              </a:defRPr>
            </a:lvl6pPr>
            <a:lvl7pPr marL="0" marR="0" lvl="6" indent="0" algn="r">
              <a:spcBef>
                <a:spcPts val="0"/>
              </a:spcBef>
              <a:spcAft>
                <a:spcPts val="0"/>
              </a:spcAft>
              <a:buNone/>
              <a:defRPr sz="1200">
                <a:solidFill>
                  <a:srgbClr val="898989"/>
                </a:solidFill>
                <a:latin typeface="Arial Black"/>
                <a:ea typeface="Arial Black"/>
                <a:cs typeface="Arial Black"/>
                <a:sym typeface="Arial Black"/>
              </a:defRPr>
            </a:lvl7pPr>
            <a:lvl8pPr marL="0" marR="0" lvl="7" indent="0" algn="r">
              <a:spcBef>
                <a:spcPts val="0"/>
              </a:spcBef>
              <a:spcAft>
                <a:spcPts val="0"/>
              </a:spcAft>
              <a:buNone/>
              <a:defRPr sz="1200">
                <a:solidFill>
                  <a:srgbClr val="898989"/>
                </a:solidFill>
                <a:latin typeface="Arial Black"/>
                <a:ea typeface="Arial Black"/>
                <a:cs typeface="Arial Black"/>
                <a:sym typeface="Arial Black"/>
              </a:defRPr>
            </a:lvl8pPr>
            <a:lvl9pPr marL="0" marR="0" lvl="8" indent="0" algn="r">
              <a:spcBef>
                <a:spcPts val="0"/>
              </a:spcBef>
              <a:spcAft>
                <a:spcPts val="0"/>
              </a:spcAft>
              <a:buNone/>
              <a:defRPr sz="1200">
                <a:solidFill>
                  <a:srgbClr val="898989"/>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Black"/>
                <a:ea typeface="Arial Black"/>
                <a:cs typeface="Arial Black"/>
                <a:sym typeface="Arial Black"/>
              </a:defRPr>
            </a:lvl1pPr>
            <a:lvl2pPr marL="0" marR="0" lvl="1" indent="0" algn="r">
              <a:spcBef>
                <a:spcPts val="0"/>
              </a:spcBef>
              <a:spcAft>
                <a:spcPts val="0"/>
              </a:spcAft>
              <a:buNone/>
              <a:defRPr sz="1200">
                <a:solidFill>
                  <a:srgbClr val="898989"/>
                </a:solidFill>
                <a:latin typeface="Arial Black"/>
                <a:ea typeface="Arial Black"/>
                <a:cs typeface="Arial Black"/>
                <a:sym typeface="Arial Black"/>
              </a:defRPr>
            </a:lvl2pPr>
            <a:lvl3pPr marL="0" marR="0" lvl="2" indent="0" algn="r">
              <a:spcBef>
                <a:spcPts val="0"/>
              </a:spcBef>
              <a:spcAft>
                <a:spcPts val="0"/>
              </a:spcAft>
              <a:buNone/>
              <a:defRPr sz="1200">
                <a:solidFill>
                  <a:srgbClr val="898989"/>
                </a:solidFill>
                <a:latin typeface="Arial Black"/>
                <a:ea typeface="Arial Black"/>
                <a:cs typeface="Arial Black"/>
                <a:sym typeface="Arial Black"/>
              </a:defRPr>
            </a:lvl3pPr>
            <a:lvl4pPr marL="0" marR="0" lvl="3" indent="0" algn="r">
              <a:spcBef>
                <a:spcPts val="0"/>
              </a:spcBef>
              <a:spcAft>
                <a:spcPts val="0"/>
              </a:spcAft>
              <a:buNone/>
              <a:defRPr sz="1200">
                <a:solidFill>
                  <a:srgbClr val="898989"/>
                </a:solidFill>
                <a:latin typeface="Arial Black"/>
                <a:ea typeface="Arial Black"/>
                <a:cs typeface="Arial Black"/>
                <a:sym typeface="Arial Black"/>
              </a:defRPr>
            </a:lvl4pPr>
            <a:lvl5pPr marL="0" marR="0" lvl="4" indent="0" algn="r">
              <a:spcBef>
                <a:spcPts val="0"/>
              </a:spcBef>
              <a:spcAft>
                <a:spcPts val="0"/>
              </a:spcAft>
              <a:buNone/>
              <a:defRPr sz="1200">
                <a:solidFill>
                  <a:srgbClr val="898989"/>
                </a:solidFill>
                <a:latin typeface="Arial Black"/>
                <a:ea typeface="Arial Black"/>
                <a:cs typeface="Arial Black"/>
                <a:sym typeface="Arial Black"/>
              </a:defRPr>
            </a:lvl5pPr>
            <a:lvl6pPr marL="0" marR="0" lvl="5" indent="0" algn="r">
              <a:spcBef>
                <a:spcPts val="0"/>
              </a:spcBef>
              <a:spcAft>
                <a:spcPts val="0"/>
              </a:spcAft>
              <a:buNone/>
              <a:defRPr sz="1200">
                <a:solidFill>
                  <a:srgbClr val="898989"/>
                </a:solidFill>
                <a:latin typeface="Arial Black"/>
                <a:ea typeface="Arial Black"/>
                <a:cs typeface="Arial Black"/>
                <a:sym typeface="Arial Black"/>
              </a:defRPr>
            </a:lvl6pPr>
            <a:lvl7pPr marL="0" marR="0" lvl="6" indent="0" algn="r">
              <a:spcBef>
                <a:spcPts val="0"/>
              </a:spcBef>
              <a:spcAft>
                <a:spcPts val="0"/>
              </a:spcAft>
              <a:buNone/>
              <a:defRPr sz="1200">
                <a:solidFill>
                  <a:srgbClr val="898989"/>
                </a:solidFill>
                <a:latin typeface="Arial Black"/>
                <a:ea typeface="Arial Black"/>
                <a:cs typeface="Arial Black"/>
                <a:sym typeface="Arial Black"/>
              </a:defRPr>
            </a:lvl7pPr>
            <a:lvl8pPr marL="0" marR="0" lvl="7" indent="0" algn="r">
              <a:spcBef>
                <a:spcPts val="0"/>
              </a:spcBef>
              <a:spcAft>
                <a:spcPts val="0"/>
              </a:spcAft>
              <a:buNone/>
              <a:defRPr sz="1200">
                <a:solidFill>
                  <a:srgbClr val="898989"/>
                </a:solidFill>
                <a:latin typeface="Arial Black"/>
                <a:ea typeface="Arial Black"/>
                <a:cs typeface="Arial Black"/>
                <a:sym typeface="Arial Black"/>
              </a:defRPr>
            </a:lvl8pPr>
            <a:lvl9pPr marL="0" marR="0" lvl="8" indent="0" algn="r">
              <a:spcBef>
                <a:spcPts val="0"/>
              </a:spcBef>
              <a:spcAft>
                <a:spcPts val="0"/>
              </a:spcAft>
              <a:buNone/>
              <a:defRPr sz="1200">
                <a:solidFill>
                  <a:srgbClr val="898989"/>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4_En blanco">
  <p:cSld name="14_En blanco">
    <p:spTree>
      <p:nvGrpSpPr>
        <p:cNvPr id="1" name="Shape 30"/>
        <p:cNvGrpSpPr/>
        <p:nvPr/>
      </p:nvGrpSpPr>
      <p:grpSpPr>
        <a:xfrm>
          <a:off x="0" y="0"/>
          <a:ext cx="0" cy="0"/>
          <a:chOff x="0" y="0"/>
          <a:chExt cx="0" cy="0"/>
        </a:xfrm>
      </p:grpSpPr>
      <p:sp>
        <p:nvSpPr>
          <p:cNvPr id="31" name="Google Shape;31;p6"/>
          <p:cNvSpPr>
            <a:spLocks noGrp="1"/>
          </p:cNvSpPr>
          <p:nvPr>
            <p:ph type="dgm" idx="2"/>
          </p:nvPr>
        </p:nvSpPr>
        <p:spPr>
          <a:xfrm>
            <a:off x="6953256" y="5586434"/>
            <a:ext cx="5429288" cy="914400"/>
          </a:xfrm>
          <a:prstGeom prst="rect">
            <a:avLst/>
          </a:prstGeom>
          <a:noFill/>
          <a:ln>
            <a:noFill/>
          </a:ln>
        </p:spPr>
        <p:txBody>
          <a:bodyPr spcFirstLastPara="1" wrap="square" lIns="91425" tIns="45700" rIns="91425" bIns="45700" anchor="t" anchorCtr="0">
            <a:noAutofit/>
          </a:bodyPr>
          <a:lstStyle>
            <a:lvl1pPr marR="0" lvl="0" algn="ctr"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5_En blanco">
  <p:cSld name="15_En blanco">
    <p:spTree>
      <p:nvGrpSpPr>
        <p:cNvPr id="1" name="Shape 32"/>
        <p:cNvGrpSpPr/>
        <p:nvPr/>
      </p:nvGrpSpPr>
      <p:grpSpPr>
        <a:xfrm>
          <a:off x="0" y="0"/>
          <a:ext cx="0" cy="0"/>
          <a:chOff x="0" y="0"/>
          <a:chExt cx="0" cy="0"/>
        </a:xfrm>
      </p:grpSpPr>
      <p:sp>
        <p:nvSpPr>
          <p:cNvPr id="33" name="Google Shape;33;p7"/>
          <p:cNvSpPr>
            <a:spLocks noGrp="1"/>
          </p:cNvSpPr>
          <p:nvPr>
            <p:ph type="dgm" idx="2"/>
          </p:nvPr>
        </p:nvSpPr>
        <p:spPr>
          <a:xfrm>
            <a:off x="6953256" y="5586434"/>
            <a:ext cx="5429288" cy="914400"/>
          </a:xfrm>
          <a:prstGeom prst="rect">
            <a:avLst/>
          </a:prstGeom>
          <a:noFill/>
          <a:ln>
            <a:noFill/>
          </a:ln>
        </p:spPr>
        <p:txBody>
          <a:bodyPr spcFirstLastPara="1" wrap="square" lIns="91425" tIns="45700" rIns="91425" bIns="45700" anchor="t" anchorCtr="0">
            <a:noAutofit/>
          </a:bodyPr>
          <a:lstStyle>
            <a:lvl1pPr marR="0" lvl="0" algn="ctr"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6_En blanco">
  <p:cSld name="16_En blanco">
    <p:spTree>
      <p:nvGrpSpPr>
        <p:cNvPr id="1" name="Shape 34"/>
        <p:cNvGrpSpPr/>
        <p:nvPr/>
      </p:nvGrpSpPr>
      <p:grpSpPr>
        <a:xfrm>
          <a:off x="0" y="0"/>
          <a:ext cx="0" cy="0"/>
          <a:chOff x="0" y="0"/>
          <a:chExt cx="0" cy="0"/>
        </a:xfrm>
      </p:grpSpPr>
      <p:sp>
        <p:nvSpPr>
          <p:cNvPr id="35" name="Google Shape;35;p8"/>
          <p:cNvSpPr>
            <a:spLocks noGrp="1"/>
          </p:cNvSpPr>
          <p:nvPr>
            <p:ph type="dgm" idx="2"/>
          </p:nvPr>
        </p:nvSpPr>
        <p:spPr>
          <a:xfrm>
            <a:off x="6953256" y="5586434"/>
            <a:ext cx="5429288" cy="914400"/>
          </a:xfrm>
          <a:prstGeom prst="rect">
            <a:avLst/>
          </a:prstGeom>
          <a:noFill/>
          <a:ln>
            <a:noFill/>
          </a:ln>
        </p:spPr>
        <p:txBody>
          <a:bodyPr spcFirstLastPara="1" wrap="square" lIns="91425" tIns="45700" rIns="91425" bIns="45700" anchor="t" anchorCtr="0">
            <a:noAutofit/>
          </a:bodyPr>
          <a:lstStyle>
            <a:lvl1pPr marR="0" lvl="0" algn="ctr"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6_En blanco">
  <p:cSld name="26_En blanco">
    <p:spTree>
      <p:nvGrpSpPr>
        <p:cNvPr id="1" name="Shape 36"/>
        <p:cNvGrpSpPr/>
        <p:nvPr/>
      </p:nvGrpSpPr>
      <p:grpSpPr>
        <a:xfrm>
          <a:off x="0" y="0"/>
          <a:ext cx="0" cy="0"/>
          <a:chOff x="0" y="0"/>
          <a:chExt cx="0" cy="0"/>
        </a:xfrm>
      </p:grpSpPr>
      <p:sp>
        <p:nvSpPr>
          <p:cNvPr id="37" name="Google Shape;37;p9"/>
          <p:cNvSpPr>
            <a:spLocks noGrp="1"/>
          </p:cNvSpPr>
          <p:nvPr>
            <p:ph type="dgm" idx="2"/>
          </p:nvPr>
        </p:nvSpPr>
        <p:spPr>
          <a:xfrm>
            <a:off x="6953256" y="5586434"/>
            <a:ext cx="5429288" cy="914400"/>
          </a:xfrm>
          <a:prstGeom prst="rect">
            <a:avLst/>
          </a:prstGeom>
          <a:noFill/>
          <a:ln>
            <a:noFill/>
          </a:ln>
        </p:spPr>
        <p:txBody>
          <a:bodyPr spcFirstLastPara="1" wrap="square" lIns="91425" tIns="45700" rIns="91425" bIns="45700" anchor="t" anchorCtr="0">
            <a:noAutofit/>
          </a:bodyPr>
          <a:lstStyle>
            <a:lvl1pPr marR="0" lvl="0" algn="ctr"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7_En blanco">
  <p:cSld name="27_En blanco">
    <p:spTree>
      <p:nvGrpSpPr>
        <p:cNvPr id="1" name="Shape 38"/>
        <p:cNvGrpSpPr/>
        <p:nvPr/>
      </p:nvGrpSpPr>
      <p:grpSpPr>
        <a:xfrm>
          <a:off x="0" y="0"/>
          <a:ext cx="0" cy="0"/>
          <a:chOff x="0" y="0"/>
          <a:chExt cx="0" cy="0"/>
        </a:xfrm>
      </p:grpSpPr>
      <p:sp>
        <p:nvSpPr>
          <p:cNvPr id="39" name="Google Shape;39;p10"/>
          <p:cNvSpPr>
            <a:spLocks noGrp="1"/>
          </p:cNvSpPr>
          <p:nvPr>
            <p:ph type="dgm" idx="2"/>
          </p:nvPr>
        </p:nvSpPr>
        <p:spPr>
          <a:xfrm>
            <a:off x="6953256" y="5586434"/>
            <a:ext cx="5429288" cy="914400"/>
          </a:xfrm>
          <a:prstGeom prst="rect">
            <a:avLst/>
          </a:prstGeom>
          <a:noFill/>
          <a:ln>
            <a:noFill/>
          </a:ln>
        </p:spPr>
        <p:txBody>
          <a:bodyPr spcFirstLastPara="1" wrap="square" lIns="91425" tIns="45700" rIns="91425" bIns="45700" anchor="t" anchorCtr="0">
            <a:noAutofit/>
          </a:bodyPr>
          <a:lstStyle>
            <a:lvl1pPr marR="0" lvl="0" algn="ctr"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13" name="Google Shape;13;p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14" name="Google Shape;14;p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1pPr>
            <a:lvl2pPr marL="0" marR="0" lvl="1"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2pPr>
            <a:lvl3pPr marL="0" marR="0" lvl="2"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3pPr>
            <a:lvl4pPr marL="0" marR="0" lvl="3"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4pPr>
            <a:lvl5pPr marL="0" marR="0" lvl="4"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5pPr>
            <a:lvl6pPr marL="0" marR="0" lvl="5"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6pPr>
            <a:lvl7pPr marL="0" marR="0" lvl="6"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7pPr>
            <a:lvl8pPr marL="0" marR="0" lvl="7"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8pPr>
            <a:lvl9pPr marL="0" marR="0" lvl="8" indent="0" algn="r" rtl="0">
              <a:spcBef>
                <a:spcPts val="0"/>
              </a:spcBef>
              <a:spcAft>
                <a:spcPts val="0"/>
              </a:spcAft>
              <a:buNone/>
              <a:defRPr sz="1200" b="0" i="0" u="none" strike="noStrike" cap="none">
                <a:solidFill>
                  <a:srgbClr val="898989"/>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s-CO"/>
              <a:t>‹Nº›</a:t>
            </a:fld>
            <a:endParaRPr/>
          </a:p>
        </p:txBody>
      </p:sp>
      <p:sp>
        <p:nvSpPr>
          <p:cNvPr id="15" name="Google Shape;15;p1"/>
          <p:cNvSpPr/>
          <p:nvPr/>
        </p:nvSpPr>
        <p:spPr>
          <a:xfrm>
            <a:off x="0" y="6021388"/>
            <a:ext cx="12192000" cy="836612"/>
          </a:xfrm>
          <a:prstGeom prst="rect">
            <a:avLst/>
          </a:prstGeom>
          <a:solidFill>
            <a:srgbClr val="0A126A"/>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6" name="Google Shape;16;p1"/>
          <p:cNvSpPr txBox="1"/>
          <p:nvPr/>
        </p:nvSpPr>
        <p:spPr>
          <a:xfrm>
            <a:off x="368300" y="6356350"/>
            <a:ext cx="2844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100" b="0" i="0" u="none" strike="noStrike" cap="none">
                <a:solidFill>
                  <a:schemeClr val="lt1"/>
                </a:solidFill>
                <a:latin typeface="Arial"/>
                <a:ea typeface="Arial"/>
                <a:cs typeface="Arial"/>
                <a:sym typeface="Arial"/>
              </a:rPr>
              <a:t>Luis Fernando Gómez  MBA</a:t>
            </a:r>
            <a:endParaRPr/>
          </a:p>
        </p:txBody>
      </p:sp>
      <p:sp>
        <p:nvSpPr>
          <p:cNvPr id="17" name="Google Shape;17;p1" descr="Servicio Nacional de Aprendizaje | SENA"/>
          <p:cNvSpPr/>
          <p:nvPr/>
        </p:nvSpPr>
        <p:spPr>
          <a:xfrm>
            <a:off x="280988" y="-212725"/>
            <a:ext cx="4064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Arial Black"/>
              <a:ea typeface="Arial Black"/>
              <a:cs typeface="Arial Black"/>
              <a:sym typeface="Arial Black"/>
            </a:endParaRPr>
          </a:p>
        </p:txBody>
      </p:sp>
      <p:pic>
        <p:nvPicPr>
          <p:cNvPr id="18" name="Google Shape;18;p1"/>
          <p:cNvPicPr preferRelativeResize="0"/>
          <p:nvPr/>
        </p:nvPicPr>
        <p:blipFill rotWithShape="1">
          <a:blip r:embed="rId13">
            <a:alphaModFix/>
          </a:blip>
          <a:srcRect/>
          <a:stretch/>
        </p:blipFill>
        <p:spPr>
          <a:xfrm>
            <a:off x="10609263" y="6126163"/>
            <a:ext cx="1150937" cy="6270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Black"/>
                <a:ea typeface="Arial Black"/>
                <a:cs typeface="Arial Black"/>
                <a:sym typeface="Arial Black"/>
              </a:defRPr>
            </a:lvl1pPr>
            <a:lvl2pPr marR="0" lvl="1"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2pPr>
            <a:lvl3pPr marR="0" lvl="2"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3pPr>
            <a:lvl4pPr marR="0" lvl="3"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4pPr>
            <a:lvl5pPr marR="0" lvl="4"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5pPr>
            <a:lvl6pPr marR="0" lvl="5"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6pPr>
            <a:lvl7pPr marR="0" lvl="6"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7pPr>
            <a:lvl8pPr marR="0" lvl="7"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8pPr>
            <a:lvl9pPr marR="0" lvl="8" algn="l" rtl="0">
              <a:spcBef>
                <a:spcPts val="0"/>
              </a:spcBef>
              <a:spcAft>
                <a:spcPts val="0"/>
              </a:spcAft>
              <a:buSzPts val="1400"/>
              <a:buNone/>
              <a:defRPr sz="2800" b="0" i="0" u="none" strike="noStrike" cap="none">
                <a:solidFill>
                  <a:schemeClr val="dk1"/>
                </a:solidFill>
                <a:latin typeface="Arial Black"/>
                <a:ea typeface="Arial Black"/>
                <a:cs typeface="Arial Black"/>
                <a:sym typeface="Arial Black"/>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Black"/>
                <a:ea typeface="Arial Black"/>
                <a:cs typeface="Arial Black"/>
                <a:sym typeface="Arial Black"/>
              </a:defRPr>
            </a:lvl1pPr>
            <a:lvl2pPr marL="0" marR="0" lvl="1" indent="0" algn="r" rtl="0">
              <a:spcBef>
                <a:spcPts val="0"/>
              </a:spcBef>
              <a:spcAft>
                <a:spcPts val="0"/>
              </a:spcAft>
              <a:buNone/>
              <a:defRPr sz="1200">
                <a:solidFill>
                  <a:srgbClr val="888888"/>
                </a:solidFill>
                <a:latin typeface="Arial Black"/>
                <a:ea typeface="Arial Black"/>
                <a:cs typeface="Arial Black"/>
                <a:sym typeface="Arial Black"/>
              </a:defRPr>
            </a:lvl2pPr>
            <a:lvl3pPr marL="0" marR="0" lvl="2" indent="0" algn="r" rtl="0">
              <a:spcBef>
                <a:spcPts val="0"/>
              </a:spcBef>
              <a:spcAft>
                <a:spcPts val="0"/>
              </a:spcAft>
              <a:buNone/>
              <a:defRPr sz="1200">
                <a:solidFill>
                  <a:srgbClr val="888888"/>
                </a:solidFill>
                <a:latin typeface="Arial Black"/>
                <a:ea typeface="Arial Black"/>
                <a:cs typeface="Arial Black"/>
                <a:sym typeface="Arial Black"/>
              </a:defRPr>
            </a:lvl3pPr>
            <a:lvl4pPr marL="0" marR="0" lvl="3" indent="0" algn="r" rtl="0">
              <a:spcBef>
                <a:spcPts val="0"/>
              </a:spcBef>
              <a:spcAft>
                <a:spcPts val="0"/>
              </a:spcAft>
              <a:buNone/>
              <a:defRPr sz="1200">
                <a:solidFill>
                  <a:srgbClr val="888888"/>
                </a:solidFill>
                <a:latin typeface="Arial Black"/>
                <a:ea typeface="Arial Black"/>
                <a:cs typeface="Arial Black"/>
                <a:sym typeface="Arial Black"/>
              </a:defRPr>
            </a:lvl4pPr>
            <a:lvl5pPr marL="0" marR="0" lvl="4" indent="0" algn="r" rtl="0">
              <a:spcBef>
                <a:spcPts val="0"/>
              </a:spcBef>
              <a:spcAft>
                <a:spcPts val="0"/>
              </a:spcAft>
              <a:buNone/>
              <a:defRPr sz="1200">
                <a:solidFill>
                  <a:srgbClr val="888888"/>
                </a:solidFill>
                <a:latin typeface="Arial Black"/>
                <a:ea typeface="Arial Black"/>
                <a:cs typeface="Arial Black"/>
                <a:sym typeface="Arial Black"/>
              </a:defRPr>
            </a:lvl5pPr>
            <a:lvl6pPr marL="0" marR="0" lvl="5" indent="0" algn="r" rtl="0">
              <a:spcBef>
                <a:spcPts val="0"/>
              </a:spcBef>
              <a:spcAft>
                <a:spcPts val="0"/>
              </a:spcAft>
              <a:buNone/>
              <a:defRPr sz="1200">
                <a:solidFill>
                  <a:srgbClr val="888888"/>
                </a:solidFill>
                <a:latin typeface="Arial Black"/>
                <a:ea typeface="Arial Black"/>
                <a:cs typeface="Arial Black"/>
                <a:sym typeface="Arial Black"/>
              </a:defRPr>
            </a:lvl6pPr>
            <a:lvl7pPr marL="0" marR="0" lvl="6" indent="0" algn="r" rtl="0">
              <a:spcBef>
                <a:spcPts val="0"/>
              </a:spcBef>
              <a:spcAft>
                <a:spcPts val="0"/>
              </a:spcAft>
              <a:buNone/>
              <a:defRPr sz="1200">
                <a:solidFill>
                  <a:srgbClr val="888888"/>
                </a:solidFill>
                <a:latin typeface="Arial Black"/>
                <a:ea typeface="Arial Black"/>
                <a:cs typeface="Arial Black"/>
                <a:sym typeface="Arial Black"/>
              </a:defRPr>
            </a:lvl7pPr>
            <a:lvl8pPr marL="0" marR="0" lvl="7" indent="0" algn="r" rtl="0">
              <a:spcBef>
                <a:spcPts val="0"/>
              </a:spcBef>
              <a:spcAft>
                <a:spcPts val="0"/>
              </a:spcAft>
              <a:buNone/>
              <a:defRPr sz="1200">
                <a:solidFill>
                  <a:srgbClr val="888888"/>
                </a:solidFill>
                <a:latin typeface="Arial Black"/>
                <a:ea typeface="Arial Black"/>
                <a:cs typeface="Arial Black"/>
                <a:sym typeface="Arial Black"/>
              </a:defRPr>
            </a:lvl8pPr>
            <a:lvl9pPr marL="0" marR="0" lvl="8" indent="0" algn="r" rtl="0">
              <a:spcBef>
                <a:spcPts val="0"/>
              </a:spcBef>
              <a:spcAft>
                <a:spcPts val="0"/>
              </a:spcAft>
              <a:buNone/>
              <a:defRPr sz="1200">
                <a:solidFill>
                  <a:srgbClr val="888888"/>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idx="4294967295"/>
          </p:nvPr>
        </p:nvSpPr>
        <p:spPr>
          <a:xfrm>
            <a:off x="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CO" b="1" dirty="0">
                <a:solidFill>
                  <a:schemeClr val="accent1"/>
                </a:solidFill>
                <a:latin typeface="Arial"/>
                <a:ea typeface="Arial"/>
                <a:cs typeface="Arial"/>
                <a:sym typeface="Arial"/>
              </a:rPr>
              <a:t>INDICADORES DE </a:t>
            </a:r>
            <a:r>
              <a:rPr lang="es-CO" b="1" dirty="0" smtClean="0">
                <a:solidFill>
                  <a:schemeClr val="accent1"/>
                </a:solidFill>
                <a:latin typeface="Arial"/>
                <a:ea typeface="Arial"/>
                <a:cs typeface="Arial"/>
                <a:sym typeface="Arial"/>
              </a:rPr>
              <a:t>GESTIÓN</a:t>
            </a:r>
            <a:endParaRPr dirty="0"/>
          </a:p>
        </p:txBody>
      </p:sp>
      <p:pic>
        <p:nvPicPr>
          <p:cNvPr id="128" name="Google Shape;128;p25" descr="h) Los indicadores que permitan rendir cuenta de sus objetivos y  resultados; y – Transparencia Tlaquepaque"/>
          <p:cNvPicPr preferRelativeResize="0"/>
          <p:nvPr/>
        </p:nvPicPr>
        <p:blipFill rotWithShape="1">
          <a:blip r:embed="rId3">
            <a:alphaModFix/>
          </a:blip>
          <a:srcRect/>
          <a:stretch/>
        </p:blipFill>
        <p:spPr>
          <a:xfrm>
            <a:off x="3791744" y="1482552"/>
            <a:ext cx="4392488" cy="4392488"/>
          </a:xfrm>
          <a:prstGeom prst="rect">
            <a:avLst/>
          </a:prstGeom>
          <a:solidFill>
            <a:srgbClr val="FFFFFF"/>
          </a:solid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p:nvPr/>
        </p:nvSpPr>
        <p:spPr>
          <a:xfrm>
            <a:off x="1524000" y="857250"/>
            <a:ext cx="9144000" cy="5143500"/>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97" name="Google Shape;197;p34"/>
          <p:cNvSpPr txBox="1"/>
          <p:nvPr/>
        </p:nvSpPr>
        <p:spPr>
          <a:xfrm>
            <a:off x="3271838" y="2825750"/>
            <a:ext cx="5591175" cy="11080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6600"/>
              <a:buFont typeface="Arial"/>
              <a:buNone/>
            </a:pPr>
            <a:r>
              <a:rPr lang="es-CO" sz="6600">
                <a:solidFill>
                  <a:schemeClr val="dk1"/>
                </a:solidFill>
                <a:latin typeface="Calibri"/>
                <a:ea typeface="Calibri"/>
                <a:cs typeface="Calibri"/>
                <a:sym typeface="Calibri"/>
              </a:rPr>
              <a:t>GRACIAS</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p:nvPr/>
        </p:nvSpPr>
        <p:spPr>
          <a:xfrm>
            <a:off x="1524000" y="228600"/>
            <a:ext cx="8839200" cy="769938"/>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Clr>
                <a:srgbClr val="0033CC"/>
              </a:buClr>
              <a:buSzPts val="4400"/>
              <a:buFont typeface="Arial"/>
              <a:buNone/>
            </a:pPr>
            <a:r>
              <a:rPr lang="es-CO" sz="4400" b="0" i="0" u="none" strike="noStrike" cap="none">
                <a:solidFill>
                  <a:srgbClr val="0033CC"/>
                </a:solidFill>
                <a:latin typeface="Arial Narrow"/>
                <a:ea typeface="Arial Narrow"/>
                <a:cs typeface="Arial Narrow"/>
                <a:sym typeface="Arial Narrow"/>
              </a:rPr>
              <a:t> </a:t>
            </a:r>
            <a:r>
              <a:rPr lang="es-CO" sz="4400" b="0" i="0" u="none" strike="noStrike" cap="none">
                <a:solidFill>
                  <a:srgbClr val="0033CC"/>
                </a:solidFill>
                <a:latin typeface="Arial Black"/>
                <a:ea typeface="Arial Black"/>
                <a:cs typeface="Arial Black"/>
                <a:sym typeface="Arial Black"/>
              </a:rPr>
              <a:t>INDICADORES DE GESTIÓN</a:t>
            </a:r>
            <a:endParaRPr/>
          </a:p>
        </p:txBody>
      </p:sp>
      <p:sp>
        <p:nvSpPr>
          <p:cNvPr id="134" name="Google Shape;134;p26"/>
          <p:cNvSpPr/>
          <p:nvPr/>
        </p:nvSpPr>
        <p:spPr>
          <a:xfrm>
            <a:off x="1038201" y="3484629"/>
            <a:ext cx="7416824" cy="1360116"/>
          </a:xfrm>
          <a:prstGeom prst="rect">
            <a:avLst/>
          </a:prstGeom>
          <a:noFill/>
          <a:ln>
            <a:noFill/>
          </a:ln>
        </p:spPr>
        <p:txBody>
          <a:bodyPr spcFirstLastPara="1" wrap="square" lIns="92075" tIns="46025" rIns="92075" bIns="46025" anchor="b" anchorCtr="0">
            <a:noAutofit/>
          </a:bodyPr>
          <a:lstStyle/>
          <a:p>
            <a:pPr marL="0" marR="0" lvl="0" indent="0" algn="l" rtl="0">
              <a:spcBef>
                <a:spcPts val="0"/>
              </a:spcBef>
              <a:spcAft>
                <a:spcPts val="0"/>
              </a:spcAft>
              <a:buClr>
                <a:schemeClr val="dk2"/>
              </a:buClr>
              <a:buSzPts val="4800"/>
              <a:buFont typeface="Arial"/>
              <a:buNone/>
            </a:pPr>
            <a:r>
              <a:rPr lang="es-CO" sz="4800" b="1" i="0" u="none" strike="noStrike" cap="none">
                <a:solidFill>
                  <a:schemeClr val="dk2"/>
                </a:solidFill>
                <a:latin typeface="Arial Narrow"/>
                <a:ea typeface="Arial Narrow"/>
                <a:cs typeface="Arial Narrow"/>
                <a:sym typeface="Arial Narrow"/>
              </a:rPr>
              <a:t>¿ </a:t>
            </a:r>
            <a:r>
              <a:rPr lang="es-CO" sz="4800" b="1" i="0" u="none" strike="noStrike" cap="none">
                <a:solidFill>
                  <a:srgbClr val="FF0000"/>
                </a:solidFill>
                <a:latin typeface="Arial Narrow"/>
                <a:ea typeface="Arial Narrow"/>
                <a:cs typeface="Arial Narrow"/>
                <a:sym typeface="Arial Narrow"/>
              </a:rPr>
              <a:t>Por qué medir </a:t>
            </a:r>
            <a:r>
              <a:rPr lang="es-CO" sz="4800" b="1" i="0" u="none" strike="noStrike" cap="none">
                <a:solidFill>
                  <a:schemeClr val="dk2"/>
                </a:solidFill>
                <a:latin typeface="Arial Narrow"/>
                <a:ea typeface="Arial Narrow"/>
                <a:cs typeface="Arial Narrow"/>
                <a:sym typeface="Arial Narrow"/>
              </a:rPr>
              <a:t>?</a:t>
            </a:r>
            <a:endParaRPr/>
          </a:p>
          <a:p>
            <a:pPr marL="0" marR="0" lvl="0" indent="0" algn="l" rtl="0">
              <a:spcBef>
                <a:spcPts val="0"/>
              </a:spcBef>
              <a:spcAft>
                <a:spcPts val="0"/>
              </a:spcAft>
              <a:buClr>
                <a:schemeClr val="dk1"/>
              </a:buClr>
              <a:buSzPts val="4800"/>
              <a:buFont typeface="Arial"/>
              <a:buNone/>
            </a:pPr>
            <a:endParaRPr sz="4800" b="1" i="0" u="none" strike="noStrike" cap="none">
              <a:solidFill>
                <a:schemeClr val="dk2"/>
              </a:solidFill>
              <a:latin typeface="Arial Narrow"/>
              <a:ea typeface="Arial Narrow"/>
              <a:cs typeface="Arial Narrow"/>
              <a:sym typeface="Arial Narrow"/>
            </a:endParaRPr>
          </a:p>
          <a:p>
            <a:pPr marL="0" marR="0" lvl="0" indent="0" algn="l" rtl="0">
              <a:spcBef>
                <a:spcPts val="0"/>
              </a:spcBef>
              <a:spcAft>
                <a:spcPts val="0"/>
              </a:spcAft>
              <a:buClr>
                <a:schemeClr val="dk2"/>
              </a:buClr>
              <a:buSzPts val="4800"/>
              <a:buFont typeface="Arial"/>
              <a:buNone/>
            </a:pPr>
            <a:r>
              <a:rPr lang="es-CO" sz="4800" b="1" i="0" u="none" strike="noStrike" cap="none">
                <a:solidFill>
                  <a:schemeClr val="dk2"/>
                </a:solidFill>
                <a:latin typeface="Arial Narrow"/>
                <a:ea typeface="Arial Narrow"/>
                <a:cs typeface="Arial Narrow"/>
                <a:sym typeface="Arial Narrow"/>
              </a:rPr>
              <a:t>¿ </a:t>
            </a:r>
            <a:r>
              <a:rPr lang="es-CO" sz="4800" b="1" i="0" u="none" strike="noStrike" cap="none">
                <a:solidFill>
                  <a:srgbClr val="FF0000"/>
                </a:solidFill>
                <a:latin typeface="Arial Narrow"/>
                <a:ea typeface="Arial Narrow"/>
                <a:cs typeface="Arial Narrow"/>
                <a:sym typeface="Arial Narrow"/>
              </a:rPr>
              <a:t>Para qué medir </a:t>
            </a:r>
            <a:r>
              <a:rPr lang="es-CO" sz="4800" b="1" i="0" u="none" strike="noStrike" cap="none">
                <a:solidFill>
                  <a:schemeClr val="dk2"/>
                </a:solidFill>
                <a:latin typeface="Arial Narrow"/>
                <a:ea typeface="Arial Narrow"/>
                <a:cs typeface="Arial Narrow"/>
                <a:sym typeface="Arial Narrow"/>
              </a:rPr>
              <a:t>?</a:t>
            </a:r>
            <a:endParaRPr sz="4800" b="1" i="0" u="none" strike="noStrike" cap="none">
              <a:solidFill>
                <a:schemeClr val="dk2"/>
              </a:solidFill>
              <a:latin typeface="Arial Narrow"/>
              <a:ea typeface="Arial Narrow"/>
              <a:cs typeface="Arial Narrow"/>
              <a:sym typeface="Arial Narrow"/>
            </a:endParaRPr>
          </a:p>
          <a:p>
            <a:pPr marL="0" marR="0" lvl="0" indent="0" algn="l" rtl="0">
              <a:spcBef>
                <a:spcPts val="0"/>
              </a:spcBef>
              <a:spcAft>
                <a:spcPts val="0"/>
              </a:spcAft>
              <a:buClr>
                <a:schemeClr val="dk1"/>
              </a:buClr>
              <a:buSzPts val="4800"/>
              <a:buFont typeface="Arial"/>
              <a:buNone/>
            </a:pPr>
            <a:endParaRPr sz="4800" b="1" i="0" u="none" strike="noStrike" cap="none">
              <a:solidFill>
                <a:schemeClr val="dk2"/>
              </a:solidFill>
              <a:latin typeface="Arial Narrow"/>
              <a:ea typeface="Arial Narrow"/>
              <a:cs typeface="Arial Narrow"/>
              <a:sym typeface="Arial Narrow"/>
            </a:endParaRPr>
          </a:p>
        </p:txBody>
      </p:sp>
      <p:pic>
        <p:nvPicPr>
          <p:cNvPr id="135" name="Google Shape;135;p26"/>
          <p:cNvPicPr preferRelativeResize="0"/>
          <p:nvPr/>
        </p:nvPicPr>
        <p:blipFill rotWithShape="1">
          <a:blip r:embed="rId3">
            <a:alphaModFix/>
          </a:blip>
          <a:srcRect/>
          <a:stretch/>
        </p:blipFill>
        <p:spPr>
          <a:xfrm>
            <a:off x="6248400" y="1341438"/>
            <a:ext cx="4413250" cy="409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p:nvPr/>
        </p:nvSpPr>
        <p:spPr>
          <a:xfrm>
            <a:off x="1631950" y="836613"/>
            <a:ext cx="7273925" cy="4879975"/>
          </a:xfrm>
          <a:prstGeom prst="rect">
            <a:avLst/>
          </a:prstGeom>
          <a:noFill/>
          <a:ln>
            <a:noFill/>
          </a:ln>
        </p:spPr>
        <p:txBody>
          <a:bodyPr spcFirstLastPara="1" wrap="square" lIns="91425" tIns="45700" rIns="91425" bIns="45700" anchor="t" anchorCtr="0">
            <a:noAutofit/>
          </a:bodyPr>
          <a:lstStyle/>
          <a:p>
            <a:pPr marL="571500" marR="0" lvl="0" indent="-571500" algn="l" rtl="0">
              <a:lnSpc>
                <a:spcPct val="200000"/>
              </a:lnSpc>
              <a:spcBef>
                <a:spcPts val="0"/>
              </a:spcBef>
              <a:spcAft>
                <a:spcPts val="0"/>
              </a:spcAft>
              <a:buClr>
                <a:schemeClr val="dk1"/>
              </a:buClr>
              <a:buSzPts val="3200"/>
              <a:buFont typeface="Noto Sans Symbols"/>
              <a:buChar char="✔"/>
            </a:pPr>
            <a:r>
              <a:rPr lang="es-CO" sz="3200" b="0" i="0" u="none" strike="noStrike" cap="none" dirty="0" smtClean="0">
                <a:solidFill>
                  <a:srgbClr val="FF0000"/>
                </a:solidFill>
                <a:latin typeface="Arial Black"/>
                <a:ea typeface="Arial Black"/>
                <a:cs typeface="Arial Black"/>
                <a:sym typeface="Arial Black"/>
              </a:rPr>
              <a:t>E</a:t>
            </a:r>
            <a:r>
              <a:rPr lang="es-CO" sz="3200" b="0" i="0" u="none" strike="noStrike" cap="none" dirty="0" smtClean="0">
                <a:solidFill>
                  <a:schemeClr val="dk1"/>
                </a:solidFill>
                <a:latin typeface="Arial Black"/>
                <a:ea typeface="Arial Black"/>
                <a:cs typeface="Arial Black"/>
                <a:sym typeface="Arial Black"/>
              </a:rPr>
              <a:t>specíficos </a:t>
            </a:r>
            <a:r>
              <a:rPr lang="es-CO" sz="3200" b="0" i="0" u="none" strike="noStrike" cap="none" dirty="0">
                <a:solidFill>
                  <a:schemeClr val="dk1"/>
                </a:solidFill>
                <a:latin typeface="Arial Black"/>
                <a:ea typeface="Arial Black"/>
                <a:cs typeface="Arial Black"/>
                <a:sym typeface="Arial Black"/>
              </a:rPr>
              <a:t>		(</a:t>
            </a:r>
            <a:r>
              <a:rPr lang="es-CO" sz="3200" b="0" i="0" u="none" strike="noStrike" cap="none" dirty="0" err="1">
                <a:solidFill>
                  <a:schemeClr val="dk1"/>
                </a:solidFill>
                <a:latin typeface="Arial Black"/>
                <a:ea typeface="Arial Black"/>
                <a:cs typeface="Arial Black"/>
                <a:sym typeface="Arial Black"/>
              </a:rPr>
              <a:t>Specific</a:t>
            </a:r>
            <a:r>
              <a:rPr lang="es-CO" sz="3200" b="0" i="0" u="none" strike="noStrike" cap="none" dirty="0">
                <a:solidFill>
                  <a:schemeClr val="dk1"/>
                </a:solidFill>
                <a:latin typeface="Arial Black"/>
                <a:ea typeface="Arial Black"/>
                <a:cs typeface="Arial Black"/>
                <a:sym typeface="Arial Black"/>
              </a:rPr>
              <a:t>)</a:t>
            </a:r>
            <a:endParaRPr dirty="0"/>
          </a:p>
          <a:p>
            <a:pPr marL="571500" marR="0" lvl="0" indent="-571500" algn="l" rtl="0">
              <a:lnSpc>
                <a:spcPct val="200000"/>
              </a:lnSpc>
              <a:spcBef>
                <a:spcPts val="0"/>
              </a:spcBef>
              <a:spcAft>
                <a:spcPts val="0"/>
              </a:spcAft>
              <a:buClr>
                <a:schemeClr val="dk1"/>
              </a:buClr>
              <a:buSzPts val="3200"/>
              <a:buFont typeface="Noto Sans Symbols"/>
              <a:buChar char="✔"/>
            </a:pPr>
            <a:r>
              <a:rPr lang="es-CO" sz="3200" b="0" i="0" u="none" strike="noStrike" cap="none" dirty="0">
                <a:solidFill>
                  <a:srgbClr val="FF0000"/>
                </a:solidFill>
                <a:latin typeface="Arial Black"/>
                <a:ea typeface="Arial Black"/>
                <a:cs typeface="Arial Black"/>
                <a:sym typeface="Arial Black"/>
              </a:rPr>
              <a:t>M</a:t>
            </a:r>
            <a:r>
              <a:rPr lang="es-CO" sz="3200" b="0" i="0" u="none" strike="noStrike" cap="none" dirty="0">
                <a:solidFill>
                  <a:schemeClr val="dk1"/>
                </a:solidFill>
                <a:latin typeface="Arial Black"/>
                <a:ea typeface="Arial Black"/>
                <a:cs typeface="Arial Black"/>
                <a:sym typeface="Arial Black"/>
              </a:rPr>
              <a:t>edibles 		 (</a:t>
            </a:r>
            <a:r>
              <a:rPr lang="es-CO" sz="3200" b="0" i="0" u="none" strike="noStrike" cap="none" dirty="0" err="1">
                <a:solidFill>
                  <a:schemeClr val="dk1"/>
                </a:solidFill>
                <a:latin typeface="Arial Black"/>
                <a:ea typeface="Arial Black"/>
                <a:cs typeface="Arial Black"/>
                <a:sym typeface="Arial Black"/>
              </a:rPr>
              <a:t>Measurable</a:t>
            </a:r>
            <a:r>
              <a:rPr lang="es-CO" sz="3200" b="0" i="0" u="none" strike="noStrike" cap="none" dirty="0">
                <a:solidFill>
                  <a:schemeClr val="dk1"/>
                </a:solidFill>
                <a:latin typeface="Arial Black"/>
                <a:ea typeface="Arial Black"/>
                <a:cs typeface="Arial Black"/>
                <a:sym typeface="Arial Black"/>
              </a:rPr>
              <a:t>)</a:t>
            </a:r>
            <a:endParaRPr dirty="0"/>
          </a:p>
          <a:p>
            <a:pPr marL="571500" marR="0" lvl="0" indent="-571500" algn="l" rtl="0">
              <a:lnSpc>
                <a:spcPct val="200000"/>
              </a:lnSpc>
              <a:spcBef>
                <a:spcPts val="0"/>
              </a:spcBef>
              <a:spcAft>
                <a:spcPts val="0"/>
              </a:spcAft>
              <a:buClr>
                <a:schemeClr val="dk1"/>
              </a:buClr>
              <a:buSzPts val="3200"/>
              <a:buFont typeface="Noto Sans Symbols"/>
              <a:buChar char="✔"/>
            </a:pPr>
            <a:r>
              <a:rPr lang="es-CO" sz="3200" b="0" i="0" u="none" strike="noStrike" cap="none" dirty="0">
                <a:solidFill>
                  <a:srgbClr val="FF0000"/>
                </a:solidFill>
                <a:latin typeface="Arial Black"/>
                <a:ea typeface="Arial Black"/>
                <a:cs typeface="Arial Black"/>
                <a:sym typeface="Arial Black"/>
              </a:rPr>
              <a:t>A</a:t>
            </a:r>
            <a:r>
              <a:rPr lang="es-CO" sz="3200" b="0" i="0" u="none" strike="noStrike" cap="none" dirty="0">
                <a:solidFill>
                  <a:schemeClr val="dk1"/>
                </a:solidFill>
                <a:latin typeface="Arial Black"/>
                <a:ea typeface="Arial Black"/>
                <a:cs typeface="Arial Black"/>
                <a:sym typeface="Arial Black"/>
              </a:rPr>
              <a:t>lcanzables 	  (</a:t>
            </a:r>
            <a:r>
              <a:rPr lang="es-CO" sz="3200" b="0" i="0" u="none" strike="noStrike" cap="none" dirty="0" err="1">
                <a:solidFill>
                  <a:schemeClr val="dk1"/>
                </a:solidFill>
                <a:latin typeface="Arial Black"/>
                <a:ea typeface="Arial Black"/>
                <a:cs typeface="Arial Black"/>
                <a:sym typeface="Arial Black"/>
              </a:rPr>
              <a:t>Achievable</a:t>
            </a:r>
            <a:r>
              <a:rPr lang="es-CO" sz="3200" b="0" i="0" u="none" strike="noStrike" cap="none" dirty="0">
                <a:solidFill>
                  <a:schemeClr val="dk1"/>
                </a:solidFill>
                <a:latin typeface="Arial Black"/>
                <a:ea typeface="Arial Black"/>
                <a:cs typeface="Arial Black"/>
                <a:sym typeface="Arial Black"/>
              </a:rPr>
              <a:t>)</a:t>
            </a:r>
            <a:endParaRPr dirty="0"/>
          </a:p>
          <a:p>
            <a:pPr marL="571500" marR="0" lvl="0" indent="-571500" algn="l" rtl="0">
              <a:lnSpc>
                <a:spcPct val="200000"/>
              </a:lnSpc>
              <a:spcBef>
                <a:spcPts val="0"/>
              </a:spcBef>
              <a:spcAft>
                <a:spcPts val="0"/>
              </a:spcAft>
              <a:buClr>
                <a:schemeClr val="dk1"/>
              </a:buClr>
              <a:buSzPts val="3200"/>
              <a:buFont typeface="Noto Sans Symbols"/>
              <a:buChar char="✔"/>
            </a:pPr>
            <a:r>
              <a:rPr lang="es-CO" sz="3200" b="0" i="0" u="none" strike="noStrike" cap="none" dirty="0">
                <a:solidFill>
                  <a:srgbClr val="FF0000"/>
                </a:solidFill>
                <a:latin typeface="Arial Black"/>
                <a:ea typeface="Arial Black"/>
                <a:cs typeface="Arial Black"/>
                <a:sym typeface="Arial Black"/>
              </a:rPr>
              <a:t>R</a:t>
            </a:r>
            <a:r>
              <a:rPr lang="es-CO" sz="3200" b="0" i="0" u="none" strike="noStrike" cap="none" dirty="0">
                <a:solidFill>
                  <a:schemeClr val="dk1"/>
                </a:solidFill>
                <a:latin typeface="Arial Black"/>
                <a:ea typeface="Arial Black"/>
                <a:cs typeface="Arial Black"/>
                <a:sym typeface="Arial Black"/>
              </a:rPr>
              <a:t>elevantes 	      (</a:t>
            </a:r>
            <a:r>
              <a:rPr lang="es-CO" sz="3200" b="0" i="0" u="none" strike="noStrike" cap="none" dirty="0" err="1">
                <a:solidFill>
                  <a:schemeClr val="dk1"/>
                </a:solidFill>
                <a:latin typeface="Arial Black"/>
                <a:ea typeface="Arial Black"/>
                <a:cs typeface="Arial Black"/>
                <a:sym typeface="Arial Black"/>
              </a:rPr>
              <a:t>Relevant</a:t>
            </a:r>
            <a:r>
              <a:rPr lang="es-CO" sz="3200" b="0" i="0" u="none" strike="noStrike" cap="none" dirty="0">
                <a:solidFill>
                  <a:schemeClr val="dk1"/>
                </a:solidFill>
                <a:latin typeface="Arial Black"/>
                <a:ea typeface="Arial Black"/>
                <a:cs typeface="Arial Black"/>
                <a:sym typeface="Arial Black"/>
              </a:rPr>
              <a:t>)</a:t>
            </a:r>
            <a:endParaRPr dirty="0"/>
          </a:p>
          <a:p>
            <a:pPr marL="571500" marR="0" lvl="0" indent="-571500" algn="l" rtl="0">
              <a:lnSpc>
                <a:spcPct val="200000"/>
              </a:lnSpc>
              <a:spcBef>
                <a:spcPts val="0"/>
              </a:spcBef>
              <a:spcAft>
                <a:spcPts val="0"/>
              </a:spcAft>
              <a:buClr>
                <a:schemeClr val="dk1"/>
              </a:buClr>
              <a:buSzPts val="3200"/>
              <a:buFont typeface="Noto Sans Symbols"/>
              <a:buChar char="✔"/>
            </a:pPr>
            <a:r>
              <a:rPr lang="es-CO" sz="3200" b="0" i="0" u="none" strike="noStrike" cap="none" dirty="0">
                <a:solidFill>
                  <a:srgbClr val="FF0000"/>
                </a:solidFill>
                <a:latin typeface="Arial Black"/>
                <a:ea typeface="Arial Black"/>
                <a:cs typeface="Arial Black"/>
                <a:sym typeface="Arial Black"/>
              </a:rPr>
              <a:t>T</a:t>
            </a:r>
            <a:r>
              <a:rPr lang="es-CO" sz="3200" b="0" i="0" u="none" strike="noStrike" cap="none" dirty="0">
                <a:solidFill>
                  <a:schemeClr val="dk1"/>
                </a:solidFill>
                <a:latin typeface="Arial Black"/>
                <a:ea typeface="Arial Black"/>
                <a:cs typeface="Arial Black"/>
                <a:sym typeface="Arial Black"/>
              </a:rPr>
              <a:t>emporal 		(Temporal)  </a:t>
            </a:r>
            <a:endParaRPr dirty="0"/>
          </a:p>
        </p:txBody>
      </p:sp>
      <p:sp>
        <p:nvSpPr>
          <p:cNvPr id="142" name="Google Shape;142;p27"/>
          <p:cNvSpPr txBox="1"/>
          <p:nvPr/>
        </p:nvSpPr>
        <p:spPr>
          <a:xfrm>
            <a:off x="1774825" y="9525"/>
            <a:ext cx="7273925" cy="9239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5400" b="1" i="0" u="none" strike="noStrike" cap="none">
                <a:solidFill>
                  <a:schemeClr val="dk1"/>
                </a:solidFill>
                <a:latin typeface="Arial"/>
                <a:ea typeface="Arial"/>
                <a:cs typeface="Arial"/>
                <a:sym typeface="Arial"/>
              </a:rPr>
              <a:t>       </a:t>
            </a:r>
            <a:r>
              <a:rPr lang="es-CO" sz="5400" b="1" i="0" u="none" strike="noStrike" cap="none">
                <a:solidFill>
                  <a:srgbClr val="FF0000"/>
                </a:solidFill>
                <a:latin typeface="Arial"/>
                <a:ea typeface="Arial"/>
                <a:cs typeface="Arial"/>
                <a:sym typeface="Arial"/>
              </a:rPr>
              <a:t>INDICADORES</a:t>
            </a:r>
            <a:endParaRPr/>
          </a:p>
        </p:txBody>
      </p:sp>
      <p:pic>
        <p:nvPicPr>
          <p:cNvPr id="143" name="Google Shape;143;p27"/>
          <p:cNvPicPr preferRelativeResize="0"/>
          <p:nvPr/>
        </p:nvPicPr>
        <p:blipFill rotWithShape="1">
          <a:blip r:embed="rId3">
            <a:alphaModFix/>
          </a:blip>
          <a:srcRect/>
          <a:stretch/>
        </p:blipFill>
        <p:spPr>
          <a:xfrm rot="391007">
            <a:off x="8488363" y="363538"/>
            <a:ext cx="2133600" cy="547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rot="-5400000">
            <a:off x="6172200" y="2095500"/>
            <a:ext cx="1981200" cy="5867400"/>
          </a:xfrm>
          <a:prstGeom prst="roundRect">
            <a:avLst>
              <a:gd name="adj" fmla="val 16667"/>
            </a:avLst>
          </a:prstGeom>
          <a:solidFill>
            <a:srgbClr val="C4BD9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b="0" i="0" u="none" strike="noStrike" cap="none">
              <a:solidFill>
                <a:schemeClr val="dk1"/>
              </a:solidFill>
              <a:latin typeface="Arial Black"/>
              <a:ea typeface="Arial Black"/>
              <a:cs typeface="Arial Black"/>
              <a:sym typeface="Arial Black"/>
            </a:endParaRPr>
          </a:p>
        </p:txBody>
      </p:sp>
      <p:sp>
        <p:nvSpPr>
          <p:cNvPr id="150" name="Google Shape;150;p28"/>
          <p:cNvSpPr/>
          <p:nvPr/>
        </p:nvSpPr>
        <p:spPr>
          <a:xfrm rot="-5400000">
            <a:off x="6120606" y="-46831"/>
            <a:ext cx="2084388" cy="5867400"/>
          </a:xfrm>
          <a:prstGeom prst="roundRect">
            <a:avLst>
              <a:gd name="adj" fmla="val 16667"/>
            </a:avLst>
          </a:prstGeom>
          <a:solidFill>
            <a:srgbClr val="F2DAD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b="0" i="0" u="none" strike="noStrike" cap="none">
              <a:solidFill>
                <a:schemeClr val="dk1"/>
              </a:solidFill>
              <a:latin typeface="Arial Black"/>
              <a:ea typeface="Arial Black"/>
              <a:cs typeface="Arial Black"/>
              <a:sym typeface="Arial Black"/>
            </a:endParaRPr>
          </a:p>
        </p:txBody>
      </p:sp>
      <p:sp>
        <p:nvSpPr>
          <p:cNvPr id="151" name="Google Shape;151;p28"/>
          <p:cNvSpPr/>
          <p:nvPr/>
        </p:nvSpPr>
        <p:spPr>
          <a:xfrm>
            <a:off x="2279650" y="2133600"/>
            <a:ext cx="2438400" cy="1295400"/>
          </a:xfrm>
          <a:prstGeom prst="bevel">
            <a:avLst>
              <a:gd name="adj" fmla="val 12500"/>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Arial Black"/>
              <a:ea typeface="Arial Black"/>
              <a:cs typeface="Arial Black"/>
              <a:sym typeface="Arial Black"/>
            </a:endParaRPr>
          </a:p>
        </p:txBody>
      </p:sp>
      <p:sp>
        <p:nvSpPr>
          <p:cNvPr id="152" name="Google Shape;152;p28"/>
          <p:cNvSpPr/>
          <p:nvPr/>
        </p:nvSpPr>
        <p:spPr>
          <a:xfrm>
            <a:off x="1952625" y="1295400"/>
            <a:ext cx="7162800" cy="523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2"/>
              </a:buClr>
              <a:buSzPts val="2800"/>
              <a:buFont typeface="Arial"/>
              <a:buNone/>
            </a:pPr>
            <a:r>
              <a:rPr lang="es-CO" sz="2800" b="1" i="0" u="none" strike="noStrike" cap="none">
                <a:solidFill>
                  <a:schemeClr val="accent2"/>
                </a:solidFill>
                <a:latin typeface="Arial Black"/>
                <a:ea typeface="Arial Black"/>
                <a:cs typeface="Arial Black"/>
                <a:sym typeface="Arial Black"/>
              </a:rPr>
              <a:t>INDICADORES DE GESTION</a:t>
            </a:r>
            <a:endParaRPr/>
          </a:p>
        </p:txBody>
      </p:sp>
      <p:sp>
        <p:nvSpPr>
          <p:cNvPr id="153" name="Google Shape;153;p28"/>
          <p:cNvSpPr/>
          <p:nvPr/>
        </p:nvSpPr>
        <p:spPr>
          <a:xfrm>
            <a:off x="5033963" y="1928813"/>
            <a:ext cx="4705350" cy="2081212"/>
          </a:xfrm>
          <a:prstGeom prst="rect">
            <a:avLst/>
          </a:prstGeom>
          <a:noFill/>
          <a:ln>
            <a:noFill/>
          </a:ln>
        </p:spPr>
        <p:txBody>
          <a:bodyPr spcFirstLastPara="1" wrap="square" lIns="91425" tIns="45700" rIns="91425" bIns="45700" anchor="t" anchorCtr="0">
            <a:noAutofit/>
          </a:bodyPr>
          <a:lstStyle/>
          <a:p>
            <a:pPr marL="0" marR="0" lvl="0" indent="-101600" algn="l" rtl="0">
              <a:spcBef>
                <a:spcPts val="0"/>
              </a:spcBef>
              <a:spcAft>
                <a:spcPts val="0"/>
              </a:spcAft>
              <a:buClr>
                <a:schemeClr val="dk1"/>
              </a:buClr>
              <a:buSzPts val="1600"/>
              <a:buFont typeface="Arial"/>
              <a:buChar char="•"/>
            </a:pPr>
            <a:r>
              <a:rPr lang="es-CO" sz="1600" b="1" i="0" u="none" strike="noStrike" cap="none" dirty="0">
                <a:solidFill>
                  <a:schemeClr val="dk1"/>
                </a:solidFill>
                <a:latin typeface="Arial"/>
                <a:ea typeface="Arial"/>
                <a:cs typeface="Arial"/>
                <a:sym typeface="Arial"/>
              </a:rPr>
              <a:t> </a:t>
            </a:r>
            <a:r>
              <a:rPr lang="es-CO" sz="1700" b="1" i="0" u="none" strike="noStrike" cap="none" dirty="0">
                <a:solidFill>
                  <a:schemeClr val="dk1"/>
                </a:solidFill>
                <a:latin typeface="Arial"/>
                <a:ea typeface="Arial"/>
                <a:cs typeface="Arial"/>
                <a:sym typeface="Arial"/>
              </a:rPr>
              <a:t>% </a:t>
            </a:r>
            <a:r>
              <a:rPr lang="es-CO" sz="1700" b="1" i="0" u="none" strike="noStrike" cap="none" dirty="0" smtClean="0">
                <a:solidFill>
                  <a:schemeClr val="dk1"/>
                </a:solidFill>
                <a:latin typeface="Arial"/>
                <a:ea typeface="Arial"/>
                <a:cs typeface="Arial"/>
                <a:sym typeface="Arial"/>
              </a:rPr>
              <a:t>de cumplimiento de pedidos.</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 </a:t>
            </a:r>
            <a:r>
              <a:rPr lang="es-CO" sz="1700" b="1" i="0" u="none" strike="noStrike" cap="none" dirty="0" smtClean="0">
                <a:solidFill>
                  <a:schemeClr val="dk1"/>
                </a:solidFill>
                <a:latin typeface="Arial"/>
                <a:ea typeface="Arial"/>
                <a:cs typeface="Arial"/>
                <a:sym typeface="Arial"/>
              </a:rPr>
              <a:t>de error </a:t>
            </a:r>
            <a:r>
              <a:rPr lang="es-CO" sz="1700" b="1" i="0" u="none" strike="noStrike" cap="none" dirty="0">
                <a:solidFill>
                  <a:schemeClr val="dk1"/>
                </a:solidFill>
                <a:latin typeface="Arial"/>
                <a:ea typeface="Arial"/>
                <a:cs typeface="Arial"/>
                <a:sym typeface="Arial"/>
              </a:rPr>
              <a:t>en </a:t>
            </a:r>
            <a:r>
              <a:rPr lang="es-CO" sz="1700" b="1" i="0" u="none" strike="noStrike" cap="none" dirty="0" smtClean="0">
                <a:solidFill>
                  <a:schemeClr val="dk1"/>
                </a:solidFill>
                <a:latin typeface="Arial"/>
                <a:ea typeface="Arial"/>
                <a:cs typeface="Arial"/>
                <a:sym typeface="Arial"/>
              </a:rPr>
              <a:t>despachos.</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 </a:t>
            </a:r>
            <a:r>
              <a:rPr lang="es-CO" sz="1700" b="1" i="0" u="none" strike="noStrike" cap="none" dirty="0" smtClean="0">
                <a:solidFill>
                  <a:schemeClr val="dk1"/>
                </a:solidFill>
                <a:latin typeface="Arial"/>
                <a:ea typeface="Arial"/>
                <a:cs typeface="Arial"/>
                <a:sym typeface="Arial"/>
              </a:rPr>
              <a:t>de referencias </a:t>
            </a:r>
            <a:r>
              <a:rPr lang="es-CO" sz="1700" b="1" i="0" u="none" strike="noStrike" cap="none" dirty="0">
                <a:solidFill>
                  <a:schemeClr val="dk1"/>
                </a:solidFill>
                <a:latin typeface="Arial"/>
                <a:ea typeface="Arial"/>
                <a:cs typeface="Arial"/>
                <a:sym typeface="Arial"/>
              </a:rPr>
              <a:t>entregadas fuera de </a:t>
            </a:r>
            <a:r>
              <a:rPr lang="es-CO" sz="1700" b="1" i="0" u="none" strike="noStrike" cap="none" dirty="0" smtClean="0">
                <a:solidFill>
                  <a:schemeClr val="dk1"/>
                </a:solidFill>
                <a:latin typeface="Arial"/>
                <a:ea typeface="Arial"/>
                <a:cs typeface="Arial"/>
                <a:sym typeface="Arial"/>
              </a:rPr>
              <a:t>plazo.</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 </a:t>
            </a:r>
            <a:r>
              <a:rPr lang="es-CO" sz="1700" b="1" i="0" u="none" strike="noStrike" cap="none" dirty="0" smtClean="0">
                <a:solidFill>
                  <a:schemeClr val="dk1"/>
                </a:solidFill>
                <a:latin typeface="Arial"/>
                <a:ea typeface="Arial"/>
                <a:cs typeface="Arial"/>
                <a:sym typeface="Arial"/>
              </a:rPr>
              <a:t>de agotados.</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 </a:t>
            </a:r>
            <a:r>
              <a:rPr lang="es-CO" sz="1700" b="1" i="0" u="none" strike="noStrike" cap="none" dirty="0" smtClean="0">
                <a:solidFill>
                  <a:schemeClr val="dk1"/>
                </a:solidFill>
                <a:latin typeface="Arial"/>
                <a:ea typeface="Arial"/>
                <a:cs typeface="Arial"/>
                <a:sym typeface="Arial"/>
              </a:rPr>
              <a:t>de devoluciones </a:t>
            </a:r>
            <a:r>
              <a:rPr lang="es-CO" sz="1700" b="1" i="0" u="none" strike="noStrike" cap="none" dirty="0">
                <a:solidFill>
                  <a:schemeClr val="dk1"/>
                </a:solidFill>
                <a:latin typeface="Arial"/>
                <a:ea typeface="Arial"/>
                <a:cs typeface="Arial"/>
                <a:sym typeface="Arial"/>
              </a:rPr>
              <a:t>(causas</a:t>
            </a:r>
            <a:r>
              <a:rPr lang="es-CO" sz="1700" b="1" i="0" u="none" strike="noStrike" cap="none" dirty="0" smtClean="0">
                <a:solidFill>
                  <a:schemeClr val="dk1"/>
                </a:solidFill>
                <a:latin typeface="Arial"/>
                <a:ea typeface="Arial"/>
                <a:cs typeface="Arial"/>
                <a:sym typeface="Arial"/>
              </a:rPr>
              <a:t>). </a:t>
            </a:r>
            <a:endParaRPr dirty="0"/>
          </a:p>
          <a:p>
            <a:pPr marL="0" marR="0" lvl="0" indent="0" algn="l" rtl="0">
              <a:spcBef>
                <a:spcPts val="170"/>
              </a:spcBef>
              <a:spcAft>
                <a:spcPts val="0"/>
              </a:spcAft>
              <a:buClr>
                <a:schemeClr val="dk1"/>
              </a:buClr>
              <a:buSzPts val="1700"/>
              <a:buFont typeface="Arial"/>
              <a:buNone/>
            </a:pPr>
            <a:r>
              <a:rPr lang="es-CO" sz="1700" b="1" i="0" u="none" strike="noStrike" cap="none" dirty="0">
                <a:solidFill>
                  <a:schemeClr val="dk1"/>
                </a:solidFill>
                <a:latin typeface="Arial"/>
                <a:ea typeface="Arial"/>
                <a:cs typeface="Arial"/>
                <a:sym typeface="Arial"/>
              </a:rPr>
              <a:t> </a:t>
            </a:r>
            <a:endParaRPr dirty="0"/>
          </a:p>
          <a:p>
            <a:pPr marL="0" marR="0" lvl="0" indent="0" algn="l" rtl="0">
              <a:spcBef>
                <a:spcPts val="170"/>
              </a:spcBef>
              <a:spcAft>
                <a:spcPts val="0"/>
              </a:spcAft>
              <a:buClr>
                <a:schemeClr val="dk1"/>
              </a:buClr>
              <a:buSzPts val="1700"/>
              <a:buFont typeface="Arial"/>
              <a:buNone/>
            </a:pPr>
            <a:r>
              <a:rPr lang="es-CO" sz="1700" b="1" i="0" u="none" strike="noStrike" cap="none" dirty="0">
                <a:solidFill>
                  <a:schemeClr val="dk1"/>
                </a:solidFill>
                <a:latin typeface="Arial"/>
                <a:ea typeface="Arial"/>
                <a:cs typeface="Arial"/>
                <a:sym typeface="Arial"/>
              </a:rPr>
              <a:t>              &gt;    </a:t>
            </a:r>
            <a:endParaRPr dirty="0"/>
          </a:p>
        </p:txBody>
      </p:sp>
      <p:sp>
        <p:nvSpPr>
          <p:cNvPr id="154" name="Google Shape;154;p28"/>
          <p:cNvSpPr txBox="1"/>
          <p:nvPr/>
        </p:nvSpPr>
        <p:spPr>
          <a:xfrm>
            <a:off x="2438400" y="2365375"/>
            <a:ext cx="2133600" cy="777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500"/>
              <a:buFont typeface="Arial"/>
              <a:buNone/>
            </a:pPr>
            <a:r>
              <a:rPr lang="es-CO" sz="1500" b="0" i="0" u="none" strike="noStrike" cap="none">
                <a:solidFill>
                  <a:schemeClr val="lt1"/>
                </a:solidFill>
                <a:latin typeface="Arial Black"/>
                <a:ea typeface="Arial Black"/>
                <a:cs typeface="Arial Black"/>
                <a:sym typeface="Arial Black"/>
              </a:rPr>
              <a:t>INDICADORES DE RESULTADOS (EXTERNOS)</a:t>
            </a:r>
            <a:endParaRPr/>
          </a:p>
        </p:txBody>
      </p:sp>
      <p:sp>
        <p:nvSpPr>
          <p:cNvPr id="155" name="Google Shape;155;p28"/>
          <p:cNvSpPr/>
          <p:nvPr/>
        </p:nvSpPr>
        <p:spPr>
          <a:xfrm>
            <a:off x="5105400" y="4071938"/>
            <a:ext cx="4991100" cy="2063750"/>
          </a:xfrm>
          <a:prstGeom prst="rect">
            <a:avLst/>
          </a:prstGeom>
          <a:noFill/>
          <a:ln>
            <a:noFill/>
          </a:ln>
        </p:spPr>
        <p:txBody>
          <a:bodyPr spcFirstLastPara="1" wrap="square" lIns="91425" tIns="45700" rIns="91425" bIns="45700" anchor="t" anchorCtr="0">
            <a:noAutofit/>
          </a:bodyPr>
          <a:lstStyle/>
          <a:p>
            <a:pPr marL="0" marR="0" lvl="0" indent="-101600" algn="l" rtl="0">
              <a:spcBef>
                <a:spcPts val="0"/>
              </a:spcBef>
              <a:spcAft>
                <a:spcPts val="0"/>
              </a:spcAft>
              <a:buClr>
                <a:schemeClr val="dk1"/>
              </a:buClr>
              <a:buSzPts val="1600"/>
              <a:buFont typeface="Arial"/>
              <a:buChar char="•"/>
            </a:pPr>
            <a:r>
              <a:rPr lang="es-CO" sz="1600" b="1" i="0" u="none" strike="noStrike" cap="none" dirty="0">
                <a:solidFill>
                  <a:schemeClr val="dk1"/>
                </a:solidFill>
                <a:latin typeface="Arial"/>
                <a:ea typeface="Arial"/>
                <a:cs typeface="Arial"/>
                <a:sym typeface="Arial"/>
              </a:rPr>
              <a:t> </a:t>
            </a:r>
            <a:r>
              <a:rPr lang="es-CO" sz="1700" b="1" i="0" u="none" strike="noStrike" cap="none" dirty="0">
                <a:solidFill>
                  <a:schemeClr val="dk1"/>
                </a:solidFill>
                <a:latin typeface="Arial"/>
                <a:ea typeface="Arial"/>
                <a:cs typeface="Arial"/>
                <a:sym typeface="Arial"/>
              </a:rPr>
              <a:t>Confiabilidad en registros de </a:t>
            </a:r>
            <a:r>
              <a:rPr lang="es-CO" sz="1700" b="1" i="0" u="none" strike="noStrike" cap="none" dirty="0" smtClean="0">
                <a:solidFill>
                  <a:schemeClr val="dk1"/>
                </a:solidFill>
                <a:latin typeface="Arial"/>
                <a:ea typeface="Arial"/>
                <a:cs typeface="Arial"/>
                <a:sym typeface="Arial"/>
              </a:rPr>
              <a:t>inventarios.</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Eficiencia de la mano de obra (horas extras</a:t>
            </a:r>
            <a:r>
              <a:rPr lang="es-CO" sz="1700" b="1" i="0" u="none" strike="noStrike" cap="none" dirty="0" smtClean="0">
                <a:solidFill>
                  <a:schemeClr val="dk1"/>
                </a:solidFill>
                <a:latin typeface="Arial"/>
                <a:ea typeface="Arial"/>
                <a:cs typeface="Arial"/>
                <a:sym typeface="Arial"/>
              </a:rPr>
              <a:t>).</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a:t>
            </a:r>
            <a:r>
              <a:rPr lang="es-CO" sz="1700" b="1" i="0" u="none" strike="noStrike" cap="none" dirty="0" smtClean="0">
                <a:solidFill>
                  <a:schemeClr val="dk1"/>
                </a:solidFill>
                <a:latin typeface="Arial"/>
                <a:ea typeface="Arial"/>
                <a:cs typeface="Arial"/>
                <a:sym typeface="Arial"/>
              </a:rPr>
              <a:t>Utilización </a:t>
            </a:r>
            <a:r>
              <a:rPr lang="es-CO" sz="1700" b="1" i="0" u="none" strike="noStrike" cap="none" dirty="0">
                <a:solidFill>
                  <a:schemeClr val="dk1"/>
                </a:solidFill>
                <a:latin typeface="Arial"/>
                <a:ea typeface="Arial"/>
                <a:cs typeface="Arial"/>
                <a:sym typeface="Arial"/>
              </a:rPr>
              <a:t>capacidad </a:t>
            </a:r>
            <a:r>
              <a:rPr lang="es-CO" sz="1700" b="1" i="0" u="none" strike="noStrike" cap="none" dirty="0" smtClean="0">
                <a:solidFill>
                  <a:schemeClr val="dk1"/>
                </a:solidFill>
                <a:latin typeface="Arial"/>
                <a:ea typeface="Arial"/>
                <a:cs typeface="Arial"/>
                <a:sym typeface="Arial"/>
              </a:rPr>
              <a:t>instalada. </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Cumplimiento del presupuesto de </a:t>
            </a:r>
            <a:r>
              <a:rPr lang="es-CO" sz="1700" b="1" i="0" u="none" strike="noStrike" cap="none" dirty="0" smtClean="0">
                <a:solidFill>
                  <a:schemeClr val="dk1"/>
                </a:solidFill>
                <a:latin typeface="Arial"/>
                <a:ea typeface="Arial"/>
                <a:cs typeface="Arial"/>
                <a:sym typeface="Arial"/>
              </a:rPr>
              <a:t>gastos.</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Clima laboral (encuesta</a:t>
            </a:r>
            <a:r>
              <a:rPr lang="es-CO" sz="1700" b="1" i="0" u="none" strike="noStrike" cap="none" dirty="0" smtClean="0">
                <a:solidFill>
                  <a:schemeClr val="dk1"/>
                </a:solidFill>
                <a:latin typeface="Arial"/>
                <a:ea typeface="Arial"/>
                <a:cs typeface="Arial"/>
                <a:sym typeface="Arial"/>
              </a:rPr>
              <a:t>).</a:t>
            </a:r>
            <a:endParaRPr dirty="0"/>
          </a:p>
          <a:p>
            <a:pPr marL="0" marR="0" lvl="0" indent="-107950" algn="l" rtl="0">
              <a:spcBef>
                <a:spcPts val="170"/>
              </a:spcBef>
              <a:spcAft>
                <a:spcPts val="0"/>
              </a:spcAft>
              <a:buClr>
                <a:schemeClr val="dk1"/>
              </a:buClr>
              <a:buSzPts val="1700"/>
              <a:buFont typeface="Arial"/>
              <a:buChar char="•"/>
            </a:pPr>
            <a:r>
              <a:rPr lang="es-CO" sz="1700" b="1" i="0" u="none" strike="noStrike" cap="none" dirty="0">
                <a:solidFill>
                  <a:schemeClr val="dk1"/>
                </a:solidFill>
                <a:latin typeface="Arial"/>
                <a:ea typeface="Arial"/>
                <a:cs typeface="Arial"/>
                <a:sym typeface="Arial"/>
              </a:rPr>
              <a:t> % </a:t>
            </a:r>
            <a:r>
              <a:rPr lang="es-CO" sz="1700" b="1" i="0" u="none" strike="noStrike" cap="none" dirty="0" smtClean="0">
                <a:solidFill>
                  <a:schemeClr val="dk1"/>
                </a:solidFill>
                <a:latin typeface="Arial"/>
                <a:ea typeface="Arial"/>
                <a:cs typeface="Arial"/>
                <a:sym typeface="Arial"/>
              </a:rPr>
              <a:t>de error </a:t>
            </a:r>
            <a:r>
              <a:rPr lang="es-CO" sz="1700" b="1" i="0" u="none" strike="noStrike" cap="none" dirty="0">
                <a:solidFill>
                  <a:schemeClr val="dk1"/>
                </a:solidFill>
                <a:latin typeface="Arial"/>
                <a:ea typeface="Arial"/>
                <a:cs typeface="Arial"/>
                <a:sym typeface="Arial"/>
              </a:rPr>
              <a:t>en procesos </a:t>
            </a:r>
            <a:r>
              <a:rPr lang="es-CO" sz="1700" b="1" i="0" u="none" strike="noStrike" cap="none" dirty="0" smtClean="0">
                <a:solidFill>
                  <a:schemeClr val="dk1"/>
                </a:solidFill>
                <a:latin typeface="Arial"/>
                <a:ea typeface="Arial"/>
                <a:cs typeface="Arial"/>
                <a:sym typeface="Arial"/>
              </a:rPr>
              <a:t>críticos.</a:t>
            </a:r>
            <a:endParaRPr dirty="0"/>
          </a:p>
          <a:p>
            <a:pPr marL="0" marR="0" lvl="0" indent="0" algn="l" rtl="0">
              <a:spcBef>
                <a:spcPts val="160"/>
              </a:spcBef>
              <a:spcAft>
                <a:spcPts val="0"/>
              </a:spcAft>
              <a:buClr>
                <a:schemeClr val="dk1"/>
              </a:buClr>
              <a:buSzPts val="1600"/>
              <a:buFont typeface="Arial"/>
              <a:buNone/>
            </a:pPr>
            <a:endParaRPr sz="1600" b="1" i="0" u="none" strike="noStrike" cap="none" dirty="0">
              <a:solidFill>
                <a:schemeClr val="dk1"/>
              </a:solidFill>
              <a:latin typeface="Arial"/>
              <a:ea typeface="Arial"/>
              <a:cs typeface="Arial"/>
              <a:sym typeface="Arial"/>
            </a:endParaRPr>
          </a:p>
        </p:txBody>
      </p:sp>
      <p:sp>
        <p:nvSpPr>
          <p:cNvPr id="156" name="Google Shape;156;p28"/>
          <p:cNvSpPr/>
          <p:nvPr/>
        </p:nvSpPr>
        <p:spPr>
          <a:xfrm>
            <a:off x="2286000" y="4286250"/>
            <a:ext cx="2438400" cy="1295400"/>
          </a:xfrm>
          <a:prstGeom prst="bevel">
            <a:avLst>
              <a:gd name="adj" fmla="val 12500"/>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Arial Black"/>
              <a:ea typeface="Arial Black"/>
              <a:cs typeface="Arial Black"/>
              <a:sym typeface="Arial Black"/>
            </a:endParaRPr>
          </a:p>
        </p:txBody>
      </p:sp>
      <p:sp>
        <p:nvSpPr>
          <p:cNvPr id="157" name="Google Shape;157;p28"/>
          <p:cNvSpPr txBox="1"/>
          <p:nvPr/>
        </p:nvSpPr>
        <p:spPr>
          <a:xfrm>
            <a:off x="2438400" y="4429125"/>
            <a:ext cx="2133600" cy="10064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500"/>
              <a:buFont typeface="Arial"/>
              <a:buNone/>
            </a:pPr>
            <a:r>
              <a:rPr lang="es-CO" sz="1500" b="0" i="0" u="none" strike="noStrike" cap="none">
                <a:solidFill>
                  <a:schemeClr val="lt1"/>
                </a:solidFill>
                <a:latin typeface="Arial Black"/>
                <a:ea typeface="Arial Black"/>
                <a:cs typeface="Arial Black"/>
                <a:sym typeface="Arial Black"/>
              </a:rPr>
              <a:t>INDICADORES DE ASEGURAMIENTO DE PROCESOS</a:t>
            </a:r>
            <a:br>
              <a:rPr lang="es-CO" sz="1500" b="0" i="0" u="none" strike="noStrike" cap="none">
                <a:solidFill>
                  <a:schemeClr val="lt1"/>
                </a:solidFill>
                <a:latin typeface="Arial Black"/>
                <a:ea typeface="Arial Black"/>
                <a:cs typeface="Arial Black"/>
                <a:sym typeface="Arial Black"/>
              </a:rPr>
            </a:br>
            <a:r>
              <a:rPr lang="es-CO" sz="1500" b="0" i="0" u="none" strike="noStrike" cap="none">
                <a:solidFill>
                  <a:schemeClr val="lt1"/>
                </a:solidFill>
                <a:latin typeface="Arial Black"/>
                <a:ea typeface="Arial Black"/>
                <a:cs typeface="Arial Black"/>
                <a:sym typeface="Arial Black"/>
              </a:rPr>
              <a:t>( INTERNOS)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1055440" y="2204864"/>
            <a:ext cx="9000999"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0" i="0" u="none" strike="noStrike" cap="none" dirty="0">
                <a:solidFill>
                  <a:srgbClr val="444444"/>
                </a:solidFill>
                <a:latin typeface="Poppins"/>
                <a:ea typeface="Poppins"/>
                <a:cs typeface="Poppins"/>
                <a:sym typeface="Poppins"/>
              </a:rPr>
              <a:t>Para gestionar eficazmente un centro de almacenamiento, hay que </a:t>
            </a:r>
            <a:r>
              <a:rPr lang="es-CO" sz="2800" b="0" i="0" u="none" strike="noStrike" cap="none" dirty="0" smtClean="0">
                <a:solidFill>
                  <a:srgbClr val="444444"/>
                </a:solidFill>
                <a:latin typeface="Poppins"/>
                <a:ea typeface="Poppins"/>
                <a:cs typeface="Poppins"/>
                <a:sym typeface="Poppins"/>
              </a:rPr>
              <a:t>monitorear </a:t>
            </a:r>
            <a:r>
              <a:rPr lang="es-CO" sz="2800" b="0" i="0" u="none" strike="noStrike" cap="none" dirty="0">
                <a:solidFill>
                  <a:srgbClr val="444444"/>
                </a:solidFill>
                <a:latin typeface="Poppins"/>
                <a:ea typeface="Poppins"/>
                <a:cs typeface="Poppins"/>
                <a:sym typeface="Poppins"/>
              </a:rPr>
              <a:t>todo lo que pasa dentro de él.  Para hacerlo, será imprescindible que conozcamos los indicadores de </a:t>
            </a:r>
            <a:r>
              <a:rPr lang="es-CO" sz="2800" b="0" i="0" u="none" strike="noStrike" cap="none" dirty="0" smtClean="0">
                <a:solidFill>
                  <a:srgbClr val="444444"/>
                </a:solidFill>
                <a:latin typeface="Poppins"/>
                <a:ea typeface="Poppins"/>
                <a:cs typeface="Poppins"/>
                <a:sym typeface="Poppins"/>
              </a:rPr>
              <a:t>gestión </a:t>
            </a:r>
            <a:r>
              <a:rPr lang="es-CO" sz="2800" b="0" i="0" u="none" strike="noStrike" cap="none" dirty="0">
                <a:solidFill>
                  <a:srgbClr val="444444"/>
                </a:solidFill>
                <a:latin typeface="Poppins"/>
                <a:ea typeface="Poppins"/>
                <a:cs typeface="Poppins"/>
                <a:sym typeface="Poppins"/>
              </a:rPr>
              <a:t>o KPI más relevantes en la logística.</a:t>
            </a:r>
            <a:endParaRPr sz="2800" dirty="0">
              <a:solidFill>
                <a:schemeClr val="dk1"/>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p:nvPr/>
        </p:nvSpPr>
        <p:spPr>
          <a:xfrm>
            <a:off x="1343472" y="260648"/>
            <a:ext cx="1008111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a:solidFill>
                  <a:srgbClr val="1E1666"/>
                </a:solidFill>
                <a:latin typeface="Poppins"/>
                <a:ea typeface="Poppins"/>
                <a:cs typeface="Poppins"/>
                <a:sym typeface="Poppins"/>
              </a:rPr>
              <a:t>Recepción de mercancías</a:t>
            </a:r>
            <a:endParaRPr/>
          </a:p>
        </p:txBody>
      </p:sp>
      <p:sp>
        <p:nvSpPr>
          <p:cNvPr id="169" name="Google Shape;169;p30"/>
          <p:cNvSpPr txBox="1"/>
          <p:nvPr/>
        </p:nvSpPr>
        <p:spPr>
          <a:xfrm>
            <a:off x="1127447" y="1228397"/>
            <a:ext cx="10513167"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1. Costo medio de </a:t>
            </a:r>
            <a:r>
              <a:rPr lang="es-CO" sz="2800" b="1" i="0" dirty="0" smtClean="0">
                <a:solidFill>
                  <a:srgbClr val="188FEE"/>
                </a:solidFill>
                <a:latin typeface="Poppins"/>
                <a:ea typeface="Poppins"/>
                <a:cs typeface="Poppins"/>
                <a:sym typeface="Poppins"/>
              </a:rPr>
              <a:t>recepción.</a:t>
            </a:r>
            <a:endParaRPr dirty="0"/>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2. Tiempo medio en registrar una </a:t>
            </a:r>
            <a:r>
              <a:rPr lang="es-CO" sz="2800" b="1" i="0" dirty="0" smtClean="0">
                <a:solidFill>
                  <a:srgbClr val="188FEE"/>
                </a:solidFill>
                <a:latin typeface="Poppins"/>
                <a:ea typeface="Poppins"/>
                <a:cs typeface="Poppins"/>
                <a:sym typeface="Poppins"/>
              </a:rPr>
              <a:t>mercancía.</a:t>
            </a: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3. Previsión de </a:t>
            </a:r>
            <a:r>
              <a:rPr lang="es-CO" sz="2800" b="1" i="0" dirty="0" smtClean="0">
                <a:solidFill>
                  <a:srgbClr val="188FEE"/>
                </a:solidFill>
                <a:latin typeface="Poppins"/>
                <a:ea typeface="Poppins"/>
                <a:cs typeface="Poppins"/>
                <a:sym typeface="Poppins"/>
              </a:rPr>
              <a:t>inventario.</a:t>
            </a: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0" i="0" dirty="0">
              <a:solidFill>
                <a:srgbClr val="25394B"/>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4. Porcentaje de </a:t>
            </a:r>
            <a:r>
              <a:rPr lang="es-CO" sz="2800" b="1" dirty="0" smtClean="0">
                <a:solidFill>
                  <a:srgbClr val="188FEE"/>
                </a:solidFill>
                <a:latin typeface="Poppins"/>
                <a:ea typeface="Poppins"/>
                <a:cs typeface="Poppins"/>
                <a:sym typeface="Poppins"/>
              </a:rPr>
              <a:t>error.</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5. Uso de espacio para entrada del </a:t>
            </a:r>
            <a:r>
              <a:rPr lang="es-CO" sz="2800" b="1" i="1" dirty="0" smtClean="0">
                <a:solidFill>
                  <a:srgbClr val="188FEE"/>
                </a:solidFill>
                <a:latin typeface="Poppins"/>
                <a:ea typeface="Poppins"/>
                <a:cs typeface="Poppins"/>
                <a:sym typeface="Poppins"/>
              </a:rPr>
              <a:t>stock.</a:t>
            </a:r>
            <a:endParaRPr sz="2800" b="1" i="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0" i="0" dirty="0">
              <a:solidFill>
                <a:srgbClr val="25394B"/>
              </a:solidFill>
              <a:latin typeface="Poppins"/>
              <a:ea typeface="Poppins"/>
              <a:cs typeface="Poppins"/>
              <a:sym typeface="Poppins"/>
            </a:endParaRPr>
          </a:p>
          <a:p>
            <a:pPr marL="0" marR="0" lvl="0" indent="0" algn="l" rtl="0">
              <a:spcBef>
                <a:spcPts val="0"/>
              </a:spcBef>
              <a:spcAft>
                <a:spcPts val="0"/>
              </a:spcAft>
              <a:buNone/>
            </a:pPr>
            <a:r>
              <a:rPr lang="es-CO" sz="2800" dirty="0">
                <a:solidFill>
                  <a:schemeClr val="dk1"/>
                </a:solidFill>
                <a:latin typeface="Arial Black"/>
                <a:ea typeface="Arial Black"/>
                <a:cs typeface="Arial Black"/>
                <a:sym typeface="Arial Black"/>
              </a:rPr>
              <a:t/>
            </a:r>
            <a:br>
              <a:rPr lang="es-CO" sz="2800" dirty="0">
                <a:solidFill>
                  <a:schemeClr val="dk1"/>
                </a:solidFill>
                <a:latin typeface="Arial Black"/>
                <a:ea typeface="Arial Black"/>
                <a:cs typeface="Arial Black"/>
                <a:sym typeface="Arial Black"/>
              </a:rPr>
            </a:br>
            <a:endParaRPr sz="2800" dirty="0">
              <a:solidFill>
                <a:schemeClr val="dk1"/>
              </a:solidFill>
              <a:latin typeface="Arial Black"/>
              <a:ea typeface="Arial Black"/>
              <a:cs typeface="Arial Black"/>
              <a:sym typeface="Arial Black"/>
            </a:endParaRPr>
          </a:p>
        </p:txBody>
      </p:sp>
      <p:pic>
        <p:nvPicPr>
          <p:cNvPr id="170" name="Google Shape;170;p30" descr="Otros Servicios"/>
          <p:cNvPicPr preferRelativeResize="0"/>
          <p:nvPr/>
        </p:nvPicPr>
        <p:blipFill rotWithShape="1">
          <a:blip r:embed="rId3">
            <a:alphaModFix/>
          </a:blip>
          <a:srcRect/>
          <a:stretch/>
        </p:blipFill>
        <p:spPr>
          <a:xfrm>
            <a:off x="7608168" y="1552531"/>
            <a:ext cx="3827186" cy="3827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0" y="-2691680"/>
            <a:ext cx="11856640" cy="100027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E1666"/>
                </a:solidFill>
                <a:latin typeface="Poppins"/>
                <a:ea typeface="Poppins"/>
                <a:cs typeface="Poppins"/>
                <a:sym typeface="Poppins"/>
              </a:rPr>
              <a:t>Almacenamiento</a:t>
            </a:r>
            <a:endParaRPr dirty="0"/>
          </a:p>
          <a:p>
            <a:pPr marL="0" marR="0" lvl="0" indent="0" algn="l" rtl="0">
              <a:spcBef>
                <a:spcPts val="0"/>
              </a:spcBef>
              <a:spcAft>
                <a:spcPts val="0"/>
              </a:spcAft>
              <a:buNone/>
            </a:pPr>
            <a:endParaRPr sz="2800" b="0" i="0" dirty="0">
              <a:solidFill>
                <a:srgbClr val="25394B"/>
              </a:solidFill>
              <a:latin typeface="Poppins"/>
              <a:ea typeface="Poppins"/>
              <a:cs typeface="Poppins"/>
              <a:sym typeface="Poppins"/>
            </a:endParaRPr>
          </a:p>
          <a:p>
            <a:pPr marL="457200" marR="0" lvl="1" indent="0" algn="l" rtl="0">
              <a:spcBef>
                <a:spcPts val="0"/>
              </a:spcBef>
              <a:spcAft>
                <a:spcPts val="0"/>
              </a:spcAft>
              <a:buNone/>
            </a:pPr>
            <a:r>
              <a:rPr lang="es-CO" sz="2800" b="1" i="0" u="none" strike="noStrike" cap="none" dirty="0">
                <a:solidFill>
                  <a:srgbClr val="188FEE"/>
                </a:solidFill>
                <a:latin typeface="Poppins"/>
                <a:ea typeface="Poppins"/>
                <a:cs typeface="Poppins"/>
                <a:sym typeface="Poppins"/>
              </a:rPr>
              <a:t>6. Espacio utilizado y </a:t>
            </a:r>
            <a:r>
              <a:rPr lang="es-CO" sz="2800" b="1" i="0" u="none" strike="noStrike" cap="none" dirty="0" smtClean="0">
                <a:solidFill>
                  <a:srgbClr val="188FEE"/>
                </a:solidFill>
                <a:latin typeface="Poppins"/>
                <a:ea typeface="Poppins"/>
                <a:cs typeface="Poppins"/>
                <a:sym typeface="Poppins"/>
              </a:rPr>
              <a:t>disponible.</a:t>
            </a:r>
            <a:endParaRPr sz="2800" b="1" i="0" u="none" strike="noStrike" cap="none" dirty="0">
              <a:solidFill>
                <a:srgbClr val="1E1666"/>
              </a:solidFill>
              <a:latin typeface="Poppins"/>
              <a:ea typeface="Poppins"/>
              <a:cs typeface="Poppins"/>
              <a:sym typeface="Poppins"/>
            </a:endParaRPr>
          </a:p>
          <a:p>
            <a:pPr marL="0" marR="0" lvl="0" indent="0" algn="l" rtl="0">
              <a:spcBef>
                <a:spcPts val="0"/>
              </a:spcBef>
              <a:spcAft>
                <a:spcPts val="0"/>
              </a:spcAft>
              <a:buNone/>
            </a:pPr>
            <a:r>
              <a:rPr lang="es-CO" sz="2800" b="0" i="0" dirty="0">
                <a:solidFill>
                  <a:srgbClr val="25394B"/>
                </a:solidFill>
                <a:latin typeface="Poppins"/>
                <a:ea typeface="Poppins"/>
                <a:cs typeface="Poppins"/>
                <a:sym typeface="Poppins"/>
              </a:rPr>
              <a:t>.</a:t>
            </a:r>
            <a:endParaRPr dirty="0"/>
          </a:p>
          <a:p>
            <a:pPr marL="457200" marR="0" lvl="1" indent="0" algn="l" rtl="0">
              <a:spcBef>
                <a:spcPts val="0"/>
              </a:spcBef>
              <a:spcAft>
                <a:spcPts val="0"/>
              </a:spcAft>
              <a:buNone/>
            </a:pPr>
            <a:r>
              <a:rPr lang="es-CO" sz="2800" b="1" i="0" u="none" strike="noStrike" cap="none" dirty="0">
                <a:solidFill>
                  <a:srgbClr val="188FEE"/>
                </a:solidFill>
                <a:latin typeface="Poppins"/>
                <a:ea typeface="Poppins"/>
                <a:cs typeface="Poppins"/>
                <a:sym typeface="Poppins"/>
              </a:rPr>
              <a:t>7. Optimización de </a:t>
            </a:r>
            <a:r>
              <a:rPr lang="es-CO" sz="2800" b="1" i="0" u="none" strike="noStrike" cap="none" dirty="0" smtClean="0">
                <a:solidFill>
                  <a:srgbClr val="188FEE"/>
                </a:solidFill>
                <a:latin typeface="Poppins"/>
                <a:ea typeface="Poppins"/>
                <a:cs typeface="Poppins"/>
                <a:sym typeface="Poppins"/>
              </a:rPr>
              <a:t>espacio.</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457200" marR="0" lvl="1" indent="0" algn="l" rtl="0">
              <a:spcBef>
                <a:spcPts val="0"/>
              </a:spcBef>
              <a:spcAft>
                <a:spcPts val="0"/>
              </a:spcAft>
              <a:buNone/>
            </a:pPr>
            <a:r>
              <a:rPr lang="es-CO" sz="2800" b="1" i="0" u="none" strike="noStrike" cap="none" dirty="0">
                <a:solidFill>
                  <a:srgbClr val="188FEE"/>
                </a:solidFill>
                <a:latin typeface="Poppins"/>
                <a:ea typeface="Poppins"/>
                <a:cs typeface="Poppins"/>
                <a:sym typeface="Poppins"/>
              </a:rPr>
              <a:t>8. Rotación de </a:t>
            </a:r>
            <a:r>
              <a:rPr lang="es-CO" sz="2800" b="1" i="0" u="none" strike="noStrike" cap="none" dirty="0" smtClean="0">
                <a:solidFill>
                  <a:srgbClr val="188FEE"/>
                </a:solidFill>
                <a:latin typeface="Poppins"/>
                <a:ea typeface="Poppins"/>
                <a:cs typeface="Poppins"/>
                <a:sym typeface="Poppins"/>
              </a:rPr>
              <a:t>inventario.</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457200" marR="0" lvl="1" indent="0" algn="l" rtl="0">
              <a:spcBef>
                <a:spcPts val="0"/>
              </a:spcBef>
              <a:spcAft>
                <a:spcPts val="0"/>
              </a:spcAft>
              <a:buNone/>
            </a:pPr>
            <a:r>
              <a:rPr lang="es-CO" sz="2800" b="1" i="0" u="none" strike="noStrike" cap="none" dirty="0">
                <a:solidFill>
                  <a:srgbClr val="188FEE"/>
                </a:solidFill>
                <a:latin typeface="Poppins"/>
                <a:ea typeface="Poppins"/>
                <a:cs typeface="Poppins"/>
                <a:sym typeface="Poppins"/>
              </a:rPr>
              <a:t>9. Distribución de los </a:t>
            </a:r>
            <a:r>
              <a:rPr lang="es-CO" sz="2800" b="1" i="0" u="none" strike="noStrike" cap="none" dirty="0" smtClean="0">
                <a:solidFill>
                  <a:srgbClr val="188FEE"/>
                </a:solidFill>
                <a:latin typeface="Poppins"/>
                <a:ea typeface="Poppins"/>
                <a:cs typeface="Poppins"/>
                <a:sym typeface="Poppins"/>
              </a:rPr>
              <a:t>productos.</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457200" marR="0" lvl="1" indent="0" algn="l" rtl="0">
              <a:spcBef>
                <a:spcPts val="0"/>
              </a:spcBef>
              <a:spcAft>
                <a:spcPts val="0"/>
              </a:spcAft>
              <a:buNone/>
            </a:pPr>
            <a:r>
              <a:rPr lang="es-CO" sz="2800" b="1" i="0" u="none" strike="noStrike" cap="none" dirty="0">
                <a:solidFill>
                  <a:srgbClr val="188FEE"/>
                </a:solidFill>
                <a:latin typeface="Poppins"/>
                <a:ea typeface="Poppins"/>
                <a:cs typeface="Poppins"/>
                <a:sym typeface="Poppins"/>
              </a:rPr>
              <a:t>10. Productos y líneas por </a:t>
            </a:r>
            <a:r>
              <a:rPr lang="es-CO" sz="2800" b="1" i="0" u="none" strike="noStrike" cap="none" dirty="0" smtClean="0">
                <a:solidFill>
                  <a:srgbClr val="188FEE"/>
                </a:solidFill>
                <a:latin typeface="Poppins"/>
                <a:ea typeface="Poppins"/>
                <a:cs typeface="Poppins"/>
                <a:sym typeface="Poppins"/>
              </a:rPr>
              <a:t>pedido.</a:t>
            </a:r>
            <a:endParaRPr sz="2800" b="1" i="0" u="none" strike="noStrike" cap="none"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p:txBody>
      </p:sp>
      <p:pic>
        <p:nvPicPr>
          <p:cNvPr id="177" name="Google Shape;177;p31" descr="POS | VectorPos / Software para restaurantes | Colombia"/>
          <p:cNvPicPr preferRelativeResize="0"/>
          <p:nvPr/>
        </p:nvPicPr>
        <p:blipFill rotWithShape="1">
          <a:blip r:embed="rId3">
            <a:alphaModFix/>
          </a:blip>
          <a:srcRect/>
          <a:stretch/>
        </p:blipFill>
        <p:spPr>
          <a:xfrm>
            <a:off x="6816080" y="2420888"/>
            <a:ext cx="2657450" cy="30635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p:nvPr/>
        </p:nvSpPr>
        <p:spPr>
          <a:xfrm>
            <a:off x="623392" y="692696"/>
            <a:ext cx="10297144"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1" dirty="0" err="1">
                <a:solidFill>
                  <a:srgbClr val="1E1666"/>
                </a:solidFill>
                <a:latin typeface="Poppins"/>
                <a:ea typeface="Poppins"/>
                <a:cs typeface="Poppins"/>
                <a:sym typeface="Poppins"/>
              </a:rPr>
              <a:t>Picking</a:t>
            </a:r>
            <a:endParaRPr sz="2800" b="1" i="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11. Costo de preparación de </a:t>
            </a:r>
            <a:r>
              <a:rPr lang="es-CO" sz="2800" b="1" i="0" dirty="0" smtClean="0">
                <a:solidFill>
                  <a:srgbClr val="188FEE"/>
                </a:solidFill>
                <a:latin typeface="Poppins"/>
                <a:ea typeface="Poppins"/>
                <a:cs typeface="Poppins"/>
                <a:sym typeface="Poppins"/>
              </a:rPr>
              <a:t>pedidos.</a:t>
            </a: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12. Pedidos bien </a:t>
            </a:r>
            <a:r>
              <a:rPr lang="es-CO" sz="2800" b="1" i="0" dirty="0" smtClean="0">
                <a:solidFill>
                  <a:srgbClr val="188FEE"/>
                </a:solidFill>
                <a:latin typeface="Poppins"/>
                <a:ea typeface="Poppins"/>
                <a:cs typeface="Poppins"/>
                <a:sym typeface="Poppins"/>
              </a:rPr>
              <a:t>preparados.</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13. Pedidos </a:t>
            </a:r>
            <a:r>
              <a:rPr lang="es-CO" sz="2800" b="1" dirty="0" smtClean="0">
                <a:solidFill>
                  <a:srgbClr val="188FEE"/>
                </a:solidFill>
                <a:latin typeface="Poppins"/>
                <a:ea typeface="Poppins"/>
                <a:cs typeface="Poppins"/>
                <a:sym typeface="Poppins"/>
              </a:rPr>
              <a:t>incompletos.</a:t>
            </a: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p:txBody>
      </p:sp>
      <p:pic>
        <p:nvPicPr>
          <p:cNvPr id="184" name="Google Shape;184;p32" descr="Picking: ¿cuál es el modelo ideal para su operación?"/>
          <p:cNvPicPr preferRelativeResize="0"/>
          <p:nvPr/>
        </p:nvPicPr>
        <p:blipFill rotWithShape="1">
          <a:blip r:embed="rId3">
            <a:alphaModFix/>
          </a:blip>
          <a:srcRect/>
          <a:stretch/>
        </p:blipFill>
        <p:spPr>
          <a:xfrm>
            <a:off x="6456040" y="2492896"/>
            <a:ext cx="4087332" cy="232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p:nvPr/>
        </p:nvSpPr>
        <p:spPr>
          <a:xfrm>
            <a:off x="983432" y="692696"/>
            <a:ext cx="10330184"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dirty="0">
                <a:solidFill>
                  <a:srgbClr val="1E1666"/>
                </a:solidFill>
                <a:latin typeface="Poppins"/>
                <a:ea typeface="Poppins"/>
                <a:cs typeface="Poppins"/>
                <a:sym typeface="Poppins"/>
              </a:rPr>
              <a:t>Envío</a:t>
            </a:r>
            <a:endParaRPr dirty="0"/>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a:p>
            <a:pPr marL="0" marR="0" lvl="0" indent="0" algn="l" rtl="0">
              <a:spcBef>
                <a:spcPts val="0"/>
              </a:spcBef>
              <a:spcAft>
                <a:spcPts val="0"/>
              </a:spcAft>
              <a:buNone/>
            </a:pPr>
            <a:r>
              <a:rPr lang="es-CO" sz="2800" b="1" i="0" dirty="0">
                <a:solidFill>
                  <a:srgbClr val="188FEE"/>
                </a:solidFill>
                <a:latin typeface="Poppins"/>
                <a:ea typeface="Poppins"/>
                <a:cs typeface="Poppins"/>
                <a:sym typeface="Poppins"/>
              </a:rPr>
              <a:t>14. Tiempo de ciclo de </a:t>
            </a:r>
            <a:r>
              <a:rPr lang="es-CO" sz="2800" b="1" i="0" dirty="0" smtClean="0">
                <a:solidFill>
                  <a:srgbClr val="188FEE"/>
                </a:solidFill>
                <a:latin typeface="Poppins"/>
                <a:ea typeface="Poppins"/>
                <a:cs typeface="Poppins"/>
                <a:sym typeface="Poppins"/>
              </a:rPr>
              <a:t>pedidos.</a:t>
            </a:r>
            <a:endParaRPr dirty="0"/>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15. Estados de </a:t>
            </a:r>
            <a:r>
              <a:rPr lang="es-CO" sz="2800" b="1" dirty="0" smtClean="0">
                <a:solidFill>
                  <a:srgbClr val="188FEE"/>
                </a:solidFill>
                <a:latin typeface="Poppins"/>
                <a:ea typeface="Poppins"/>
                <a:cs typeface="Poppins"/>
                <a:sym typeface="Poppins"/>
              </a:rPr>
              <a:t>pedidos.</a:t>
            </a:r>
            <a:endParaRPr dirty="0"/>
          </a:p>
          <a:p>
            <a:pPr marL="0" marR="0" lvl="0" indent="0" algn="l" rtl="0">
              <a:spcBef>
                <a:spcPts val="0"/>
              </a:spcBef>
              <a:spcAft>
                <a:spcPts val="0"/>
              </a:spcAft>
              <a:buNone/>
            </a:pP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16. Costo del </a:t>
            </a:r>
            <a:r>
              <a:rPr lang="es-CO" sz="2800" b="1" dirty="0" smtClean="0">
                <a:solidFill>
                  <a:srgbClr val="188FEE"/>
                </a:solidFill>
                <a:latin typeface="Poppins"/>
                <a:ea typeface="Poppins"/>
                <a:cs typeface="Poppins"/>
                <a:sym typeface="Poppins"/>
              </a:rPr>
              <a:t>transporte.</a:t>
            </a: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88FEE"/>
              </a:solidFill>
              <a:latin typeface="Poppins"/>
              <a:ea typeface="Poppins"/>
              <a:cs typeface="Poppins"/>
              <a:sym typeface="Poppins"/>
            </a:endParaRPr>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17. Envíos </a:t>
            </a:r>
            <a:r>
              <a:rPr lang="es-CO" sz="2800" b="1" dirty="0" smtClean="0">
                <a:solidFill>
                  <a:srgbClr val="188FEE"/>
                </a:solidFill>
                <a:latin typeface="Poppins"/>
                <a:ea typeface="Poppins"/>
                <a:cs typeface="Poppins"/>
                <a:sym typeface="Poppins"/>
              </a:rPr>
              <a:t>perfectos.</a:t>
            </a:r>
            <a:r>
              <a:rPr lang="es-CO" sz="2800" b="1" dirty="0">
                <a:solidFill>
                  <a:srgbClr val="188FEE"/>
                </a:solidFill>
                <a:latin typeface="Poppins"/>
                <a:ea typeface="Poppins"/>
                <a:cs typeface="Poppins"/>
                <a:sym typeface="Poppins"/>
              </a:rPr>
              <a:t>			</a:t>
            </a: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dirty="0"/>
          </a:p>
          <a:p>
            <a:pPr marL="0" marR="0" lvl="0" indent="0" algn="l" rtl="0">
              <a:spcBef>
                <a:spcPts val="0"/>
              </a:spcBef>
              <a:spcAft>
                <a:spcPts val="0"/>
              </a:spcAft>
              <a:buNone/>
            </a:pPr>
            <a:r>
              <a:rPr lang="es-CO" sz="2800" b="1" dirty="0">
                <a:solidFill>
                  <a:srgbClr val="188FEE"/>
                </a:solidFill>
                <a:latin typeface="Poppins"/>
                <a:ea typeface="Poppins"/>
                <a:cs typeface="Poppins"/>
                <a:sym typeface="Poppins"/>
              </a:rPr>
              <a:t>18. Porcentual de </a:t>
            </a:r>
            <a:r>
              <a:rPr lang="es-CO" sz="2800" b="1" dirty="0" smtClean="0">
                <a:solidFill>
                  <a:srgbClr val="188FEE"/>
                </a:solidFill>
                <a:latin typeface="Poppins"/>
                <a:ea typeface="Poppins"/>
                <a:cs typeface="Poppins"/>
                <a:sym typeface="Poppins"/>
              </a:rPr>
              <a:t>devoluciones.</a:t>
            </a:r>
            <a:endParaRPr sz="2800" b="1" dirty="0">
              <a:solidFill>
                <a:srgbClr val="1E1666"/>
              </a:solidFill>
              <a:latin typeface="Poppins"/>
              <a:ea typeface="Poppins"/>
              <a:cs typeface="Poppins"/>
              <a:sym typeface="Poppins"/>
            </a:endParaRPr>
          </a:p>
          <a:p>
            <a:pPr marL="0" marR="0" lvl="0" indent="0" algn="l" rtl="0">
              <a:spcBef>
                <a:spcPts val="0"/>
              </a:spcBef>
              <a:spcAft>
                <a:spcPts val="0"/>
              </a:spcAft>
              <a:buNone/>
            </a:pPr>
            <a:endParaRPr sz="2800" b="1" dirty="0">
              <a:solidFill>
                <a:srgbClr val="188FEE"/>
              </a:solidFill>
              <a:latin typeface="Poppins"/>
              <a:ea typeface="Poppins"/>
              <a:cs typeface="Poppins"/>
              <a:sym typeface="Poppins"/>
            </a:endParaRPr>
          </a:p>
          <a:p>
            <a:pPr marL="0" marR="0" lvl="0" indent="0" algn="l" rtl="0">
              <a:spcBef>
                <a:spcPts val="0"/>
              </a:spcBef>
              <a:spcAft>
                <a:spcPts val="0"/>
              </a:spcAft>
              <a:buNone/>
            </a:pPr>
            <a:endParaRPr sz="2800" b="1" i="0" dirty="0">
              <a:solidFill>
                <a:srgbClr val="1E1666"/>
              </a:solidFill>
              <a:latin typeface="Poppins"/>
              <a:ea typeface="Poppins"/>
              <a:cs typeface="Poppins"/>
              <a:sym typeface="Poppins"/>
            </a:endParaRPr>
          </a:p>
        </p:txBody>
      </p:sp>
      <p:pic>
        <p:nvPicPr>
          <p:cNvPr id="191" name="Google Shape;191;p33" descr="Envios | alltobusiness"/>
          <p:cNvPicPr preferRelativeResize="0"/>
          <p:nvPr/>
        </p:nvPicPr>
        <p:blipFill rotWithShape="1">
          <a:blip r:embed="rId3">
            <a:alphaModFix/>
          </a:blip>
          <a:srcRect/>
          <a:stretch/>
        </p:blipFill>
        <p:spPr>
          <a:xfrm>
            <a:off x="7321646" y="2276872"/>
            <a:ext cx="3178297" cy="2986504"/>
          </a:xfrm>
          <a:prstGeom prst="rect">
            <a:avLst/>
          </a:prstGeom>
          <a:noFill/>
          <a:ln>
            <a:noFill/>
          </a:ln>
        </p:spPr>
      </p:pic>
    </p:spTree>
  </p:cSld>
  <p:clrMapOvr>
    <a:masterClrMapping/>
  </p:clrMapOvr>
</p:sld>
</file>

<file path=ppt/theme/theme1.xml><?xml version="1.0" encoding="utf-8"?>
<a:theme xmlns:a="http://schemas.openxmlformats.org/drawingml/2006/main" name="4_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Panorámica</PresentationFormat>
  <Paragraphs>175</Paragraphs>
  <Slides>10</Slides>
  <Notes>10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10</vt:i4>
      </vt:variant>
    </vt:vector>
  </HeadingPairs>
  <TitlesOfParts>
    <vt:vector size="20" baseType="lpstr">
      <vt:lpstr>Calibri</vt:lpstr>
      <vt:lpstr>Architects Daughter</vt:lpstr>
      <vt:lpstr>Arial Narrow</vt:lpstr>
      <vt:lpstr>Times New Roman</vt:lpstr>
      <vt:lpstr>Noto Sans Symbols</vt:lpstr>
      <vt:lpstr>Arial</vt:lpstr>
      <vt:lpstr>Poppins</vt:lpstr>
      <vt:lpstr>Arial Black</vt:lpstr>
      <vt:lpstr>4_Diseño personalizado</vt:lpstr>
      <vt:lpstr>Diseño personalizado</vt:lpstr>
      <vt:lpstr>INDICADORES DE GESTIÓN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INDICADORES DE GESTIÓN</dc:title>
  <cp:lastModifiedBy>JGOA</cp:lastModifiedBy>
  <cp:revision>2</cp:revision>
  <dcterms:modified xsi:type="dcterms:W3CDTF">2021-10-28T22:53:51Z</dcterms:modified>
</cp:coreProperties>
</file>