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urZ9z8Hee5Twx+a7flbGUk/NZ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3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fotos-premium/pasillo-centro-comercial-vacio_4965121.htm#page=1&amp;query=centro%20comercial%20tiendas&amp;position=13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foto-gratis/frigorifico-comida_953046.htm#page=1&amp;query=supermercado&amp;position=24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reepik.es/foto-gratis/icono-amarillo-senal-peligro-triangulo-aislado_3686557.htm#page=1&amp;query=importante&amp;position=1" TargetMode="External"/><Relationship Id="rId4" Type="http://schemas.openxmlformats.org/officeDocument/2006/relationships/hyperlink" Target="https://www.freepik.es/foto-gratis/productos-higiene-neceser_3632753.htm#page=1&amp;query=toallas%20higi%C3%A9nicas&amp;position=25" TargetMode="External"/><Relationship Id="rId5" Type="http://schemas.openxmlformats.org/officeDocument/2006/relationships/image" Target="../media/image7.jpg"/><Relationship Id="rId6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reepik.es/foto-gratis/retrato-mujer-segura-tratando-zapatos-nuevos_6782435.htm#page=2&amp;query=tienda%20zapatos&amp;position=40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reepik.es/fotos-premium/manos-mayores-mujer-pie-eligiendo-plato-o-cuenco-mesa-al-fondo-gran-seleccion-articulos-sonriendo-disfrutando-jubilacion-relajarse_15842427.htm#page=1&amp;query=articulos%20almacen&amp;position=30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reepik.es/psd-gratis/producto-cosmetico-soporte-flores_12827974.htm#page=1&amp;query=cremas&amp;position=23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689198" y="1978734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CF013_2.1_Estructura.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y gráfico similar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8253350" y="2278505"/>
            <a:ext cx="3948174" cy="45794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2083595" y="2057331"/>
            <a:ext cx="3490913" cy="333375"/>
          </a:xfrm>
          <a:prstGeom prst="rect">
            <a:avLst/>
          </a:prstGeom>
          <a:gradFill>
            <a:gsLst>
              <a:gs pos="0">
                <a:srgbClr val="4F81BD"/>
              </a:gs>
              <a:gs pos="100000">
                <a:srgbClr val="A7BFDE"/>
              </a:gs>
            </a:gsLst>
            <a:lin ang="16200000" scaled="0"/>
          </a:gradFill>
          <a:ln cap="flat" cmpd="sng" w="9525">
            <a:solidFill>
              <a:srgbClr val="4579B8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2291558" y="2747893"/>
            <a:ext cx="3027362" cy="325438"/>
          </a:xfrm>
          <a:prstGeom prst="rect">
            <a:avLst/>
          </a:prstGeom>
          <a:gradFill>
            <a:gsLst>
              <a:gs pos="0">
                <a:srgbClr val="4F81BD"/>
              </a:gs>
              <a:gs pos="100000">
                <a:srgbClr val="A7BFDE"/>
              </a:gs>
            </a:gsLst>
            <a:lin ang="16200000" scaled="0"/>
          </a:gradFill>
          <a:ln cap="flat" cmpd="sng" w="9525">
            <a:solidFill>
              <a:srgbClr val="4579B8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SECCIONES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2534445" y="3425756"/>
            <a:ext cx="2581275" cy="325437"/>
          </a:xfrm>
          <a:prstGeom prst="rect">
            <a:avLst/>
          </a:prstGeom>
          <a:gradFill>
            <a:gsLst>
              <a:gs pos="0">
                <a:srgbClr val="4F81BD"/>
              </a:gs>
              <a:gs pos="100000">
                <a:srgbClr val="A7BFDE"/>
              </a:gs>
            </a:gsLst>
            <a:lin ang="16200000" scaled="0"/>
          </a:gradFill>
          <a:ln cap="flat" cmpd="sng" w="9525">
            <a:solidFill>
              <a:srgbClr val="4579B8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CATEGORÍAS DE PRODUCTO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2728120" y="4122668"/>
            <a:ext cx="2174875" cy="325438"/>
          </a:xfrm>
          <a:prstGeom prst="rect">
            <a:avLst/>
          </a:prstGeom>
          <a:gradFill>
            <a:gsLst>
              <a:gs pos="0">
                <a:srgbClr val="4F81BD"/>
              </a:gs>
              <a:gs pos="100000">
                <a:srgbClr val="A7BFDE"/>
              </a:gs>
            </a:gsLst>
            <a:lin ang="16200000" scaled="0"/>
          </a:gradFill>
          <a:ln cap="flat" cmpd="sng" w="9525">
            <a:solidFill>
              <a:srgbClr val="4579B8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FAMILIAS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2969420" y="4779893"/>
            <a:ext cx="1760538" cy="325438"/>
          </a:xfrm>
          <a:prstGeom prst="rect">
            <a:avLst/>
          </a:prstGeom>
          <a:gradFill>
            <a:gsLst>
              <a:gs pos="0">
                <a:srgbClr val="4F81BD"/>
              </a:gs>
              <a:gs pos="100000">
                <a:srgbClr val="A7BFDE"/>
              </a:gs>
            </a:gsLst>
            <a:lin ang="16200000" scaled="0"/>
          </a:gradFill>
          <a:ln cap="flat" cmpd="sng" w="9525">
            <a:solidFill>
              <a:srgbClr val="4579B8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SUBFAMILIAS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3137695" y="5470456"/>
            <a:ext cx="1404938" cy="325437"/>
          </a:xfrm>
          <a:prstGeom prst="rect">
            <a:avLst/>
          </a:prstGeom>
          <a:gradFill>
            <a:gsLst>
              <a:gs pos="0">
                <a:srgbClr val="4F81BD"/>
              </a:gs>
              <a:gs pos="100000">
                <a:srgbClr val="A7BFDE"/>
              </a:gs>
            </a:gsLst>
            <a:lin ang="16200000" scaled="0"/>
          </a:gradFill>
          <a:ln cap="flat" cmpd="sng" w="9525">
            <a:solidFill>
              <a:srgbClr val="4579B8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3697129" y="3129798"/>
            <a:ext cx="255905" cy="221615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721736" y="3832798"/>
            <a:ext cx="255905" cy="221615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3769640" y="4565239"/>
            <a:ext cx="255905" cy="221615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849688" y="5249268"/>
            <a:ext cx="255905" cy="221615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977640" y="8583295"/>
            <a:ext cx="255905" cy="221615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002519" y="5938246"/>
            <a:ext cx="61075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(Palomares, 2011)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15843" y="1210604"/>
            <a:ext cx="61075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Los diferentes niveles de surtido son: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e imagen similar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8253350" y="4273499"/>
            <a:ext cx="3948174" cy="25844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 comercial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https://www.freepik.es/fotos-premium/pasillo-centro-comercial-vacio_4965121.htm#page=1&amp;query=centro%20comercial%20tiendas&amp;position=13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06010" y="1441960"/>
            <a:ext cx="610849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la división más grande de la estructura del surtido, la cual reúne distintas secciones. Se caracterizan por ser unidades del local o negocio independientes entre sí.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695519" y="742949"/>
            <a:ext cx="6108492" cy="545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2" marL="1143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Departamentos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sillo del centro comercial vacío Foto Premium "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1852" y="2891851"/>
            <a:ext cx="59626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e imagen similar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8253350" y="2278505"/>
            <a:ext cx="3948174" cy="45794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Secciones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https://www.freepik.es/foto-gratis/frigorifico-comida_953046.htm#page=1&amp;query=supermercado&amp;position=24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2613991" y="814131"/>
            <a:ext cx="61084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Secciones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499400" y="1915741"/>
            <a:ext cx="3585583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establecimiento comercial puede tener un jefe en las determinadas secciones; este debe crear nuevas ideas sobre el surtido, precios o ubicación de los productos, para que aumenten las ventas, descentralizando el proceso administrativo del </a:t>
            </a:r>
            <a:r>
              <a:rPr b="0" i="1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merchandising</a:t>
            </a: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igorífico con comida Foto gratis" id="121" name="Google Shape;1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8880" y="2134718"/>
            <a:ext cx="3455091" cy="2588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e imagen similar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8217976" y="3880682"/>
            <a:ext cx="3983548" cy="29773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Importante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https://www.freepik.es/foto-gratis/icono-amarillo-senal-peligro-triangulo-aislado_3686557.htm#page=1&amp;query=importante&amp;position=1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Toallas higiénicas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https://www.freepik.es/foto-gratis/productos-higiene-neceser_3632753.htm#page=1&amp;query=toallas%20higi%C3%A9nicas&amp;position=25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2409669" y="268344"/>
            <a:ext cx="61084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Categorías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305339" y="853119"/>
            <a:ext cx="7407427" cy="3973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Están integradas por varias familias de productos, los cuales tienen características similares, aunque se trabaje con diferentes marcas. 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toallas higiénicas con alas, sin alas, tipo maya, tipo tela,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categoría la define el consumidor, la manera en que este se comporta, para destacar los productos principales.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categoría es un instrumento para la administración de la oferta, y así lograr estrategias importantes de exposición al consumidor; para ello, es importante la aplicación de tecnologías y la investigación de mercados.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361660" y="5202002"/>
            <a:ext cx="6689036" cy="8309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importante, en la categoría, incluir los siguientes pasos: el papel de la categoría, la evaluación de la categoría, la medida del desempeño, la identificación de las estrategias, la implementación de tácticas, el desarrollo del plan, y la revisión de la categoría, con el fin de comprobar su efectividad.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 amarillo de la señal de peligro del triángulo aislado Foto gratis" id="133" name="Google Shape;13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339" y="5143732"/>
            <a:ext cx="1056321" cy="889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ductos de higiene en neceser Foto gratis" id="134" name="Google Shape;13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3991" y="1437894"/>
            <a:ext cx="3210339" cy="2138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e imagen similar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8253350" y="2278505"/>
            <a:ext cx="3948174" cy="45794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Tacón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https://www.freepik.es/foto-gratis/retrato-mujer-segura-tratando-zapatos-nuevos_6782435.htm#page=2&amp;query=tienda%20zapatos&amp;position=40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1033670" y="1438255"/>
            <a:ext cx="65853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Son la agrupación de productos dirigidos a satisfacer una necesidad general. Estos productos se deben agrupar de forma estratégica   para el tipo de clientela. </a:t>
            </a:r>
            <a:r>
              <a:rPr b="1" i="0" lang="es-ES" sz="18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r>
              <a:rPr b="0" i="0" lang="es-ES" sz="18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zapatos: tenis, botas, de tacón alto, de cordón, y ortopédicos.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2106908" y="742949"/>
            <a:ext cx="6108492" cy="610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Familias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trato de una mujer segura tratando de zapatos nuevos Foto gratis" id="145" name="Google Shape;1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7874" y="3164970"/>
            <a:ext cx="4213207" cy="280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e imagen similar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8253350" y="2278505"/>
            <a:ext cx="3948174" cy="45794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imágenes:ariculos de un almacen 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https://www.freepik.es/fotos-premium/manos-mayores-mujer-pie-eligiendo-plato-o-cuenco-mesa-al-fondo-gran-seleccion-articulos-sonriendo-disfrutando-jubilacion-relajarse_15842427.htm#page=1&amp;query=articulos%20almacen&amp;position=30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1397694" y="1353437"/>
            <a:ext cx="61084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todos los productos, de manera general. Por ejemplo: utensilios de cocina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1980372" y="742949"/>
            <a:ext cx="6107594" cy="610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Artículos.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os mayores de mujer de pie y eligiendo un plato o un cuenco para la mesa. al fondo una gran selección de artículos. sonriendo y disfrutando de la jubilación y relajarse. Foto Premium "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2343" y="2160220"/>
            <a:ext cx="4906204" cy="3056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y gráfico similar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8234300" y="2278507"/>
            <a:ext cx="3948174" cy="45794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imágenes:una crema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https://www.freepik.es/psd-gratis/producto-cosmetico-soporte-flores_12827974.htm#page=1&amp;query=cremas&amp;position=23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3977640" y="8583295"/>
            <a:ext cx="255905" cy="221615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174289" y="1076653"/>
            <a:ext cx="7876407" cy="1231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Corresponden a unidades de venta que satisfacen la misma necesidad específica. Las referencias definen la marca, el formato, el modelo y el contenido del producto; habrá tantas como artículos disponga el establecimiento. Ejemplo: la marca de una crema facial.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1488836" y="125164"/>
            <a:ext cx="61075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Referencias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ducto cosmético en un soporte con flores. PSD gratuito" id="168" name="Google Shape;16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1797" y="2674473"/>
            <a:ext cx="4230342" cy="337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