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g4BzZV52w1nhbFEDOzXCMkORSH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8"/>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8"/>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8"/>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8"/>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p:nvPr>
            <p:ph idx="2" type="pic"/>
          </p:nvPr>
        </p:nvSpPr>
        <p:spPr>
          <a:xfrm>
            <a:off x="5183187" y="987425"/>
            <a:ext cx="6172199" cy="4873624"/>
          </a:xfrm>
          <a:prstGeom prst="rect">
            <a:avLst/>
          </a:prstGeom>
          <a:noFill/>
          <a:ln>
            <a:noFill/>
          </a:ln>
        </p:spPr>
      </p:sp>
      <p:sp>
        <p:nvSpPr>
          <p:cNvPr id="58" name="Google Shape;58;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concepto-csr-plano-ilustracion_13560923.htm#page=1&amp;query=sostenible&amp;position=24" TargetMode="External"/><Relationship Id="rId4" Type="http://schemas.openxmlformats.org/officeDocument/2006/relationships/image" Target="../media/image5.png"/><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1.bp.blogspot.com/_2oDxddaXgo8/S-xolaUhbkI/AAAAAAAAAek/3k8cuvCdgFU/s1600/empaques.jpg" TargetMode="External"/><Relationship Id="rId4" Type="http://schemas.openxmlformats.org/officeDocument/2006/relationships/hyperlink" Target="https://www.freepik.es/vector-gratis/salva-al-planeta-personas-restaurando-tierra_7606256.htm#page=1&amp;query=sostenible&amp;position=40" TargetMode="External"/><Relationship Id="rId5" Type="http://schemas.openxmlformats.org/officeDocument/2006/relationships/image" Target="../media/image5.png"/><Relationship Id="rId6" Type="http://schemas.openxmlformats.org/officeDocument/2006/relationships/image" Target="../media/image10.jpg"/><Relationship Id="rId7" Type="http://schemas.openxmlformats.org/officeDocument/2006/relationships/image" Target="../media/image7.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vector-gratis/granjero-sexo-femenino-feliz-trabajando-granja-alimentar-poblacion-ilustracion-vectorial-plana-granja-dibujos-animados-tecnologia-automatizacion_10172819.htm#page=1&amp;query=campesinos&amp;position=3" TargetMode="External"/><Relationship Id="rId4" Type="http://schemas.openxmlformats.org/officeDocument/2006/relationships/hyperlink" Target="https://www.freepik.es/vector-gratis/ilustraciones-agricultores-trabajando-coleccion_5484207.htm#page=1&amp;query=agricultor&amp;position=21" TargetMode="External"/><Relationship Id="rId5" Type="http://schemas.openxmlformats.org/officeDocument/2006/relationships/image" Target="../media/image5.png"/><Relationship Id="rId6" Type="http://schemas.openxmlformats.org/officeDocument/2006/relationships/image" Target="../media/image9.jpg"/><Relationship Id="rId7"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vector-gratis/elemento-simple-soda_4860417.htm#page=1&amp;query=gaseosa&amp;position=9" TargetMode="External"/><Relationship Id="rId4" Type="http://schemas.openxmlformats.org/officeDocument/2006/relationships/hyperlink" Target="https://www.freepik.es/vector-gratis/globo-terraqueo-punteros-camion-experto-logistica_4530254.htm#page=1&amp;query=logistica&amp;position=16" TargetMode="External"/><Relationship Id="rId9" Type="http://schemas.openxmlformats.org/officeDocument/2006/relationships/image" Target="../media/image3.jpg"/><Relationship Id="rId5" Type="http://schemas.openxmlformats.org/officeDocument/2006/relationships/hyperlink" Target="https://www.freepik.es/vector-premium/coleccion-edificios-oficina_2850161.htm#page=1&amp;query=edificio&amp;position=46" TargetMode="External"/><Relationship Id="rId6" Type="http://schemas.openxmlformats.org/officeDocument/2006/relationships/image" Target="../media/image5.png"/><Relationship Id="rId7" Type="http://schemas.openxmlformats.org/officeDocument/2006/relationships/image" Target="../media/image8.jp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p:nvPr/>
        </p:nvSpPr>
        <p:spPr>
          <a:xfrm>
            <a:off x="2027588" y="2823358"/>
            <a:ext cx="8136824"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Video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CF007_1.3_Ejemplos de mercadeo verde en el mundo </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Ir colocando las palabras claves que se dejaron el recuadro, mientras </a:t>
            </a:r>
            <a:r>
              <a:rPr lang="es-ES">
                <a:solidFill>
                  <a:schemeClr val="dk1"/>
                </a:solidFill>
              </a:rPr>
              <a:t>está</a:t>
            </a:r>
            <a:r>
              <a:rPr b="0" i="0" lang="es-ES" sz="1400" u="none" cap="none" strike="noStrike">
                <a:solidFill>
                  <a:schemeClr val="dk1"/>
                </a:solidFill>
                <a:latin typeface="Arial"/>
                <a:ea typeface="Arial"/>
                <a:cs typeface="Arial"/>
                <a:sym typeface="Arial"/>
              </a:rPr>
              <a:t> la voz en off . Se sugiere imágenes similares de balanza entre el medio ambiente y las utilidades,  si se puede animar la imagen de la balanza.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5" name="Google Shape;85;p1"/>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1"/>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Conozcamos algunos ejemplos de acciones de mezcla de mercadeo aplicadas en el </a:t>
            </a:r>
            <a:r>
              <a:rPr b="0" i="1" lang="es-ES" sz="1400" u="none" cap="none" strike="noStrike">
                <a:solidFill>
                  <a:schemeClr val="dk1"/>
                </a:solidFill>
                <a:latin typeface="Arial"/>
                <a:ea typeface="Arial"/>
                <a:cs typeface="Arial"/>
                <a:sym typeface="Arial"/>
              </a:rPr>
              <a:t>marketing</a:t>
            </a:r>
            <a:r>
              <a:rPr b="0" i="0" lang="es-ES" sz="1400" u="none" cap="none" strike="noStrike">
                <a:solidFill>
                  <a:schemeClr val="dk1"/>
                </a:solidFill>
                <a:latin typeface="Arial"/>
                <a:ea typeface="Arial"/>
                <a:cs typeface="Arial"/>
                <a:sym typeface="Arial"/>
              </a:rPr>
              <a:t> sostenible: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8" name="Google Shape;88;p1"/>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1"/>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Balanza: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https://www.freepik.es/vector-gratis/concepto-csr-plano-ilustracion_13560923.htm#page=1&amp;query=sostenible&amp;position=24</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1"/>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91" name="Google Shape;91;p1"/>
          <p:cNvGrpSpPr/>
          <p:nvPr/>
        </p:nvGrpSpPr>
        <p:grpSpPr>
          <a:xfrm>
            <a:off x="-57150" y="0"/>
            <a:ext cx="6909926" cy="3859056"/>
            <a:chOff x="-42401" y="-24097"/>
            <a:chExt cx="6909926" cy="3859056"/>
          </a:xfrm>
        </p:grpSpPr>
        <p:pic>
          <p:nvPicPr>
            <p:cNvPr id="92" name="Google Shape;92;p1"/>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93" name="Google Shape;93;p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4" name="Google Shape;94;p1"/>
          <p:cNvSpPr txBox="1"/>
          <p:nvPr/>
        </p:nvSpPr>
        <p:spPr>
          <a:xfrm>
            <a:off x="1588152" y="161236"/>
            <a:ext cx="368745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Ejemplos de mercadeo verde en el mundo</a:t>
            </a:r>
            <a:endParaRPr b="0" i="0" sz="1400" u="none" cap="none" strike="noStrike">
              <a:solidFill>
                <a:srgbClr val="000000"/>
              </a:solidFill>
              <a:latin typeface="Arial"/>
              <a:ea typeface="Arial"/>
              <a:cs typeface="Arial"/>
              <a:sym typeface="Arial"/>
            </a:endParaRPr>
          </a:p>
        </p:txBody>
      </p:sp>
      <p:pic>
        <p:nvPicPr>
          <p:cNvPr descr="Concepto de csr plano con ilustración vector gratuito" id="95" name="Google Shape;95;p1"/>
          <p:cNvPicPr preferRelativeResize="0"/>
          <p:nvPr/>
        </p:nvPicPr>
        <p:blipFill rotWithShape="1">
          <a:blip r:embed="rId5">
            <a:alphaModFix/>
          </a:blip>
          <a:srcRect b="0" l="0" r="0" t="0"/>
          <a:stretch/>
        </p:blipFill>
        <p:spPr>
          <a:xfrm>
            <a:off x="2406135" y="659297"/>
            <a:ext cx="4174462" cy="2780752"/>
          </a:xfrm>
          <a:prstGeom prst="rect">
            <a:avLst/>
          </a:prstGeom>
          <a:noFill/>
          <a:ln>
            <a:noFill/>
          </a:ln>
        </p:spPr>
      </p:pic>
      <p:sp>
        <p:nvSpPr>
          <p:cNvPr id="96" name="Google Shape;96;p1"/>
          <p:cNvSpPr/>
          <p:nvPr/>
        </p:nvSpPr>
        <p:spPr>
          <a:xfrm>
            <a:off x="3363644" y="2450056"/>
            <a:ext cx="921865" cy="3304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1" i="0" lang="es-ES" sz="1050" u="none" cap="none" strike="noStrike">
                <a:solidFill>
                  <a:schemeClr val="dk1"/>
                </a:solidFill>
                <a:latin typeface="Arial"/>
                <a:ea typeface="Arial"/>
                <a:cs typeface="Arial"/>
                <a:sym typeface="Arial"/>
              </a:rPr>
              <a:t>MEDIO AMBIENTE</a:t>
            </a:r>
            <a:endParaRPr b="1" i="0" sz="1050" u="none" cap="none" strike="noStrike">
              <a:solidFill>
                <a:schemeClr val="dk1"/>
              </a:solidFill>
              <a:latin typeface="Arial"/>
              <a:ea typeface="Arial"/>
              <a:cs typeface="Arial"/>
              <a:sym typeface="Arial"/>
            </a:endParaRPr>
          </a:p>
        </p:txBody>
      </p:sp>
      <p:sp>
        <p:nvSpPr>
          <p:cNvPr id="97" name="Google Shape;97;p1"/>
          <p:cNvSpPr/>
          <p:nvPr/>
        </p:nvSpPr>
        <p:spPr>
          <a:xfrm>
            <a:off x="4932621" y="2481200"/>
            <a:ext cx="1000864" cy="2993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1" i="0" lang="es-ES" sz="1050" u="none" cap="none" strike="noStrike">
                <a:solidFill>
                  <a:schemeClr val="dk1"/>
                </a:solidFill>
                <a:latin typeface="Arial"/>
                <a:ea typeface="Arial"/>
                <a:cs typeface="Arial"/>
                <a:sym typeface="Arial"/>
              </a:rPr>
              <a:t>UTILIDADES</a:t>
            </a:r>
            <a:endParaRPr b="1" i="0" sz="1050" u="none" cap="none" strike="noStrike">
              <a:solidFill>
                <a:schemeClr val="dk1"/>
              </a:solidFill>
              <a:latin typeface="Arial"/>
              <a:ea typeface="Arial"/>
              <a:cs typeface="Arial"/>
              <a:sym typeface="Arial"/>
            </a:endParaRPr>
          </a:p>
        </p:txBody>
      </p:sp>
      <p:sp>
        <p:nvSpPr>
          <p:cNvPr id="98" name="Google Shape;98;p1"/>
          <p:cNvSpPr txBox="1"/>
          <p:nvPr/>
        </p:nvSpPr>
        <p:spPr>
          <a:xfrm>
            <a:off x="165791" y="1621751"/>
            <a:ext cx="20555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s-ES" sz="1400" u="none" cap="none" strike="noStrike">
                <a:solidFill>
                  <a:srgbClr val="92D050"/>
                </a:solidFill>
                <a:latin typeface="Arial"/>
                <a:ea typeface="Arial"/>
                <a:cs typeface="Arial"/>
                <a:sym typeface="Arial"/>
              </a:rPr>
              <a:t>Marketing</a:t>
            </a:r>
            <a:r>
              <a:rPr b="1" i="0" lang="es-ES" sz="1400" u="none" cap="none" strike="noStrike">
                <a:solidFill>
                  <a:srgbClr val="92D050"/>
                </a:solidFill>
                <a:latin typeface="Arial"/>
                <a:ea typeface="Arial"/>
                <a:cs typeface="Arial"/>
                <a:sym typeface="Arial"/>
              </a:rPr>
              <a:t> sostenible</a:t>
            </a:r>
            <a:endParaRPr b="1" i="0" sz="1400" u="none" cap="none" strike="noStrike">
              <a:solidFill>
                <a:srgbClr val="92D050"/>
              </a:solidFill>
              <a:latin typeface="Arial"/>
              <a:ea typeface="Arial"/>
              <a:cs typeface="Arial"/>
              <a:sym typeface="Arial"/>
            </a:endParaRPr>
          </a:p>
        </p:txBody>
      </p:sp>
      <p:cxnSp>
        <p:nvCxnSpPr>
          <p:cNvPr id="99" name="Google Shape;99;p1"/>
          <p:cNvCxnSpPr/>
          <p:nvPr/>
        </p:nvCxnSpPr>
        <p:spPr>
          <a:xfrm>
            <a:off x="323557" y="2180492"/>
            <a:ext cx="1674055" cy="0"/>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Ir colocando las palabras claves que se dejaron el recuadro, mientras </a:t>
            </a:r>
            <a:r>
              <a:rPr lang="es-ES">
                <a:solidFill>
                  <a:schemeClr val="dk1"/>
                </a:solidFill>
              </a:rPr>
              <a:t>está</a:t>
            </a:r>
            <a:r>
              <a:rPr b="0" i="0" lang="es-ES" sz="1400" u="none" cap="none" strike="noStrike">
                <a:solidFill>
                  <a:schemeClr val="dk1"/>
                </a:solidFill>
                <a:latin typeface="Arial"/>
                <a:ea typeface="Arial"/>
                <a:cs typeface="Arial"/>
                <a:sym typeface="Arial"/>
              </a:rPr>
              <a:t> la voz en off . Se sugiere imágenes similares de papas fritas y personas ayudando el planeta. Sugiero realizar animación de la segunda </a:t>
            </a:r>
            <a:r>
              <a:rPr lang="es-ES">
                <a:solidFill>
                  <a:schemeClr val="dk1"/>
                </a:solidFill>
              </a:rPr>
              <a:t>imagen</a:t>
            </a:r>
            <a:r>
              <a:rPr b="0" i="0" lang="es-E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6" name="Google Shape;106;p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3"/>
          <p:cNvSpPr txBox="1"/>
          <p:nvPr/>
        </p:nvSpPr>
        <p:spPr>
          <a:xfrm>
            <a:off x="92278" y="4772224"/>
            <a:ext cx="6457950" cy="11079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Respecto al producto: </a:t>
            </a:r>
            <a:r>
              <a:rPr b="0" i="0" lang="es-ES" sz="1400" u="none" cap="none" strike="noStrike">
                <a:solidFill>
                  <a:schemeClr val="dk1"/>
                </a:solidFill>
                <a:latin typeface="Arial"/>
                <a:ea typeface="Arial"/>
                <a:cs typeface="Arial"/>
                <a:sym typeface="Arial"/>
              </a:rPr>
              <a:t>Una marca de hamburguesas cambió los empaques de las papas fritas por  bolsas que se pueden utilizar de varias formas y cambió los combos infantiles para usar menos papel; además, cuentan con elementos biodegradables, que son amigables con el ambiente.</a:t>
            </a:r>
            <a:endParaRPr b="0" i="0" sz="1400" u="none" cap="none" strike="noStrike">
              <a:solidFill>
                <a:schemeClr val="dk1"/>
              </a:solidFill>
              <a:latin typeface="Arial"/>
              <a:ea typeface="Arial"/>
              <a:cs typeface="Arial"/>
              <a:sym typeface="Arial"/>
            </a:endParaRPr>
          </a:p>
        </p:txBody>
      </p:sp>
      <p:sp>
        <p:nvSpPr>
          <p:cNvPr id="109" name="Google Shape;109;p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p3"/>
          <p:cNvSpPr/>
          <p:nvPr/>
        </p:nvSpPr>
        <p:spPr>
          <a:xfrm>
            <a:off x="6867525" y="5401559"/>
            <a:ext cx="5333999" cy="145643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papas fritas. .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http://1.bp.blogspot.com/_2oDxddaXgo8/S-xolaUhbkI/AAAAAAAAAek/3k8cuvCdgFU/s1600/empaques.jpg</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Medio ambiente: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https://www.freepik.es/vector-gratis/salva-al-planeta-personas-restaurando-tierra_7606256.htm#page=1&amp;query=sostenible&amp;position=40</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12" name="Google Shape;112;p3"/>
          <p:cNvGrpSpPr/>
          <p:nvPr/>
        </p:nvGrpSpPr>
        <p:grpSpPr>
          <a:xfrm>
            <a:off x="-42401" y="-64613"/>
            <a:ext cx="6909926" cy="3859056"/>
            <a:chOff x="-42401" y="-24097"/>
            <a:chExt cx="6909926" cy="3859056"/>
          </a:xfrm>
        </p:grpSpPr>
        <p:pic>
          <p:nvPicPr>
            <p:cNvPr id="113" name="Google Shape;113;p3"/>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114" name="Google Shape;114;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5" name="Google Shape;115;p3"/>
          <p:cNvSpPr txBox="1"/>
          <p:nvPr/>
        </p:nvSpPr>
        <p:spPr>
          <a:xfrm>
            <a:off x="4392656" y="454222"/>
            <a:ext cx="2229667" cy="2893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Biodegradable</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Medio ambiente</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cxnSp>
        <p:nvCxnSpPr>
          <p:cNvPr id="116" name="Google Shape;116;p3"/>
          <p:cNvCxnSpPr/>
          <p:nvPr/>
        </p:nvCxnSpPr>
        <p:spPr>
          <a:xfrm>
            <a:off x="4918364" y="1052363"/>
            <a:ext cx="1793433" cy="0"/>
          </a:xfrm>
          <a:prstGeom prst="straightConnector1">
            <a:avLst/>
          </a:prstGeom>
          <a:noFill/>
          <a:ln cap="flat" cmpd="sng" w="9525">
            <a:solidFill>
              <a:srgbClr val="5597D3"/>
            </a:solidFill>
            <a:prstDash val="solid"/>
            <a:round/>
            <a:headEnd len="sm" w="sm" type="none"/>
            <a:tailEnd len="sm" w="sm" type="none"/>
          </a:ln>
        </p:spPr>
      </p:cxnSp>
      <p:cxnSp>
        <p:nvCxnSpPr>
          <p:cNvPr id="117" name="Google Shape;117;p3"/>
          <p:cNvCxnSpPr/>
          <p:nvPr/>
        </p:nvCxnSpPr>
        <p:spPr>
          <a:xfrm>
            <a:off x="4828890" y="2306656"/>
            <a:ext cx="1793433" cy="0"/>
          </a:xfrm>
          <a:prstGeom prst="straightConnector1">
            <a:avLst/>
          </a:prstGeom>
          <a:noFill/>
          <a:ln cap="flat" cmpd="sng" w="9525">
            <a:solidFill>
              <a:srgbClr val="5597D3"/>
            </a:solidFill>
            <a:prstDash val="solid"/>
            <a:round/>
            <a:headEnd len="sm" w="sm" type="none"/>
            <a:tailEnd len="sm" w="sm" type="none"/>
          </a:ln>
        </p:spPr>
      </p:cxnSp>
      <p:pic>
        <p:nvPicPr>
          <p:cNvPr descr="Salva al planeta personas restaurando la tierra vector gratuito" id="118" name="Google Shape;118;p3"/>
          <p:cNvPicPr preferRelativeResize="0"/>
          <p:nvPr/>
        </p:nvPicPr>
        <p:blipFill rotWithShape="1">
          <a:blip r:embed="rId6">
            <a:alphaModFix/>
          </a:blip>
          <a:srcRect b="0" l="0" r="0" t="0"/>
          <a:stretch/>
        </p:blipFill>
        <p:spPr>
          <a:xfrm>
            <a:off x="3157887" y="1235663"/>
            <a:ext cx="1705854" cy="1705854"/>
          </a:xfrm>
          <a:prstGeom prst="rect">
            <a:avLst/>
          </a:prstGeom>
          <a:noFill/>
          <a:ln>
            <a:noFill/>
          </a:ln>
        </p:spPr>
      </p:pic>
      <p:pic>
        <p:nvPicPr>
          <p:cNvPr descr="Marca de verificación con relleno sólido" id="119" name="Google Shape;119;p3"/>
          <p:cNvPicPr preferRelativeResize="0"/>
          <p:nvPr/>
        </p:nvPicPr>
        <p:blipFill rotWithShape="1">
          <a:blip r:embed="rId7">
            <a:alphaModFix/>
          </a:blip>
          <a:srcRect b="0" l="0" r="0" t="0"/>
          <a:stretch/>
        </p:blipFill>
        <p:spPr>
          <a:xfrm>
            <a:off x="2232229" y="1257300"/>
            <a:ext cx="907663" cy="907663"/>
          </a:xfrm>
          <a:prstGeom prst="rect">
            <a:avLst/>
          </a:prstGeom>
          <a:noFill/>
          <a:ln>
            <a:noFill/>
          </a:ln>
        </p:spPr>
      </p:pic>
      <p:sp>
        <p:nvSpPr>
          <p:cNvPr id="120" name="Google Shape;120;p3"/>
          <p:cNvSpPr txBox="1"/>
          <p:nvPr/>
        </p:nvSpPr>
        <p:spPr>
          <a:xfrm>
            <a:off x="2170681" y="118211"/>
            <a:ext cx="61227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dk1"/>
                </a:solidFill>
                <a:latin typeface="Arial"/>
                <a:ea typeface="Arial"/>
                <a:cs typeface="Arial"/>
                <a:sym typeface="Arial"/>
              </a:rPr>
              <a:t>Respecto al producto</a:t>
            </a:r>
            <a:endParaRPr b="0" i="0" sz="1400" u="none" cap="none" strike="noStrike">
              <a:solidFill>
                <a:srgbClr val="000000"/>
              </a:solidFill>
              <a:latin typeface="Arial"/>
              <a:ea typeface="Arial"/>
              <a:cs typeface="Arial"/>
              <a:sym typeface="Arial"/>
            </a:endParaRPr>
          </a:p>
        </p:txBody>
      </p:sp>
      <p:pic>
        <p:nvPicPr>
          <p:cNvPr id="121" name="Google Shape;121;p3"/>
          <p:cNvPicPr preferRelativeResize="0"/>
          <p:nvPr/>
        </p:nvPicPr>
        <p:blipFill rotWithShape="1">
          <a:blip r:embed="rId8">
            <a:alphaModFix/>
          </a:blip>
          <a:srcRect b="0" l="0" r="0" t="0"/>
          <a:stretch/>
        </p:blipFill>
        <p:spPr>
          <a:xfrm>
            <a:off x="333348" y="1163994"/>
            <a:ext cx="1837333" cy="151285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4"/>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Ir colocando las palabras claves que se dejaron el recuadro, mientras </a:t>
            </a:r>
            <a:r>
              <a:rPr lang="es-ES"/>
              <a:t>está</a:t>
            </a:r>
            <a:r>
              <a:rPr b="0" i="0" lang="es-ES" sz="1400" u="none" cap="none" strike="noStrike">
                <a:solidFill>
                  <a:srgbClr val="000000"/>
                </a:solidFill>
                <a:latin typeface="Arial"/>
                <a:ea typeface="Arial"/>
                <a:cs typeface="Arial"/>
                <a:sym typeface="Arial"/>
              </a:rPr>
              <a:t> la voz en off . Se sugiere imágenes similares si se puede animar las dos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8" name="Google Shape;128;p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p4"/>
          <p:cNvSpPr txBox="1"/>
          <p:nvPr/>
        </p:nvSpPr>
        <p:spPr>
          <a:xfrm>
            <a:off x="92278" y="4397160"/>
            <a:ext cx="6457950" cy="217568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1" i="0" lang="es-ES" sz="1400" u="none" cap="none" strike="noStrike">
                <a:solidFill>
                  <a:schemeClr val="dk1"/>
                </a:solidFill>
                <a:latin typeface="Arial"/>
                <a:ea typeface="Arial"/>
                <a:cs typeface="Arial"/>
                <a:sym typeface="Arial"/>
              </a:rPr>
              <a:t>Respecto al precio: </a:t>
            </a:r>
            <a:r>
              <a:rPr b="0" i="0" lang="es-ES" sz="1400" u="none" cap="none" strike="noStrike">
                <a:solidFill>
                  <a:schemeClr val="dk1"/>
                </a:solidFill>
                <a:latin typeface="Arial"/>
                <a:ea typeface="Arial"/>
                <a:cs typeface="Arial"/>
                <a:sym typeface="Arial"/>
              </a:rPr>
              <a:t>Una cadena de almacenes de grandes superficies de minoristas dicta capacitaciones a un número considerable de cultivadores y trabajadores de la unidad de </a:t>
            </a:r>
            <a:r>
              <a:rPr b="1" i="0" lang="es-ES" sz="1400" u="none" cap="none" strike="noStrike">
                <a:solidFill>
                  <a:schemeClr val="dk1"/>
                </a:solidFill>
                <a:latin typeface="Arial"/>
                <a:ea typeface="Arial"/>
                <a:cs typeface="Arial"/>
                <a:sym typeface="Arial"/>
              </a:rPr>
              <a:t>prácticas agrícolas sostenibles </a:t>
            </a:r>
            <a:r>
              <a:rPr b="0" i="0" lang="es-ES" sz="1400" u="none" cap="none" strike="noStrike">
                <a:solidFill>
                  <a:schemeClr val="dk1"/>
                </a:solidFill>
                <a:latin typeface="Arial"/>
                <a:ea typeface="Arial"/>
                <a:cs typeface="Arial"/>
                <a:sym typeface="Arial"/>
              </a:rPr>
              <a:t>(aproximadamente, a un millón de personas) cada año. Con los datos obtenidos de las ventas, esta cadena de almacenes demuestra que las ventas de víveres provenientes de medianos y pequeños proveedores campesinos representan, aproximadamente, $1.000 millones de dólares. Esta decisión incrementó entre un 10% y un 15% las fuentes de ingreso de los pequeños proveedores campesinos, estimulando estos negocios de productos frescos, del campo y de calidad.</a:t>
            </a:r>
            <a:endParaRPr b="0" i="0" sz="1400" u="none" cap="none" strike="noStrike">
              <a:solidFill>
                <a:schemeClr val="dk1"/>
              </a:solidFill>
              <a:latin typeface="Arial"/>
              <a:ea typeface="Arial"/>
              <a:cs typeface="Arial"/>
              <a:sym typeface="Arial"/>
            </a:endParaRPr>
          </a:p>
        </p:txBody>
      </p:sp>
      <p:sp>
        <p:nvSpPr>
          <p:cNvPr id="131" name="Google Shape;131;p4"/>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p4"/>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Utilidades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https://www.freepik.es/vector-gratis/granjero-sexo-femenino-feliz-trabajando-granja-alimentar-poblacion-ilustracion-vectorial-plana-granja-dibujos-animados-tecnologia-automatizacion_10172819.htm#page=1&amp;query=campesinos&amp;position=3</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Agricultores: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https://www.freepik.es/vector-gratis/ilustraciones-agricultores-trabajando-coleccion_5484207.htm#page=1&amp;query=agricultor&amp;position=21</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4"/>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34" name="Google Shape;134;p4"/>
          <p:cNvGrpSpPr/>
          <p:nvPr/>
        </p:nvGrpSpPr>
        <p:grpSpPr>
          <a:xfrm>
            <a:off x="-25963" y="-49803"/>
            <a:ext cx="6909926" cy="3859056"/>
            <a:chOff x="-42401" y="-24097"/>
            <a:chExt cx="6909926" cy="3859056"/>
          </a:xfrm>
        </p:grpSpPr>
        <p:pic>
          <p:nvPicPr>
            <p:cNvPr id="135" name="Google Shape;135;p4"/>
            <p:cNvPicPr preferRelativeResize="0"/>
            <p:nvPr/>
          </p:nvPicPr>
          <p:blipFill rotWithShape="1">
            <a:blip r:embed="rId5">
              <a:alphaModFix/>
            </a:blip>
            <a:srcRect b="0" l="0" r="0" t="0"/>
            <a:stretch/>
          </p:blipFill>
          <p:spPr>
            <a:xfrm>
              <a:off x="-42401" y="-24097"/>
              <a:ext cx="6909926" cy="3859056"/>
            </a:xfrm>
            <a:prstGeom prst="rect">
              <a:avLst/>
            </a:prstGeom>
            <a:noFill/>
            <a:ln>
              <a:noFill/>
            </a:ln>
          </p:spPr>
        </p:pic>
        <p:sp>
          <p:nvSpPr>
            <p:cNvPr id="136" name="Google Shape;136;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Granjero de sexo femenino feliz trabajando en la granja para alimentar a la población ilustración vectorial plana. granja de dibujos animados con tecnología de automatización. vector gratuito" id="137" name="Google Shape;137;p4"/>
          <p:cNvPicPr preferRelativeResize="0"/>
          <p:nvPr/>
        </p:nvPicPr>
        <p:blipFill rotWithShape="1">
          <a:blip r:embed="rId6">
            <a:alphaModFix/>
          </a:blip>
          <a:srcRect b="0" l="0" r="0" t="0"/>
          <a:stretch/>
        </p:blipFill>
        <p:spPr>
          <a:xfrm>
            <a:off x="3591278" y="285160"/>
            <a:ext cx="3112836" cy="1944279"/>
          </a:xfrm>
          <a:prstGeom prst="rect">
            <a:avLst/>
          </a:prstGeom>
          <a:noFill/>
          <a:ln>
            <a:noFill/>
          </a:ln>
        </p:spPr>
      </p:pic>
      <p:pic>
        <p:nvPicPr>
          <p:cNvPr descr="Ilustraciones de agricultores trabajando colección vector gratuito" id="138" name="Google Shape;138;p4"/>
          <p:cNvPicPr preferRelativeResize="0"/>
          <p:nvPr/>
        </p:nvPicPr>
        <p:blipFill rotWithShape="1">
          <a:blip r:embed="rId7">
            <a:alphaModFix/>
          </a:blip>
          <a:srcRect b="0" l="0" r="0" t="0"/>
          <a:stretch/>
        </p:blipFill>
        <p:spPr>
          <a:xfrm>
            <a:off x="357930" y="354333"/>
            <a:ext cx="3151110" cy="2099063"/>
          </a:xfrm>
          <a:prstGeom prst="rect">
            <a:avLst/>
          </a:prstGeom>
          <a:noFill/>
          <a:ln>
            <a:noFill/>
          </a:ln>
        </p:spPr>
      </p:pic>
      <p:sp>
        <p:nvSpPr>
          <p:cNvPr id="139" name="Google Shape;139;p4"/>
          <p:cNvSpPr txBox="1"/>
          <p:nvPr/>
        </p:nvSpPr>
        <p:spPr>
          <a:xfrm>
            <a:off x="899509" y="2639037"/>
            <a:ext cx="1814732"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92D050"/>
                </a:solidFill>
                <a:latin typeface="Arial"/>
                <a:ea typeface="Arial"/>
                <a:cs typeface="Arial"/>
                <a:sym typeface="Arial"/>
              </a:rPr>
              <a:t>Prácticas agrícolas sostenibles</a:t>
            </a:r>
            <a:endParaRPr b="1" i="0" sz="1400" u="none" cap="none" strike="noStrike">
              <a:solidFill>
                <a:srgbClr val="92D050"/>
              </a:solidFill>
              <a:latin typeface="Arial"/>
              <a:ea typeface="Arial"/>
              <a:cs typeface="Arial"/>
              <a:sym typeface="Arial"/>
            </a:endParaRPr>
          </a:p>
        </p:txBody>
      </p:sp>
      <p:cxnSp>
        <p:nvCxnSpPr>
          <p:cNvPr id="140" name="Google Shape;140;p4"/>
          <p:cNvCxnSpPr/>
          <p:nvPr/>
        </p:nvCxnSpPr>
        <p:spPr>
          <a:xfrm>
            <a:off x="3242556" y="2803829"/>
            <a:ext cx="837075" cy="0"/>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509"/>
              </a:srgbClr>
            </a:outerShdw>
          </a:effectLst>
        </p:spPr>
      </p:cxnSp>
      <p:sp>
        <p:nvSpPr>
          <p:cNvPr id="141" name="Google Shape;141;p4"/>
          <p:cNvSpPr txBox="1"/>
          <p:nvPr/>
        </p:nvSpPr>
        <p:spPr>
          <a:xfrm>
            <a:off x="4326568" y="2696866"/>
            <a:ext cx="224981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2E75B5"/>
                </a:solidFill>
                <a:latin typeface="Arial"/>
                <a:ea typeface="Arial"/>
                <a:cs typeface="Arial"/>
                <a:sym typeface="Arial"/>
              </a:rPr>
              <a:t>Mayores utilidades</a:t>
            </a:r>
            <a:endParaRPr b="1" i="0" sz="1400" u="none" cap="none" strike="noStrike">
              <a:solidFill>
                <a:srgbClr val="2E75B5"/>
              </a:solidFill>
              <a:latin typeface="Arial"/>
              <a:ea typeface="Arial"/>
              <a:cs typeface="Arial"/>
              <a:sym typeface="Arial"/>
            </a:endParaRPr>
          </a:p>
        </p:txBody>
      </p:sp>
      <p:cxnSp>
        <p:nvCxnSpPr>
          <p:cNvPr id="142" name="Google Shape;142;p4"/>
          <p:cNvCxnSpPr/>
          <p:nvPr/>
        </p:nvCxnSpPr>
        <p:spPr>
          <a:xfrm>
            <a:off x="3581226" y="285160"/>
            <a:ext cx="0" cy="2085653"/>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
        <p:nvSpPr>
          <p:cNvPr id="143" name="Google Shape;143;p4"/>
          <p:cNvSpPr txBox="1"/>
          <p:nvPr/>
        </p:nvSpPr>
        <p:spPr>
          <a:xfrm>
            <a:off x="2530224" y="52933"/>
            <a:ext cx="61179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dk1"/>
                </a:solidFill>
                <a:latin typeface="Arial"/>
                <a:ea typeface="Arial"/>
                <a:cs typeface="Arial"/>
                <a:sym typeface="Arial"/>
              </a:rPr>
              <a:t>Respecto al precio</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5"/>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Ir colocando las palabras claves que se dejaron el recuadro, mientras </a:t>
            </a:r>
            <a:r>
              <a:rPr lang="es-ES"/>
              <a:t>está</a:t>
            </a:r>
            <a:r>
              <a:rPr b="0" i="0" lang="es-ES" sz="1400" u="none" cap="none" strike="noStrike">
                <a:solidFill>
                  <a:srgbClr val="000000"/>
                </a:solidFill>
                <a:latin typeface="Arial"/>
                <a:ea typeface="Arial"/>
                <a:cs typeface="Arial"/>
                <a:sym typeface="Arial"/>
              </a:rPr>
              <a:t> la voz en off . Se sugiere imágenes similares si se puede animarlas 3 imágenes.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50" name="Google Shape;150;p5"/>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5"/>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ES" sz="1400" u="none" cap="none" strike="noStrike">
                <a:solidFill>
                  <a:schemeClr val="dk1"/>
                </a:solidFill>
                <a:latin typeface="Arial"/>
                <a:ea typeface="Arial"/>
                <a:cs typeface="Arial"/>
                <a:sym typeface="Arial"/>
              </a:rPr>
              <a:t>Respecto a la plaza (distribución): </a:t>
            </a:r>
            <a:r>
              <a:rPr b="0" i="0" lang="es-ES" sz="1400" u="none" cap="none" strike="noStrike">
                <a:solidFill>
                  <a:schemeClr val="dk1"/>
                </a:solidFill>
                <a:latin typeface="Arial"/>
                <a:ea typeface="Arial"/>
                <a:cs typeface="Arial"/>
                <a:sym typeface="Arial"/>
              </a:rPr>
              <a:t>Una empresa de bebidas gaseosas implementó una novedad respecto a sus envases de plástico con una iniciativa llamada </a:t>
            </a:r>
            <a:r>
              <a:rPr b="1" i="1" lang="es-ES" sz="1400" u="none" cap="none" strike="noStrike">
                <a:solidFill>
                  <a:schemeClr val="dk1"/>
                </a:solidFill>
                <a:latin typeface="Arial"/>
                <a:ea typeface="Arial"/>
                <a:cs typeface="Arial"/>
                <a:sym typeface="Arial"/>
              </a:rPr>
              <a:t>PlantBottle</a:t>
            </a:r>
            <a:r>
              <a:rPr b="0" i="0" lang="es-ES" sz="1400" u="none" cap="none" strike="noStrike">
                <a:solidFill>
                  <a:schemeClr val="dk1"/>
                </a:solidFill>
                <a:latin typeface="Arial"/>
                <a:ea typeface="Arial"/>
                <a:cs typeface="Arial"/>
                <a:sym typeface="Arial"/>
              </a:rPr>
              <a:t>, en la cual los envases están hechos con materiales vegetales hasta en un 30%. La compañía ha distribuido, desde 2009, más de 35.000 millones de botellas </a:t>
            </a:r>
            <a:r>
              <a:rPr b="0" i="1" lang="es-ES" sz="1400" u="none" cap="none" strike="noStrike">
                <a:solidFill>
                  <a:schemeClr val="dk1"/>
                </a:solidFill>
                <a:latin typeface="Arial"/>
                <a:ea typeface="Arial"/>
                <a:cs typeface="Arial"/>
                <a:sym typeface="Arial"/>
              </a:rPr>
              <a:t>PlantBottle</a:t>
            </a:r>
            <a:r>
              <a:rPr b="0" i="0" lang="es-ES" sz="1400" u="none" cap="none" strike="noStrike">
                <a:solidFill>
                  <a:schemeClr val="dk1"/>
                </a:solidFill>
                <a:latin typeface="Arial"/>
                <a:ea typeface="Arial"/>
                <a:cs typeface="Arial"/>
                <a:sym typeface="Arial"/>
              </a:rPr>
              <a:t> en casi 40 países. Los productos de esta compañía se distribuyen en todo el mundo. En Colombia, la empresa de bebidas utiliza canales de distribución que le permiten colocar los productos en cualquier parte del país.</a:t>
            </a:r>
            <a:endParaRPr b="0" i="0" sz="1400" u="none" cap="none" strike="noStrike">
              <a:solidFill>
                <a:schemeClr val="dk1"/>
              </a:solidFill>
              <a:latin typeface="Arial"/>
              <a:ea typeface="Arial"/>
              <a:cs typeface="Arial"/>
              <a:sym typeface="Arial"/>
            </a:endParaRPr>
          </a:p>
        </p:txBody>
      </p:sp>
      <p:sp>
        <p:nvSpPr>
          <p:cNvPr id="153" name="Google Shape;153;p5"/>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5"/>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Gaseosa.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https://www.freepik.es/vector-gratis/elemento-simple-soda_4860417.htm#page=1&amp;query=gaseosa&amp;position=9</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Logística: </a:t>
            </a:r>
            <a:r>
              <a:rPr b="0" i="0" lang="es-ES" sz="1200" u="sng" cap="none" strike="noStrike">
                <a:solidFill>
                  <a:schemeClr val="dk1"/>
                </a:solidFill>
                <a:latin typeface="Arial"/>
                <a:ea typeface="Arial"/>
                <a:cs typeface="Arial"/>
                <a:sym typeface="Arial"/>
                <a:hlinkClick r:id="rId4">
                  <a:extLst>
                    <a:ext uri="{A12FA001-AC4F-418D-AE19-62706E023703}">
                      <ahyp:hlinkClr val="tx"/>
                    </a:ext>
                  </a:extLst>
                </a:hlinkClick>
              </a:rPr>
              <a:t>https://www.freepik.es/vector-gratis/globo-terraqueo-punteros-camion-experto-logistica_4530254.htm#page=1&amp;query=logistica&amp;position=16</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Empresa: </a:t>
            </a:r>
            <a:r>
              <a:rPr b="0" i="0" lang="es-ES" sz="1200" u="sng" cap="none" strike="noStrike">
                <a:solidFill>
                  <a:schemeClr val="dk1"/>
                </a:solidFill>
                <a:latin typeface="Arial"/>
                <a:ea typeface="Arial"/>
                <a:cs typeface="Arial"/>
                <a:sym typeface="Arial"/>
                <a:hlinkClick r:id="rId5">
                  <a:extLst>
                    <a:ext uri="{A12FA001-AC4F-418D-AE19-62706E023703}">
                      <ahyp:hlinkClr val="tx"/>
                    </a:ext>
                  </a:extLst>
                </a:hlinkClick>
              </a:rPr>
              <a:t>https://www.freepik.es/vector-premium/coleccion-edificios-oficina_2850161.htm#page=1&amp;query=edificio&amp;position=46</a:t>
            </a: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5"/>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56" name="Google Shape;156;p5"/>
          <p:cNvGrpSpPr/>
          <p:nvPr/>
        </p:nvGrpSpPr>
        <p:grpSpPr>
          <a:xfrm>
            <a:off x="-42401" y="-64613"/>
            <a:ext cx="6909926" cy="3859056"/>
            <a:chOff x="-42401" y="-24097"/>
            <a:chExt cx="6909926" cy="3859056"/>
          </a:xfrm>
        </p:grpSpPr>
        <p:pic>
          <p:nvPicPr>
            <p:cNvPr id="157" name="Google Shape;157;p5"/>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158" name="Google Shape;158;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Elemento simple de soda vector gratuito" id="159" name="Google Shape;159;p5"/>
          <p:cNvPicPr preferRelativeResize="0"/>
          <p:nvPr/>
        </p:nvPicPr>
        <p:blipFill rotWithShape="1">
          <a:blip r:embed="rId7">
            <a:alphaModFix/>
          </a:blip>
          <a:srcRect b="0" l="0" r="0" t="0"/>
          <a:stretch/>
        </p:blipFill>
        <p:spPr>
          <a:xfrm>
            <a:off x="2436813" y="962468"/>
            <a:ext cx="1539814" cy="2024343"/>
          </a:xfrm>
          <a:prstGeom prst="rect">
            <a:avLst/>
          </a:prstGeom>
          <a:noFill/>
          <a:ln>
            <a:noFill/>
          </a:ln>
        </p:spPr>
      </p:pic>
      <p:pic>
        <p:nvPicPr>
          <p:cNvPr descr="Diagrama&#10;&#10;Descripción generada automáticamente con confianza media" id="160" name="Google Shape;160;p5"/>
          <p:cNvPicPr preferRelativeResize="0"/>
          <p:nvPr/>
        </p:nvPicPr>
        <p:blipFill rotWithShape="1">
          <a:blip r:embed="rId8">
            <a:alphaModFix/>
          </a:blip>
          <a:srcRect b="0" l="0" r="0" t="0"/>
          <a:stretch/>
        </p:blipFill>
        <p:spPr>
          <a:xfrm>
            <a:off x="267662" y="122821"/>
            <a:ext cx="1711569" cy="2024343"/>
          </a:xfrm>
          <a:prstGeom prst="rect">
            <a:avLst/>
          </a:prstGeom>
          <a:noFill/>
          <a:ln>
            <a:noFill/>
          </a:ln>
        </p:spPr>
      </p:pic>
      <p:pic>
        <p:nvPicPr>
          <p:cNvPr descr="Globo terráqueo con punteros, camión y experto en logística. vector gratuito" id="161" name="Google Shape;161;p5"/>
          <p:cNvPicPr preferRelativeResize="0"/>
          <p:nvPr/>
        </p:nvPicPr>
        <p:blipFill rotWithShape="1">
          <a:blip r:embed="rId9">
            <a:alphaModFix/>
          </a:blip>
          <a:srcRect b="0" l="0" r="0" t="0"/>
          <a:stretch/>
        </p:blipFill>
        <p:spPr>
          <a:xfrm>
            <a:off x="4152145" y="25276"/>
            <a:ext cx="2551969" cy="1565425"/>
          </a:xfrm>
          <a:prstGeom prst="rect">
            <a:avLst/>
          </a:prstGeom>
          <a:noFill/>
          <a:ln>
            <a:noFill/>
          </a:ln>
        </p:spPr>
      </p:pic>
      <p:sp>
        <p:nvSpPr>
          <p:cNvPr id="162" name="Google Shape;162;p5"/>
          <p:cNvSpPr txBox="1"/>
          <p:nvPr/>
        </p:nvSpPr>
        <p:spPr>
          <a:xfrm>
            <a:off x="495491" y="2272334"/>
            <a:ext cx="113772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Empresa</a:t>
            </a:r>
            <a:endParaRPr b="1" i="0" sz="1600" u="none" cap="none" strike="noStrike">
              <a:solidFill>
                <a:srgbClr val="000000"/>
              </a:solidFill>
              <a:latin typeface="Arial"/>
              <a:ea typeface="Arial"/>
              <a:cs typeface="Arial"/>
              <a:sym typeface="Arial"/>
            </a:endParaRPr>
          </a:p>
        </p:txBody>
      </p:sp>
      <p:sp>
        <p:nvSpPr>
          <p:cNvPr id="163" name="Google Shape;163;p5"/>
          <p:cNvSpPr txBox="1"/>
          <p:nvPr/>
        </p:nvSpPr>
        <p:spPr>
          <a:xfrm>
            <a:off x="2630092" y="2901226"/>
            <a:ext cx="138232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1" lang="es-ES" sz="1600" u="none" cap="none" strike="noStrike">
                <a:solidFill>
                  <a:srgbClr val="00B050"/>
                </a:solidFill>
                <a:latin typeface="Arial"/>
                <a:ea typeface="Arial"/>
                <a:cs typeface="Arial"/>
                <a:sym typeface="Arial"/>
              </a:rPr>
              <a:t>PlantBottle</a:t>
            </a:r>
            <a:endParaRPr b="1" i="1" sz="1600" u="none" cap="none" strike="noStrike">
              <a:solidFill>
                <a:srgbClr val="00B050"/>
              </a:solidFill>
              <a:latin typeface="Arial"/>
              <a:ea typeface="Arial"/>
              <a:cs typeface="Arial"/>
              <a:sym typeface="Arial"/>
            </a:endParaRPr>
          </a:p>
        </p:txBody>
      </p:sp>
      <p:sp>
        <p:nvSpPr>
          <p:cNvPr id="164" name="Google Shape;164;p5"/>
          <p:cNvSpPr txBox="1"/>
          <p:nvPr/>
        </p:nvSpPr>
        <p:spPr>
          <a:xfrm>
            <a:off x="4872278" y="1780575"/>
            <a:ext cx="138232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C55A11"/>
                </a:solidFill>
                <a:latin typeface="Arial"/>
                <a:ea typeface="Arial"/>
                <a:cs typeface="Arial"/>
                <a:sym typeface="Arial"/>
              </a:rPr>
              <a:t>Distribución </a:t>
            </a:r>
            <a:endParaRPr b="1" i="0" sz="1600" u="none" cap="none" strike="noStrike">
              <a:solidFill>
                <a:srgbClr val="C55A11"/>
              </a:solidFill>
              <a:latin typeface="Arial"/>
              <a:ea typeface="Arial"/>
              <a:cs typeface="Arial"/>
              <a:sym typeface="Arial"/>
            </a:endParaRPr>
          </a:p>
        </p:txBody>
      </p:sp>
      <p:sp>
        <p:nvSpPr>
          <p:cNvPr id="165" name="Google Shape;165;p5"/>
          <p:cNvSpPr/>
          <p:nvPr/>
        </p:nvSpPr>
        <p:spPr>
          <a:xfrm rot="-3853400">
            <a:off x="1523462" y="2521662"/>
            <a:ext cx="531507" cy="823715"/>
          </a:xfrm>
          <a:prstGeom prst="curvedRightArrow">
            <a:avLst>
              <a:gd fmla="val 25000" name="adj1"/>
              <a:gd fmla="val 50000" name="adj2"/>
              <a:gd fmla="val 25000" name="adj3"/>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6" name="Google Shape;166;p5"/>
          <p:cNvSpPr/>
          <p:nvPr/>
        </p:nvSpPr>
        <p:spPr>
          <a:xfrm rot="-7726450">
            <a:off x="4711618" y="2277380"/>
            <a:ext cx="499603" cy="951161"/>
          </a:xfrm>
          <a:prstGeom prst="curvedRightArrow">
            <a:avLst>
              <a:gd fmla="val 25000" name="adj1"/>
              <a:gd fmla="val 50000" name="adj2"/>
              <a:gd fmla="val 25000" name="adj3"/>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7" name="Google Shape;167;p5"/>
          <p:cNvSpPr txBox="1"/>
          <p:nvPr/>
        </p:nvSpPr>
        <p:spPr>
          <a:xfrm>
            <a:off x="2067317" y="26041"/>
            <a:ext cx="61227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dk1"/>
                </a:solidFill>
                <a:latin typeface="Arial"/>
                <a:ea typeface="Arial"/>
                <a:cs typeface="Arial"/>
                <a:sym typeface="Arial"/>
              </a:rPr>
              <a:t>Respecto a la plaza (distribución):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