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8" r:id="rId2"/>
    <p:sldId id="289" r:id="rId3"/>
    <p:sldId id="290" r:id="rId4"/>
    <p:sldId id="291" r:id="rId5"/>
  </p:sldIdLst>
  <p:sldSz cx="12192000" cy="6858000"/>
  <p:notesSz cx="6858000" cy="9144000"/>
  <p:custDataLst>
    <p:tags r:id="rId8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E4E"/>
    <a:srgbClr val="FEBD61"/>
    <a:srgbClr val="8DDED8"/>
    <a:srgbClr val="75D8E5"/>
    <a:srgbClr val="F2B844"/>
    <a:srgbClr val="5C5576"/>
    <a:srgbClr val="232A34"/>
    <a:srgbClr val="252937"/>
    <a:srgbClr val="8C889F"/>
    <a:srgbClr val="BF5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 autoAdjust="0"/>
    <p:restoredTop sz="89650"/>
  </p:normalViewPr>
  <p:slideViewPr>
    <p:cSldViewPr snapToGrid="0">
      <p:cViewPr varScale="1">
        <p:scale>
          <a:sx n="92" d="100"/>
          <a:sy n="9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191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253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016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onjunto-infografias-marca_4352638.htm#page=1&amp;query=conjunto%20infografias&amp;position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es/vector-gratis/trabajador-dentro-bombilla_999937.htm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1.jpeg"/><Relationship Id="rId21" Type="http://schemas.openxmlformats.org/officeDocument/2006/relationships/image" Target="../media/image17.png"/><Relationship Id="rId7" Type="http://schemas.openxmlformats.org/officeDocument/2006/relationships/hyperlink" Target="https://www.freepik.es/vector-gratis/ilustracion-lupa_2945064.htm#page=1&amp;query=lupa&amp;position=0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7.png"/><Relationship Id="rId24" Type="http://schemas.openxmlformats.org/officeDocument/2006/relationships/image" Target="../media/image20.svg"/><Relationship Id="rId5" Type="http://schemas.openxmlformats.org/officeDocument/2006/relationships/image" Target="../media/image3.jpe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616627" y="197873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Infografía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CF007_1.5.1_ ¿Cómo se desarrolla un PMV?</a:t>
            </a:r>
            <a:endParaRPr lang="es-ES" sz="1800" b="0" i="0" u="none" strike="noStrike" cap="none" baseline="0" dirty="0">
              <a:solidFill>
                <a:schemeClr val="bg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Equipo de producción, se sugiere que hacer una infografía similar a esta estructura. 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INFOGRAFIA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https://www.freepik.es/vector-gratis/conjunto-infografias-marca_4352638.htm#page=1&amp;query=conjunto%20infografias&amp;position=0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052" name="Picture 4" descr="Conjunto de infografías de marca vector gratuito">
            <a:extLst>
              <a:ext uri="{FF2B5EF4-FFF2-40B4-BE49-F238E27FC236}">
                <a16:creationId xmlns:a16="http://schemas.microsoft.com/office/drawing/2014/main" id="{CBF7F3E8-841E-48D6-8C92-5E275F049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0"/>
            <a:ext cx="5881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2348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Equipo de producción, se sugiere que hacer una infografía con los siguientes textos. 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170165-89FD-4EC1-B177-A41A48E9144A}"/>
              </a:ext>
            </a:extLst>
          </p:cNvPr>
          <p:cNvSpPr txBox="1"/>
          <p:nvPr/>
        </p:nvSpPr>
        <p:spPr>
          <a:xfrm>
            <a:off x="588894" y="1742037"/>
            <a:ext cx="7292836" cy="519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investiga el mercado objetivo: necesidades y aspiraciones.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identifica el perfil del cliente ideal en potencia – público objetivo.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realiza un estudio de campo (salir a la calle).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define la propuesta de valor.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descubre y se identifica la competencia.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construye el propio PMV.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regresa a los clientes para probar la respuesta del mercado.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interpretan los resultados obtenidos (retroalimentación, o </a:t>
            </a:r>
            <a:r>
              <a:rPr lang="es-CO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feedback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del PMV.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modifica el producto aplicando la información generada en el diseño del producto final.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endParaRPr lang="es-CO" sz="1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s-CO" sz="1400" dirty="0">
              <a:solidFill>
                <a:schemeClr val="tx1"/>
              </a:solidFill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s-E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EBEBB4-0CB8-4BBF-9B04-6010541AA4F0}"/>
              </a:ext>
            </a:extLst>
          </p:cNvPr>
          <p:cNvSpPr txBox="1"/>
          <p:nvPr/>
        </p:nvSpPr>
        <p:spPr>
          <a:xfrm>
            <a:off x="1774136" y="742949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¿Cómo se desarrolla un PMV?</a:t>
            </a:r>
            <a:endParaRPr lang="es-CO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3655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Equipo de producción, se sugiere que hacer una infografía como  se sugiere en la imagen. 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33060B-BBF8-4531-878A-18E85D9CB592}"/>
              </a:ext>
            </a:extLst>
          </p:cNvPr>
          <p:cNvSpPr txBox="1"/>
          <p:nvPr/>
        </p:nvSpPr>
        <p:spPr>
          <a:xfrm>
            <a:off x="1720126" y="106766"/>
            <a:ext cx="3215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Mejora de los costos del servicio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356313-30B5-49EC-8E3C-A07F95AE3A67}"/>
              </a:ext>
            </a:extLst>
          </p:cNvPr>
          <p:cNvSpPr txBox="1"/>
          <p:nvPr/>
        </p:nvSpPr>
        <p:spPr>
          <a:xfrm>
            <a:off x="1588098" y="3712874"/>
            <a:ext cx="2072691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b="1" i="1" dirty="0">
                <a:solidFill>
                  <a:schemeClr val="bg1"/>
                </a:solidFill>
              </a:rPr>
              <a:t>Entrega: </a:t>
            </a:r>
            <a:r>
              <a:rPr lang="es-ES" sz="1050" dirty="0">
                <a:solidFill>
                  <a:schemeClr val="bg1"/>
                </a:solidFill>
              </a:rPr>
              <a:t>permite la observancia de los costos con el objetivo de la minimización, ya sea por costos de transporte, mano de obra, intermediaciones, documentación entre otros. </a:t>
            </a:r>
            <a:endParaRPr lang="es-CO" sz="1050" dirty="0">
              <a:solidFill>
                <a:schemeClr val="bg1"/>
              </a:solidFill>
            </a:endParaRPr>
          </a:p>
        </p:txBody>
      </p:sp>
      <p:pic>
        <p:nvPicPr>
          <p:cNvPr id="1036" name="Picture 12" descr="Conjunto de infografías de marca vector gratuito">
            <a:extLst>
              <a:ext uri="{FF2B5EF4-FFF2-40B4-BE49-F238E27FC236}">
                <a16:creationId xmlns:a16="http://schemas.microsoft.com/office/drawing/2014/main" id="{E1D4D0BC-824D-46C4-B4E3-E04AE28B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71" y="-117578"/>
            <a:ext cx="6083366" cy="70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C615C38-70F5-4255-B56E-032873EFDB50}"/>
              </a:ext>
            </a:extLst>
          </p:cNvPr>
          <p:cNvSpPr/>
          <p:nvPr/>
        </p:nvSpPr>
        <p:spPr>
          <a:xfrm>
            <a:off x="1319135" y="106766"/>
            <a:ext cx="3087974" cy="1223412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¿Cómo se desarrolla un PMV?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0FAEBCA-DBC4-43DD-A959-CE7AEF112B5D}"/>
              </a:ext>
            </a:extLst>
          </p:cNvPr>
          <p:cNvSpPr/>
          <p:nvPr/>
        </p:nvSpPr>
        <p:spPr>
          <a:xfrm>
            <a:off x="1132246" y="1614828"/>
            <a:ext cx="1919859" cy="175211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 algn="just"/>
            <a:r>
              <a:rPr lang="es-MX" sz="1100" dirty="0">
                <a:solidFill>
                  <a:schemeClr val="tx1"/>
                </a:solidFill>
              </a:rPr>
              <a:t>Se investiga el mercado objetivo: necesidades y aspiraciones.</a:t>
            </a:r>
          </a:p>
          <a:p>
            <a:pPr lvl="2" algn="just"/>
            <a:endParaRPr lang="es-MX" sz="1100" dirty="0">
              <a:solidFill>
                <a:schemeClr val="tx1"/>
              </a:solidFill>
            </a:endParaRPr>
          </a:p>
          <a:p>
            <a:pPr lvl="2" algn="just"/>
            <a:endParaRPr lang="es-MX" sz="1100" dirty="0">
              <a:solidFill>
                <a:schemeClr val="tx1"/>
              </a:solidFill>
            </a:endParaRPr>
          </a:p>
          <a:p>
            <a:pPr lvl="2" algn="just"/>
            <a:r>
              <a:rPr lang="es-MX" sz="1100" dirty="0">
                <a:solidFill>
                  <a:schemeClr val="tx1"/>
                </a:solidFill>
              </a:rPr>
              <a:t>Se identifica el perfil del cliente ideal en potencia,  público objetivo.</a:t>
            </a:r>
          </a:p>
          <a:p>
            <a:pPr algn="ctr"/>
            <a:endParaRPr lang="es-CO" sz="9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DA2E133-D84D-4A33-AAEE-08DFDE07F83E}"/>
              </a:ext>
            </a:extLst>
          </p:cNvPr>
          <p:cNvCxnSpPr/>
          <p:nvPr/>
        </p:nvCxnSpPr>
        <p:spPr>
          <a:xfrm>
            <a:off x="1319135" y="2428407"/>
            <a:ext cx="689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819766-3030-482F-B981-6D242D9C01DD}"/>
              </a:ext>
            </a:extLst>
          </p:cNvPr>
          <p:cNvSpPr/>
          <p:nvPr/>
        </p:nvSpPr>
        <p:spPr>
          <a:xfrm>
            <a:off x="4527028" y="1888761"/>
            <a:ext cx="2384947" cy="539646"/>
          </a:xfrm>
          <a:prstGeom prst="rect">
            <a:avLst/>
          </a:prstGeom>
          <a:solidFill>
            <a:srgbClr val="FEB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15000"/>
              </a:lnSpc>
            </a:pPr>
            <a:r>
              <a:rPr lang="es-CO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realiza un estudio de campo (salir a la calle).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BEC4716-18A7-479C-80C9-7310B2272C43}"/>
              </a:ext>
            </a:extLst>
          </p:cNvPr>
          <p:cNvSpPr/>
          <p:nvPr/>
        </p:nvSpPr>
        <p:spPr>
          <a:xfrm>
            <a:off x="4935415" y="2660172"/>
            <a:ext cx="2308622" cy="1469036"/>
          </a:xfrm>
          <a:prstGeom prst="rect">
            <a:avLst/>
          </a:prstGeom>
          <a:solidFill>
            <a:srgbClr val="8D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</a:rPr>
              <a:t>Se define la propuesta de valor. </a:t>
            </a: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</a:rPr>
              <a:t>Se descubre y se identifica la competencia.</a:t>
            </a:r>
          </a:p>
          <a:p>
            <a:pPr algn="ctr"/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029DB7B-E63D-4830-AFBF-B3F76475E004}"/>
              </a:ext>
            </a:extLst>
          </p:cNvPr>
          <p:cNvCxnSpPr>
            <a:cxnSpLocks/>
          </p:cNvCxnSpPr>
          <p:nvPr/>
        </p:nvCxnSpPr>
        <p:spPr>
          <a:xfrm flipH="1">
            <a:off x="6475751" y="3306636"/>
            <a:ext cx="768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57F31AE-B075-41A5-BC99-EF6A154321BF}"/>
              </a:ext>
            </a:extLst>
          </p:cNvPr>
          <p:cNvSpPr/>
          <p:nvPr/>
        </p:nvSpPr>
        <p:spPr>
          <a:xfrm>
            <a:off x="2149616" y="3533960"/>
            <a:ext cx="1766492" cy="1384996"/>
          </a:xfrm>
          <a:prstGeom prst="rect">
            <a:avLst/>
          </a:prstGeom>
          <a:solidFill>
            <a:srgbClr val="8D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just">
              <a:buAutoNum type="arabicPeriod" startAt="6"/>
            </a:pPr>
            <a:endParaRPr lang="es-MX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 startAt="6"/>
            </a:pPr>
            <a:endParaRPr lang="es-MX" sz="1100" dirty="0">
              <a:solidFill>
                <a:schemeClr val="tx1"/>
              </a:solidFill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</a:rPr>
              <a:t>Se construye el propio PMV.</a:t>
            </a: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</a:rPr>
              <a:t>Se regresa a los clientes para probar la respuesta del mercado.</a:t>
            </a:r>
          </a:p>
          <a:p>
            <a:pPr algn="just"/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1404CBC-FCAB-4F2E-917E-B26123730AD3}"/>
              </a:ext>
            </a:extLst>
          </p:cNvPr>
          <p:cNvCxnSpPr>
            <a:cxnSpLocks/>
          </p:cNvCxnSpPr>
          <p:nvPr/>
        </p:nvCxnSpPr>
        <p:spPr>
          <a:xfrm flipH="1">
            <a:off x="2214758" y="4239828"/>
            <a:ext cx="1711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F0DDF9D-CF94-4CD8-BBE8-409C19D99756}"/>
              </a:ext>
            </a:extLst>
          </p:cNvPr>
          <p:cNvSpPr/>
          <p:nvPr/>
        </p:nvSpPr>
        <p:spPr>
          <a:xfrm>
            <a:off x="4975443" y="4442674"/>
            <a:ext cx="2308622" cy="175287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</a:rPr>
              <a:t>Se interpretan los resultados obtenidos (retroalimentación, o </a:t>
            </a:r>
            <a:r>
              <a:rPr lang="es-MX" sz="1100" i="1" dirty="0">
                <a:solidFill>
                  <a:schemeClr val="tx1"/>
                </a:solidFill>
              </a:rPr>
              <a:t>feedback</a:t>
            </a:r>
            <a:r>
              <a:rPr lang="es-MX" sz="1100" dirty="0">
                <a:solidFill>
                  <a:schemeClr val="tx1"/>
                </a:solidFill>
              </a:rPr>
              <a:t>) del PMV.</a:t>
            </a: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endParaRPr lang="es-MX" sz="1100" dirty="0">
              <a:solidFill>
                <a:schemeClr val="tx1"/>
              </a:solidFill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</a:rPr>
              <a:t>Se modifica el producto aplicando la información generada en el diseño del producto final.</a:t>
            </a:r>
          </a:p>
        </p:txBody>
      </p:sp>
      <p:pic>
        <p:nvPicPr>
          <p:cNvPr id="1040" name="Picture 16" descr="Ilustración de una lupa vector gratuito">
            <a:extLst>
              <a:ext uri="{FF2B5EF4-FFF2-40B4-BE49-F238E27FC236}">
                <a16:creationId xmlns:a16="http://schemas.microsoft.com/office/drawing/2014/main" id="{02EBF2CE-5232-4739-BCE2-E147B0BD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30" y="2040066"/>
            <a:ext cx="1117626" cy="9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rabajador dentro de bombilla vector gratuito">
            <a:extLst>
              <a:ext uri="{FF2B5EF4-FFF2-40B4-BE49-F238E27FC236}">
                <a16:creationId xmlns:a16="http://schemas.microsoft.com/office/drawing/2014/main" id="{72BC8005-D4BA-4918-8B58-B4E5920E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6" y="3039582"/>
            <a:ext cx="792609" cy="8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lustración de vector de concepto abstracto de iluminación de gas. método de manipulación psicológica, desestabilización mental, creación de disonancia cognitiva, cambio de creencias, metáfora abstracta de contradicción. vector gratuito">
            <a:extLst>
              <a:ext uri="{FF2B5EF4-FFF2-40B4-BE49-F238E27FC236}">
                <a16:creationId xmlns:a16="http://schemas.microsoft.com/office/drawing/2014/main" id="{E4BD7AF4-FA83-463A-96D1-BC869806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6" y="4434746"/>
            <a:ext cx="1067789" cy="15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2A7EA5E6-CEA3-45F7-BE2B-F2A10DA137D1}"/>
              </a:ext>
            </a:extLst>
          </p:cNvPr>
          <p:cNvSpPr txBox="1"/>
          <p:nvPr/>
        </p:nvSpPr>
        <p:spPr>
          <a:xfrm>
            <a:off x="8364511" y="2428407"/>
            <a:ext cx="35826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Referencias de las imágenes: Lupa: </a:t>
            </a:r>
            <a:r>
              <a:rPr lang="es-CO" dirty="0">
                <a:hlinkClick r:id="rId7"/>
              </a:rPr>
              <a:t>https://www.freepik.es/vector-gratis/ilustracion-lupa_2945064.htm#page=1&amp;query=lupa&amp;position=0</a:t>
            </a:r>
            <a:r>
              <a:rPr lang="es-CO" dirty="0"/>
              <a:t> </a:t>
            </a:r>
          </a:p>
          <a:p>
            <a:r>
              <a:rPr lang="es-CO" dirty="0"/>
              <a:t>Idea: </a:t>
            </a:r>
            <a:r>
              <a:rPr lang="es-CO" dirty="0">
                <a:hlinkClick r:id="rId8"/>
              </a:rPr>
              <a:t>https://www.freepik.es/vector-gratis/trabajador-dentro-bombilla_999937.htm</a:t>
            </a:r>
            <a:r>
              <a:rPr lang="es-CO" dirty="0"/>
              <a:t> </a:t>
            </a:r>
          </a:p>
          <a:p>
            <a:r>
              <a:rPr lang="es-CO" dirty="0"/>
              <a:t>Modificando: https://www.freepik.es/vector-gratis/ilustracion-vector-concepto-abstracto-iluminacion-gas-metodo-manipulacion-psicologica-desestabilizacion-mental-creacion-disonancia-cognitiva-cambio-creencias-metafora-abstracta-contradiccion_12469757.htm#page=1&amp;query=modificar&amp;position=7</a:t>
            </a:r>
            <a:r>
              <a:rPr lang="es-CO" b="1" dirty="0"/>
              <a:t> </a:t>
            </a:r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8017719-303F-4E5B-99F6-52B538B86C1C}"/>
              </a:ext>
            </a:extLst>
          </p:cNvPr>
          <p:cNvCxnSpPr>
            <a:cxnSpLocks/>
          </p:cNvCxnSpPr>
          <p:nvPr/>
        </p:nvCxnSpPr>
        <p:spPr>
          <a:xfrm flipH="1">
            <a:off x="4935415" y="3306636"/>
            <a:ext cx="1627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áfico 10" descr="Insignia 1 con relleno sólido">
            <a:extLst>
              <a:ext uri="{FF2B5EF4-FFF2-40B4-BE49-F238E27FC236}">
                <a16:creationId xmlns:a16="http://schemas.microsoft.com/office/drawing/2014/main" id="{2CB2FE48-3C3F-48E1-B892-E3F7416557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2218" y="1422086"/>
            <a:ext cx="329371" cy="329371"/>
          </a:xfrm>
          <a:prstGeom prst="rect">
            <a:avLst/>
          </a:prstGeom>
        </p:spPr>
      </p:pic>
      <p:pic>
        <p:nvPicPr>
          <p:cNvPr id="13" name="Gráfico 12" descr="Insignia 6 con relleno sólido">
            <a:extLst>
              <a:ext uri="{FF2B5EF4-FFF2-40B4-BE49-F238E27FC236}">
                <a16:creationId xmlns:a16="http://schemas.microsoft.com/office/drawing/2014/main" id="{621F74A7-B387-44FC-8BA1-2BC5EDB8E5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4518" y="3454328"/>
            <a:ext cx="360240" cy="360240"/>
          </a:xfrm>
          <a:prstGeom prst="rect">
            <a:avLst/>
          </a:prstGeom>
        </p:spPr>
      </p:pic>
      <p:pic>
        <p:nvPicPr>
          <p:cNvPr id="16" name="Gráfico 15" descr="Insignia 8 con relleno sólido">
            <a:extLst>
              <a:ext uri="{FF2B5EF4-FFF2-40B4-BE49-F238E27FC236}">
                <a16:creationId xmlns:a16="http://schemas.microsoft.com/office/drawing/2014/main" id="{FEECF8F0-3E62-48E3-8955-24EDACBE89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89474" y="4398599"/>
            <a:ext cx="322158" cy="322158"/>
          </a:xfrm>
          <a:prstGeom prst="rect">
            <a:avLst/>
          </a:prstGeom>
        </p:spPr>
      </p:pic>
      <p:pic>
        <p:nvPicPr>
          <p:cNvPr id="20" name="Gráfico 19" descr="Insignia 9 con relleno sólido">
            <a:extLst>
              <a:ext uri="{FF2B5EF4-FFF2-40B4-BE49-F238E27FC236}">
                <a16:creationId xmlns:a16="http://schemas.microsoft.com/office/drawing/2014/main" id="{D64A2550-ECA8-425A-A145-C14A974C80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78197" y="5157754"/>
            <a:ext cx="322158" cy="322158"/>
          </a:xfrm>
          <a:prstGeom prst="rect">
            <a:avLst/>
          </a:prstGeom>
        </p:spPr>
      </p:pic>
      <p:pic>
        <p:nvPicPr>
          <p:cNvPr id="30" name="Gráfico 29" descr="Insignia con relleno sólido">
            <a:extLst>
              <a:ext uri="{FF2B5EF4-FFF2-40B4-BE49-F238E27FC236}">
                <a16:creationId xmlns:a16="http://schemas.microsoft.com/office/drawing/2014/main" id="{523FD360-5A5B-477C-8164-33C841C57C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97253" y="2197629"/>
            <a:ext cx="354852" cy="354852"/>
          </a:xfrm>
          <a:prstGeom prst="rect">
            <a:avLst/>
          </a:prstGeom>
        </p:spPr>
      </p:pic>
      <p:pic>
        <p:nvPicPr>
          <p:cNvPr id="32" name="Gráfico 31" descr="Insignia 3 con relleno sólido">
            <a:extLst>
              <a:ext uri="{FF2B5EF4-FFF2-40B4-BE49-F238E27FC236}">
                <a16:creationId xmlns:a16="http://schemas.microsoft.com/office/drawing/2014/main" id="{78B37E32-B4D4-463F-B691-C1FA0F03B2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34150" y="1710095"/>
            <a:ext cx="357331" cy="357331"/>
          </a:xfrm>
          <a:prstGeom prst="rect">
            <a:avLst/>
          </a:prstGeom>
        </p:spPr>
      </p:pic>
      <p:pic>
        <p:nvPicPr>
          <p:cNvPr id="35" name="Gráfico 34" descr="Insignia 7 con relleno sólido">
            <a:extLst>
              <a:ext uri="{FF2B5EF4-FFF2-40B4-BE49-F238E27FC236}">
                <a16:creationId xmlns:a16="http://schemas.microsoft.com/office/drawing/2014/main" id="{E2762BD7-ED61-48EB-B39D-C53C3FE5AF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87399" y="4289132"/>
            <a:ext cx="238465" cy="238465"/>
          </a:xfrm>
          <a:prstGeom prst="rect">
            <a:avLst/>
          </a:prstGeom>
        </p:spPr>
      </p:pic>
      <p:pic>
        <p:nvPicPr>
          <p:cNvPr id="37" name="Gráfico 36" descr="Insignia 5 con relleno sólido">
            <a:extLst>
              <a:ext uri="{FF2B5EF4-FFF2-40B4-BE49-F238E27FC236}">
                <a16:creationId xmlns:a16="http://schemas.microsoft.com/office/drawing/2014/main" id="{9940ADDC-2845-4828-9E9B-F865F824E5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988546" y="3338350"/>
            <a:ext cx="328299" cy="328299"/>
          </a:xfrm>
          <a:prstGeom prst="rect">
            <a:avLst/>
          </a:prstGeom>
        </p:spPr>
      </p:pic>
      <p:pic>
        <p:nvPicPr>
          <p:cNvPr id="39" name="Gráfico 38" descr="Insignia 4 con relleno sólido">
            <a:extLst>
              <a:ext uri="{FF2B5EF4-FFF2-40B4-BE49-F238E27FC236}">
                <a16:creationId xmlns:a16="http://schemas.microsoft.com/office/drawing/2014/main" id="{E820EA3E-ACD3-415C-8BBC-7C5D0C38838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874339" y="2654317"/>
            <a:ext cx="332692" cy="3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9058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9808</TotalTime>
  <Words>438</Words>
  <Application>Microsoft Macintosh PowerPoint</Application>
  <PresentationFormat>Panorámica</PresentationFormat>
  <Paragraphs>51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251</cp:revision>
  <dcterms:modified xsi:type="dcterms:W3CDTF">2021-08-31T12:44:21Z</dcterms:modified>
</cp:coreProperties>
</file>