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8" r:id="rId2"/>
    <p:sldId id="289" r:id="rId3"/>
    <p:sldId id="290" r:id="rId4"/>
    <p:sldId id="291" r:id="rId5"/>
    <p:sldId id="292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FA4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01"/>
  </p:normalViewPr>
  <p:slideViewPr>
    <p:cSldViewPr snapToGrid="0">
      <p:cViewPr>
        <p:scale>
          <a:sx n="110" d="100"/>
          <a:sy n="110" d="100"/>
        </p:scale>
        <p:origin x="4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191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43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650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989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es/vector-premium/diseno-marketing-infografias-concepto-negocio-6-opciones-pasos-o-procesos_13041523.htm?query=infografia%20CIRCULO%2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freepik.es/vector-gratis/gestion-proyectos-proceso-planificacion-empresarial-organizacion-flujo-trabajo-companeros-trabajando-juntos-trabajo-equipo_11669308.htm?query=construi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www.freepik.es/vector-gratis/analisis-rendimiento-empresarial-graficos_3585415.htm#page=1&amp;query=analisis%20de%20datos&amp;position=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freepik.es/vector-gratis/estudiante-femenino-escuchando-webinar-linea_9175118.htm#page=1&amp;query=educacion&amp;position=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Infografía interactiva 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CF007_1.5.2_ Metodología Lean </a:t>
            </a:r>
            <a:r>
              <a:rPr lang="es-CO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StartUp</a:t>
            </a:r>
            <a:endParaRPr lang="es-ES" sz="1800" b="0" i="0" u="none" strike="noStrike" cap="none" baseline="0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eño y marketing de infografías. concepto de negocio con 6 opciones, pasos o procesos. Vector Premium ">
            <a:extLst>
              <a:ext uri="{FF2B5EF4-FFF2-40B4-BE49-F238E27FC236}">
                <a16:creationId xmlns:a16="http://schemas.microsoft.com/office/drawing/2014/main" id="{8129E0DB-D9BA-4867-A258-8E46AC62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42949"/>
            <a:ext cx="8205875" cy="61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24925" y="119534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Equipo de producción, se sugiere que hacer una infografía interactiva donde al dar clic en</a:t>
            </a:r>
          </a:p>
          <a:p>
            <a:pPr lvl="0">
              <a:buSzPct val="25000"/>
            </a:pPr>
            <a:endParaRPr lang="es-ES_tradnl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SzPct val="25000"/>
              <a:buFont typeface="Wingdings" panose="05000000000000000000" pitchFamily="2" charset="2"/>
              <a:buChar char="v"/>
            </a:pPr>
            <a:r>
              <a:rPr lang="es-ES_tradnl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CONSTRUIR</a:t>
            </a:r>
          </a:p>
          <a:p>
            <a:pPr marL="285750" lvl="0" indent="-285750">
              <a:buSzPct val="25000"/>
              <a:buFont typeface="Wingdings" panose="05000000000000000000" pitchFamily="2" charset="2"/>
              <a:buChar char="v"/>
            </a:pPr>
            <a:r>
              <a:rPr lang="es-ES_tradnl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MEDIR</a:t>
            </a:r>
          </a:p>
          <a:p>
            <a:pPr marL="285750" lvl="0" indent="-285750">
              <a:buSzPct val="25000"/>
              <a:buFont typeface="Wingdings" panose="05000000000000000000" pitchFamily="2" charset="2"/>
              <a:buChar char="v"/>
            </a:pPr>
            <a:r>
              <a:rPr lang="es-ES_tradnl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APRENDER</a:t>
            </a:r>
          </a:p>
          <a:p>
            <a:pPr lvl="0">
              <a:buSzPct val="25000"/>
            </a:pPr>
            <a:endParaRPr lang="es-ES_tradnl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Aparezca la función y una imagen, como se presenta en las siguientes </a:t>
            </a:r>
            <a:r>
              <a:rPr lang="es-ES_tradnl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slides</a:t>
            </a:r>
            <a:r>
              <a:rPr lang="es-ES_tradnl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 . </a:t>
            </a:r>
            <a:endParaRPr lang="es-CO" b="0" i="0" u="none" strike="noStrike" cap="none" baseline="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4154557"/>
            <a:ext cx="3948174" cy="27034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Infografía: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https://www.freepik.es/vector-premium/diseno-marketing-infografias-concepto-negocio-6-opciones-pasos-o-procesos_13041523.htm?query=infografia%20CIRCULO%206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3DA8AB-4835-47F3-BD96-73FA3607859B}"/>
              </a:ext>
            </a:extLst>
          </p:cNvPr>
          <p:cNvSpPr txBox="1"/>
          <p:nvPr/>
        </p:nvSpPr>
        <p:spPr>
          <a:xfrm>
            <a:off x="1064462" y="966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Metodología </a:t>
            </a:r>
            <a:r>
              <a:rPr lang="es-CO" sz="3600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Lean Startup</a:t>
            </a:r>
            <a:endParaRPr lang="es-CO" sz="2800" b="1" i="1" dirty="0">
              <a:solidFill>
                <a:schemeClr val="accent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170F1B-60C6-49E0-9711-DDFB520D7B55}"/>
              </a:ext>
            </a:extLst>
          </p:cNvPr>
          <p:cNvSpPr/>
          <p:nvPr/>
        </p:nvSpPr>
        <p:spPr>
          <a:xfrm>
            <a:off x="3284005" y="2026012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2B110D1-DD9F-4035-8890-BA998B56254C}"/>
              </a:ext>
            </a:extLst>
          </p:cNvPr>
          <p:cNvSpPr/>
          <p:nvPr/>
        </p:nvSpPr>
        <p:spPr>
          <a:xfrm>
            <a:off x="1489024" y="2765399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APRENDER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90CA05-1B49-48FE-8677-4C8C7572CD8F}"/>
              </a:ext>
            </a:extLst>
          </p:cNvPr>
          <p:cNvSpPr/>
          <p:nvPr/>
        </p:nvSpPr>
        <p:spPr>
          <a:xfrm>
            <a:off x="3337629" y="5002965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MEDIR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91F011-5C2F-47E4-AD1B-224F1F71E958}"/>
              </a:ext>
            </a:extLst>
          </p:cNvPr>
          <p:cNvSpPr/>
          <p:nvPr/>
        </p:nvSpPr>
        <p:spPr>
          <a:xfrm>
            <a:off x="1634052" y="4496013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9EA7A8-6E53-429D-A1B3-3DFD94842B31}"/>
              </a:ext>
            </a:extLst>
          </p:cNvPr>
          <p:cNvSpPr/>
          <p:nvPr/>
        </p:nvSpPr>
        <p:spPr>
          <a:xfrm>
            <a:off x="5196786" y="4496014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PRODUCTO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D43313-6652-41CC-9952-ED63602E4AB2}"/>
              </a:ext>
            </a:extLst>
          </p:cNvPr>
          <p:cNvSpPr/>
          <p:nvPr/>
        </p:nvSpPr>
        <p:spPr>
          <a:xfrm>
            <a:off x="5259440" y="2765398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CONSTRUIR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348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eño y marketing de infografías. concepto de negocio con 6 opciones, pasos o procesos. Vector Premium ">
            <a:extLst>
              <a:ext uri="{FF2B5EF4-FFF2-40B4-BE49-F238E27FC236}">
                <a16:creationId xmlns:a16="http://schemas.microsoft.com/office/drawing/2014/main" id="{8129E0DB-D9BA-4867-A258-8E46AC62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42949"/>
            <a:ext cx="8205875" cy="61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745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sugiere que al dar clic en </a:t>
            </a:r>
            <a:r>
              <a:rPr lang="es-MX" b="1" i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Construir</a:t>
            </a: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aparezca el texto con la imagen: </a:t>
            </a:r>
          </a:p>
          <a:p>
            <a:pPr lvl="0" algn="just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buSzPct val="25000"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Construir: </a:t>
            </a:r>
            <a:r>
              <a:rPr lang="es-MX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trata de crear un PMV cuya versión funcione mínimamente.</a:t>
            </a: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306518"/>
            <a:ext cx="3948174" cy="1551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05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05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Construir: 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https://www.freepik.es/vector-gratis/gestion-proyectos-proceso-planificacion-empresarial-organizacion-flujo-trabajo-companeros-trabajando-juntos-trabajo-equipo_11669308.htm?query=construir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3DA8AB-4835-47F3-BD96-73FA3607859B}"/>
              </a:ext>
            </a:extLst>
          </p:cNvPr>
          <p:cNvSpPr txBox="1"/>
          <p:nvPr/>
        </p:nvSpPr>
        <p:spPr>
          <a:xfrm>
            <a:off x="1630090" y="966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Metodología Lean </a:t>
            </a:r>
            <a:r>
              <a:rPr lang="es-CO" sz="3600" b="1" i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Startup</a:t>
            </a:r>
            <a:endParaRPr lang="es-CO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170F1B-60C6-49E0-9711-DDFB520D7B55}"/>
              </a:ext>
            </a:extLst>
          </p:cNvPr>
          <p:cNvSpPr/>
          <p:nvPr/>
        </p:nvSpPr>
        <p:spPr>
          <a:xfrm>
            <a:off x="3284005" y="2026012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2B110D1-DD9F-4035-8890-BA998B56254C}"/>
              </a:ext>
            </a:extLst>
          </p:cNvPr>
          <p:cNvSpPr/>
          <p:nvPr/>
        </p:nvSpPr>
        <p:spPr>
          <a:xfrm>
            <a:off x="1489024" y="2765399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APRENDER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90CA05-1B49-48FE-8677-4C8C7572CD8F}"/>
              </a:ext>
            </a:extLst>
          </p:cNvPr>
          <p:cNvSpPr/>
          <p:nvPr/>
        </p:nvSpPr>
        <p:spPr>
          <a:xfrm>
            <a:off x="3337629" y="5002965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MEDIR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91F011-5C2F-47E4-AD1B-224F1F71E958}"/>
              </a:ext>
            </a:extLst>
          </p:cNvPr>
          <p:cNvSpPr/>
          <p:nvPr/>
        </p:nvSpPr>
        <p:spPr>
          <a:xfrm>
            <a:off x="1634052" y="4496013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9EA7A8-6E53-429D-A1B3-3DFD94842B31}"/>
              </a:ext>
            </a:extLst>
          </p:cNvPr>
          <p:cNvSpPr/>
          <p:nvPr/>
        </p:nvSpPr>
        <p:spPr>
          <a:xfrm>
            <a:off x="5196786" y="4496014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PRODUCTO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D43313-6652-41CC-9952-ED63602E4AB2}"/>
              </a:ext>
            </a:extLst>
          </p:cNvPr>
          <p:cNvSpPr/>
          <p:nvPr/>
        </p:nvSpPr>
        <p:spPr>
          <a:xfrm>
            <a:off x="5259440" y="2765398"/>
            <a:ext cx="1394085" cy="6295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CONSTRUIR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098" name="Picture 2" descr="Gestión de proyectos. proceso y planificación empresarial, organización del flujo de trabajo. compañeros trabajando juntos, trabajo en equipo vector gratuito">
            <a:extLst>
              <a:ext uri="{FF2B5EF4-FFF2-40B4-BE49-F238E27FC236}">
                <a16:creationId xmlns:a16="http://schemas.microsoft.com/office/drawing/2014/main" id="{712D26D3-0168-4853-826E-D5C8C629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99" y="2269623"/>
            <a:ext cx="2296774" cy="15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5904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eño y marketing de infografías. concepto de negocio con 6 opciones, pasos o procesos. Vector Premium ">
            <a:extLst>
              <a:ext uri="{FF2B5EF4-FFF2-40B4-BE49-F238E27FC236}">
                <a16:creationId xmlns:a16="http://schemas.microsoft.com/office/drawing/2014/main" id="{8129E0DB-D9BA-4867-A258-8E46AC62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42949"/>
            <a:ext cx="8205875" cy="61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es-MX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CO" sz="1800" b="0" i="0" u="none" strike="noStrike" cap="none" baseline="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lang="es-MX" sz="18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r>
              <a:rPr lang="es-MX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Medir: se trata de medir la respuesta de los consumidores al PMV y, con los datos de la medición, se deben tomar las mejores decisiones.</a:t>
            </a:r>
            <a:endParaRPr sz="1800" b="0" i="0" u="none" strike="noStrike" cap="none" baseline="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sugiere que al dar clic en</a:t>
            </a:r>
            <a:r>
              <a:rPr lang="es-MX" b="1" i="1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MX" b="1" i="1" u="none" strike="noStrike" cap="none" baseline="0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Medir</a:t>
            </a:r>
          </a:p>
          <a:p>
            <a:pPr lvl="0" algn="just">
              <a:buSzPct val="25000"/>
            </a:pPr>
            <a:r>
              <a:rPr lang="es-MX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aparezca el texto con la imagen: </a:t>
            </a:r>
          </a:p>
          <a:p>
            <a:pPr lvl="0" algn="just">
              <a:buSzPct val="25000"/>
            </a:pPr>
            <a:endParaRPr lang="es-MX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CO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741232"/>
            <a:ext cx="3948174" cy="11167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05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05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análisis de datos: 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https://www.freepik.es/vector-gratis/analisis-rendimiento-empresarial-graficos_3585415.htm#page=1&amp;query=analisis%20de%20datos&amp;position=0</a:t>
            </a:r>
            <a:r>
              <a:rPr lang="es-ES" sz="105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3DA8AB-4835-47F3-BD96-73FA3607859B}"/>
              </a:ext>
            </a:extLst>
          </p:cNvPr>
          <p:cNvSpPr txBox="1"/>
          <p:nvPr/>
        </p:nvSpPr>
        <p:spPr>
          <a:xfrm>
            <a:off x="1630090" y="966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Metodología </a:t>
            </a:r>
            <a:r>
              <a:rPr lang="es-CO" sz="3600" b="1" i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Lean Startup</a:t>
            </a:r>
            <a:endParaRPr lang="es-CO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170F1B-60C6-49E0-9711-DDFB520D7B55}"/>
              </a:ext>
            </a:extLst>
          </p:cNvPr>
          <p:cNvSpPr/>
          <p:nvPr/>
        </p:nvSpPr>
        <p:spPr>
          <a:xfrm>
            <a:off x="3284005" y="2026012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2B110D1-DD9F-4035-8890-BA998B56254C}"/>
              </a:ext>
            </a:extLst>
          </p:cNvPr>
          <p:cNvSpPr/>
          <p:nvPr/>
        </p:nvSpPr>
        <p:spPr>
          <a:xfrm>
            <a:off x="1489024" y="2765399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APRENDER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90CA05-1B49-48FE-8677-4C8C7572CD8F}"/>
              </a:ext>
            </a:extLst>
          </p:cNvPr>
          <p:cNvSpPr/>
          <p:nvPr/>
        </p:nvSpPr>
        <p:spPr>
          <a:xfrm>
            <a:off x="3337629" y="5002965"/>
            <a:ext cx="1394085" cy="6295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MEDIR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91F011-5C2F-47E4-AD1B-224F1F71E958}"/>
              </a:ext>
            </a:extLst>
          </p:cNvPr>
          <p:cNvSpPr/>
          <p:nvPr/>
        </p:nvSpPr>
        <p:spPr>
          <a:xfrm>
            <a:off x="1634052" y="4496013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9EA7A8-6E53-429D-A1B3-3DFD94842B31}"/>
              </a:ext>
            </a:extLst>
          </p:cNvPr>
          <p:cNvSpPr/>
          <p:nvPr/>
        </p:nvSpPr>
        <p:spPr>
          <a:xfrm>
            <a:off x="5196786" y="4496014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PRODUCTO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D43313-6652-41CC-9952-ED63602E4AB2}"/>
              </a:ext>
            </a:extLst>
          </p:cNvPr>
          <p:cNvSpPr/>
          <p:nvPr/>
        </p:nvSpPr>
        <p:spPr>
          <a:xfrm>
            <a:off x="5259440" y="2765398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CONSTRUIR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76" name="Picture 4" descr="Análisis del rendimiento empresarial con gráficos. vector gratuito">
            <a:extLst>
              <a:ext uri="{FF2B5EF4-FFF2-40B4-BE49-F238E27FC236}">
                <a16:creationId xmlns:a16="http://schemas.microsoft.com/office/drawing/2014/main" id="{AC209B55-6907-4D04-856A-8958B0E7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727" y="2026012"/>
            <a:ext cx="2744153" cy="18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2719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eño y marketing de infografías. concepto de negocio con 6 opciones, pasos o procesos. Vector Premium ">
            <a:extLst>
              <a:ext uri="{FF2B5EF4-FFF2-40B4-BE49-F238E27FC236}">
                <a16:creationId xmlns:a16="http://schemas.microsoft.com/office/drawing/2014/main" id="{8129E0DB-D9BA-4867-A258-8E46AC62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742949"/>
            <a:ext cx="8205875" cy="61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298"/>
            <a:ext cx="3957549" cy="41991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sugiere que al dar clic en </a:t>
            </a:r>
            <a:r>
              <a:rPr lang="es-MX" b="1" i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Aprender</a:t>
            </a: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aparezca el texto con la imagen: </a:t>
            </a: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Aprender: Se trata de aprender si el negocio es viable, seguir persistiendo, o, de lo contrario, reacomodar principalmente las ideas que no están funcionando. A esta reacomodación de ideas se le </a:t>
            </a:r>
            <a:r>
              <a:rPr lang="es-MX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llama “pivotar”.</a:t>
            </a: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600702"/>
            <a:ext cx="3948174" cy="12572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:Aprender: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https://www.freepik.es/vector-gratis/estudiante-femenino-escuchando-webinar-linea_9175118.htm#page=1&amp;query=educacion&amp;position=37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3DA8AB-4835-47F3-BD96-73FA3607859B}"/>
              </a:ext>
            </a:extLst>
          </p:cNvPr>
          <p:cNvSpPr txBox="1"/>
          <p:nvPr/>
        </p:nvSpPr>
        <p:spPr>
          <a:xfrm>
            <a:off x="1630090" y="966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Metodología </a:t>
            </a:r>
            <a:r>
              <a:rPr lang="es-CO" sz="3600" b="1" i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Lean Startup</a:t>
            </a:r>
            <a:endParaRPr lang="es-CO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170F1B-60C6-49E0-9711-DDFB520D7B55}"/>
              </a:ext>
            </a:extLst>
          </p:cNvPr>
          <p:cNvSpPr/>
          <p:nvPr/>
        </p:nvSpPr>
        <p:spPr>
          <a:xfrm>
            <a:off x="3284005" y="2026012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2B110D1-DD9F-4035-8890-BA998B56254C}"/>
              </a:ext>
            </a:extLst>
          </p:cNvPr>
          <p:cNvSpPr/>
          <p:nvPr/>
        </p:nvSpPr>
        <p:spPr>
          <a:xfrm>
            <a:off x="1489024" y="2765399"/>
            <a:ext cx="1394085" cy="6295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APRENDER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90CA05-1B49-48FE-8677-4C8C7572CD8F}"/>
              </a:ext>
            </a:extLst>
          </p:cNvPr>
          <p:cNvSpPr/>
          <p:nvPr/>
        </p:nvSpPr>
        <p:spPr>
          <a:xfrm>
            <a:off x="3337629" y="5002965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MEDIR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91F011-5C2F-47E4-AD1B-224F1F71E958}"/>
              </a:ext>
            </a:extLst>
          </p:cNvPr>
          <p:cNvSpPr/>
          <p:nvPr/>
        </p:nvSpPr>
        <p:spPr>
          <a:xfrm>
            <a:off x="1634052" y="4496013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9EA7A8-6E53-429D-A1B3-3DFD94842B31}"/>
              </a:ext>
            </a:extLst>
          </p:cNvPr>
          <p:cNvSpPr/>
          <p:nvPr/>
        </p:nvSpPr>
        <p:spPr>
          <a:xfrm>
            <a:off x="5196786" y="4496014"/>
            <a:ext cx="1394085" cy="629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PRODUCTO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D43313-6652-41CC-9952-ED63602E4AB2}"/>
              </a:ext>
            </a:extLst>
          </p:cNvPr>
          <p:cNvSpPr/>
          <p:nvPr/>
        </p:nvSpPr>
        <p:spPr>
          <a:xfrm>
            <a:off x="5259440" y="2765398"/>
            <a:ext cx="1394085" cy="62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CONSTRUIR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0" name="Picture 2" descr="Estudiante femenino escuchando webinar en línea vector gratuito">
            <a:extLst>
              <a:ext uri="{FF2B5EF4-FFF2-40B4-BE49-F238E27FC236}">
                <a16:creationId xmlns:a16="http://schemas.microsoft.com/office/drawing/2014/main" id="{9937B573-09A8-4A0C-A44D-656D4747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55" y="1928289"/>
            <a:ext cx="2981325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34480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9765</TotalTime>
  <Words>360</Words>
  <Application>Microsoft Macintosh PowerPoint</Application>
  <PresentationFormat>Panorámica</PresentationFormat>
  <Paragraphs>91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230</cp:revision>
  <dcterms:modified xsi:type="dcterms:W3CDTF">2021-08-31T12:46:39Z</dcterms:modified>
</cp:coreProperties>
</file>