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2" roundtripDataSignature="AMtx7mg92uaxQtXTxd1IMQ4YNxpaL0Xz3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customschemas.google.com/relationships/presentationmetadata" Target="meta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76" name="Google Shape;7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81" name="Google Shape;8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92" name="Google Shape;9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05" name="Google Shape;10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16" name="Google Shape;11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30" name="Google Shape;13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44" name="Google Shape;14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a:lvl2pPr>
            <a:lvl3pPr lvl="2" marR="0" algn="l">
              <a:spcBef>
                <a:spcPts val="0"/>
              </a:spcBef>
              <a:spcAft>
                <a:spcPts val="0"/>
              </a:spcAft>
              <a:buSzPts val="1400"/>
              <a:buNone/>
              <a:defRPr/>
            </a:lvl3pPr>
            <a:lvl4pPr lvl="3" marR="0" algn="l">
              <a:spcBef>
                <a:spcPts val="0"/>
              </a:spcBef>
              <a:spcAft>
                <a:spcPts val="0"/>
              </a:spcAft>
              <a:buSzPts val="1400"/>
              <a:buNone/>
              <a:defRPr/>
            </a:lvl4pPr>
            <a:lvl5pPr lvl="4" marR="0" algn="l">
              <a:spcBef>
                <a:spcPts val="0"/>
              </a:spcBef>
              <a:spcAft>
                <a:spcPts val="0"/>
              </a:spcAft>
              <a:buSzPts val="1400"/>
              <a:buNone/>
              <a:defRPr/>
            </a:lvl5pPr>
            <a:lvl6pPr lvl="5" marR="0" algn="l">
              <a:spcBef>
                <a:spcPts val="0"/>
              </a:spcBef>
              <a:spcAft>
                <a:spcPts val="0"/>
              </a:spcAft>
              <a:buSzPts val="1400"/>
              <a:buNone/>
              <a:defRPr/>
            </a:lvl6pPr>
            <a:lvl7pPr lvl="6" marR="0" algn="l">
              <a:spcBef>
                <a:spcPts val="0"/>
              </a:spcBef>
              <a:spcAft>
                <a:spcPts val="0"/>
              </a:spcAft>
              <a:buSzPts val="1400"/>
              <a:buNone/>
              <a:defRPr/>
            </a:lvl7pPr>
            <a:lvl8pPr lvl="7" marR="0" algn="l">
              <a:spcBef>
                <a:spcPts val="0"/>
              </a:spcBef>
              <a:spcAft>
                <a:spcPts val="0"/>
              </a:spcAft>
              <a:buSzPts val="1400"/>
              <a:buNone/>
              <a:defRPr/>
            </a:lvl8pPr>
            <a:lvl9pPr lvl="8" marR="0" algn="l">
              <a:spcBef>
                <a:spcPts val="0"/>
              </a:spcBef>
              <a:spcAft>
                <a:spcPts val="0"/>
              </a:spcAft>
              <a:buSzPts val="1400"/>
              <a:buNone/>
              <a:defRPr/>
            </a:lvl9pPr>
          </a:lstStyle>
          <a:p/>
        </p:txBody>
      </p:sp>
      <p:sp>
        <p:nvSpPr>
          <p:cNvPr id="13" name="Google Shape;13;p9"/>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8" name="Shape 68"/>
        <p:cNvGrpSpPr/>
        <p:nvPr/>
      </p:nvGrpSpPr>
      <p:grpSpPr>
        <a:xfrm>
          <a:off x="0" y="0"/>
          <a:ext cx="0" cy="0"/>
          <a:chOff x="0" y="0"/>
          <a:chExt cx="0" cy="0"/>
        </a:xfrm>
      </p:grpSpPr>
      <p:sp>
        <p:nvSpPr>
          <p:cNvPr id="69" name="Google Shape;69;p18"/>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8"/>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71" name="Google Shape;71;p1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1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1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10"/>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1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11"/>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1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1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12"/>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12"/>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12"/>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12"/>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1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1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13"/>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1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1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4" name="Shape 44"/>
        <p:cNvGrpSpPr/>
        <p:nvPr/>
      </p:nvGrpSpPr>
      <p:grpSpPr>
        <a:xfrm>
          <a:off x="0" y="0"/>
          <a:ext cx="0" cy="0"/>
          <a:chOff x="0" y="0"/>
          <a:chExt cx="0" cy="0"/>
        </a:xfrm>
      </p:grpSpPr>
      <p:sp>
        <p:nvSpPr>
          <p:cNvPr id="45" name="Google Shape;45;p1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6" name="Google Shape;46;p1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1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8" name="Shape 48"/>
        <p:cNvGrpSpPr/>
        <p:nvPr/>
      </p:nvGrpSpPr>
      <p:grpSpPr>
        <a:xfrm>
          <a:off x="0" y="0"/>
          <a:ext cx="0" cy="0"/>
          <a:chOff x="0" y="0"/>
          <a:chExt cx="0" cy="0"/>
        </a:xfrm>
      </p:grpSpPr>
      <p:sp>
        <p:nvSpPr>
          <p:cNvPr id="49" name="Google Shape;49;p15"/>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5"/>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51" name="Google Shape;51;p15"/>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2" name="Google Shape;52;p1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1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5" name="Shape 55"/>
        <p:cNvGrpSpPr/>
        <p:nvPr/>
      </p:nvGrpSpPr>
      <p:grpSpPr>
        <a:xfrm>
          <a:off x="0" y="0"/>
          <a:ext cx="0" cy="0"/>
          <a:chOff x="0" y="0"/>
          <a:chExt cx="0" cy="0"/>
        </a:xfrm>
      </p:grpSpPr>
      <p:sp>
        <p:nvSpPr>
          <p:cNvPr id="56" name="Google Shape;56;p16"/>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6"/>
          <p:cNvSpPr/>
          <p:nvPr>
            <p:ph idx="2" type="pic"/>
          </p:nvPr>
        </p:nvSpPr>
        <p:spPr>
          <a:xfrm>
            <a:off x="5183187" y="987425"/>
            <a:ext cx="6172199" cy="4873624"/>
          </a:xfrm>
          <a:prstGeom prst="rect">
            <a:avLst/>
          </a:prstGeom>
          <a:noFill/>
          <a:ln>
            <a:noFill/>
          </a:ln>
        </p:spPr>
      </p:sp>
      <p:sp>
        <p:nvSpPr>
          <p:cNvPr id="58" name="Google Shape;58;p16"/>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9" name="Google Shape;59;p1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1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1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2" name="Shape 62"/>
        <p:cNvGrpSpPr/>
        <p:nvPr/>
      </p:nvGrpSpPr>
      <p:grpSpPr>
        <a:xfrm>
          <a:off x="0" y="0"/>
          <a:ext cx="0" cy="0"/>
          <a:chOff x="0" y="0"/>
          <a:chExt cx="0" cy="0"/>
        </a:xfrm>
      </p:grpSpPr>
      <p:sp>
        <p:nvSpPr>
          <p:cNvPr id="63" name="Google Shape;63;p17"/>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7"/>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1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sz="1800"/>
            </a:lvl2pPr>
            <a:lvl3pPr lvl="2" marR="0" rtl="0" algn="l">
              <a:spcBef>
                <a:spcPts val="0"/>
              </a:spcBef>
              <a:spcAft>
                <a:spcPts val="0"/>
              </a:spcAft>
              <a:buSzPts val="1400"/>
              <a:buNone/>
              <a:defRPr sz="1800"/>
            </a:lvl3pPr>
            <a:lvl4pPr lvl="3" marR="0" rtl="0" algn="l">
              <a:spcBef>
                <a:spcPts val="0"/>
              </a:spcBef>
              <a:spcAft>
                <a:spcPts val="0"/>
              </a:spcAft>
              <a:buSzPts val="1400"/>
              <a:buNone/>
              <a:defRPr sz="1800"/>
            </a:lvl4pPr>
            <a:lvl5pPr lvl="4" marR="0" rtl="0" algn="l">
              <a:spcBef>
                <a:spcPts val="0"/>
              </a:spcBef>
              <a:spcAft>
                <a:spcPts val="0"/>
              </a:spcAft>
              <a:buSzPts val="1400"/>
              <a:buNone/>
              <a:defRPr sz="1800"/>
            </a:lvl5pPr>
            <a:lvl6pPr lvl="5" marR="0" rtl="0" algn="l">
              <a:spcBef>
                <a:spcPts val="0"/>
              </a:spcBef>
              <a:spcAft>
                <a:spcPts val="0"/>
              </a:spcAft>
              <a:buSzPts val="1400"/>
              <a:buNone/>
              <a:defRPr sz="1800"/>
            </a:lvl6pPr>
            <a:lvl7pPr lvl="6" marR="0" rtl="0" algn="l">
              <a:spcBef>
                <a:spcPts val="0"/>
              </a:spcBef>
              <a:spcAft>
                <a:spcPts val="0"/>
              </a:spcAft>
              <a:buSzPts val="1400"/>
              <a:buNone/>
              <a:defRPr sz="1800"/>
            </a:lvl7pPr>
            <a:lvl8pPr lvl="7" marR="0" rtl="0" algn="l">
              <a:spcBef>
                <a:spcPts val="0"/>
              </a:spcBef>
              <a:spcAft>
                <a:spcPts val="0"/>
              </a:spcAft>
              <a:buSzPts val="1400"/>
              <a:buNone/>
              <a:defRPr sz="1800"/>
            </a:lvl8pPr>
            <a:lvl9pPr lvl="8" marR="0" rtl="0" algn="l">
              <a:spcBef>
                <a:spcPts val="0"/>
              </a:spcBef>
              <a:spcAft>
                <a:spcPts val="0"/>
              </a:spcAft>
              <a:buSzPts val="1400"/>
              <a:buNone/>
              <a:defRPr sz="1800"/>
            </a:lvl9pPr>
          </a:lstStyle>
          <a:p/>
        </p:txBody>
      </p:sp>
      <p:sp>
        <p:nvSpPr>
          <p:cNvPr id="7" name="Google Shape;7;p8"/>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freepik.es/vector-premium/mujer-que-trabaja-computadora_7434638.htm#page=1&amp;query=persona%20en%20un%20computador&amp;position=23" TargetMode="Externa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freepik.es/vector-premium/votacion-internet-envio-linea-servicios-gubernamentales-documento-marca-verificacion-carga-archivo-ilustracion_10617288.htm" TargetMode="Externa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freepik.es/vector-gratis/ilustracion-concepto-seminario-web_12079894.htm#page=1&amp;query=video%20marketing&amp;position=28" TargetMode="Externa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freepik.es/vector-gratis/procesamiento-compras-linea-cartel-comercio-electronico-isometrico_4429646.htm#page=1&amp;query=e%20commerce%20zapatos&amp;position=3" TargetMode="Externa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www.freepik.es/vector-gratis/cartel-comercio-electronico-isometrico-pedido-comida-linea_4016598.htm#page=1&amp;query=ecommerce%20alimentos&amp;position=18" TargetMode="Externa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www.freepik.es/vector-gratis/estrategia-aumento-ingresos-gestion-empresarial-estadisticas-corredores-bolsa-prevision-financiera-expertos-mercado-financiero-analizando-tasas-crecimiento_11669101.htm#page=1&amp;query=inversion&amp;position=4" TargetMode="Externa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
          <p:cNvSpPr/>
          <p:nvPr/>
        </p:nvSpPr>
        <p:spPr>
          <a:xfrm>
            <a:off x="2616627" y="1978734"/>
            <a:ext cx="6409807" cy="934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MX" sz="1800" u="none" cap="none" strike="noStrike">
                <a:solidFill>
                  <a:schemeClr val="lt1"/>
                </a:solidFill>
                <a:latin typeface="Arial"/>
                <a:ea typeface="Arial"/>
                <a:cs typeface="Arial"/>
                <a:sym typeface="Arial"/>
              </a:rPr>
              <a:t>Sliders </a:t>
            </a:r>
            <a:endParaRPr/>
          </a:p>
          <a:p>
            <a:pPr indent="0" lvl="0" marL="0" marR="0" rtl="0" algn="ctr">
              <a:lnSpc>
                <a:spcPct val="100000"/>
              </a:lnSpc>
              <a:spcBef>
                <a:spcPts val="0"/>
              </a:spcBef>
              <a:spcAft>
                <a:spcPts val="0"/>
              </a:spcAft>
              <a:buClr>
                <a:schemeClr val="lt1"/>
              </a:buClr>
              <a:buSzPts val="450"/>
              <a:buFont typeface="Arial"/>
              <a:buNone/>
            </a:pPr>
            <a:r>
              <a:rPr b="0" i="0" lang="es-MX" sz="1800" u="none" cap="none" strike="noStrike">
                <a:solidFill>
                  <a:schemeClr val="lt1"/>
                </a:solidFill>
                <a:latin typeface="Arial"/>
                <a:ea typeface="Arial"/>
                <a:cs typeface="Arial"/>
                <a:sym typeface="Arial"/>
              </a:rPr>
              <a:t>CF007_1.5.3_Pruebas que validan un PMV</a:t>
            </a:r>
            <a:endParaRPr b="0" i="0" sz="1800" u="none" cap="none" strike="noStrike">
              <a:solidFill>
                <a:schemeClr val="lt1"/>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2"/>
          <p:cNvSpPr/>
          <p:nvPr/>
        </p:nvSpPr>
        <p:spPr>
          <a:xfrm>
            <a:off x="8243825" y="-2"/>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4" name="Google Shape;84;p2"/>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MX" sz="1400" u="none" cap="none" strike="noStrike">
                <a:solidFill>
                  <a:schemeClr val="dk1"/>
                </a:solidFill>
                <a:latin typeface="Arial"/>
                <a:ea typeface="Arial"/>
                <a:cs typeface="Arial"/>
                <a:sym typeface="Arial"/>
              </a:rPr>
              <a:t>Equipo de producción, se sugiere colocar texto, y una imagen de una persona en la web, se sugiere dentro de la presentación colocar el enlace. </a:t>
            </a:r>
            <a:endParaRPr/>
          </a:p>
        </p:txBody>
      </p:sp>
      <p:sp>
        <p:nvSpPr>
          <p:cNvPr id="85" name="Google Shape;85;p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MX" sz="1800" u="none" cap="none" strike="noStrike">
                <a:solidFill>
                  <a:schemeClr val="lt1"/>
                </a:solidFill>
                <a:latin typeface="Arial"/>
                <a:ea typeface="Arial"/>
                <a:cs typeface="Arial"/>
                <a:sym typeface="Arial"/>
              </a:rPr>
              <a:t>Indicaciones para la producción</a:t>
            </a:r>
            <a:endParaRPr/>
          </a:p>
        </p:txBody>
      </p:sp>
      <p:sp>
        <p:nvSpPr>
          <p:cNvPr id="86" name="Google Shape;86;p2"/>
          <p:cNvSpPr/>
          <p:nvPr/>
        </p:nvSpPr>
        <p:spPr>
          <a:xfrm>
            <a:off x="8253350" y="4062334"/>
            <a:ext cx="3948174" cy="2795664"/>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MX" sz="1200" u="none" cap="none" strike="noStrike">
                <a:solidFill>
                  <a:schemeClr val="dk1"/>
                </a:solidFill>
                <a:latin typeface="Arial"/>
                <a:ea typeface="Arial"/>
                <a:cs typeface="Arial"/>
                <a:sym typeface="Arial"/>
              </a:rPr>
              <a:t>Referencias de las imágenes  Perrsona en un computador: </a:t>
            </a:r>
            <a:r>
              <a:rPr b="0" i="0" lang="es-MX" sz="1200" u="sng" cap="none" strike="noStrike">
                <a:solidFill>
                  <a:schemeClr val="dk1"/>
                </a:solidFill>
                <a:latin typeface="Arial"/>
                <a:ea typeface="Arial"/>
                <a:cs typeface="Arial"/>
                <a:sym typeface="Arial"/>
                <a:hlinkClick r:id="rId3">
                  <a:extLst>
                    <a:ext uri="{A12FA001-AC4F-418D-AE19-62706E023703}">
                      <ahyp:hlinkClr val="tx"/>
                    </a:ext>
                  </a:extLst>
                </a:hlinkClick>
              </a:rPr>
              <a:t>https://www.freepik.es/vector-premium/mujer-que-trabaja-computadora_7434638.htm#page=1&amp;query=persona%20en%20un%20computador&amp;position=23</a:t>
            </a:r>
            <a:r>
              <a:rPr b="0" i="0" lang="es-MX" sz="12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300"/>
              <a:buFont typeface="Arial"/>
              <a:buNone/>
            </a:pPr>
            <a:r>
              <a:rPr b="0" i="0" lang="es-MX" sz="1200" u="none" cap="none" strike="noStrike">
                <a:solidFill>
                  <a:schemeClr val="dk1"/>
                </a:solidFill>
                <a:latin typeface="Arial"/>
                <a:ea typeface="Arial"/>
                <a:cs typeface="Arial"/>
                <a:sym typeface="Arial"/>
              </a:rPr>
              <a:t> </a:t>
            </a:r>
            <a:endParaRPr/>
          </a:p>
        </p:txBody>
      </p:sp>
      <p:sp>
        <p:nvSpPr>
          <p:cNvPr id="87" name="Google Shape;87;p2"/>
          <p:cNvSpPr txBox="1"/>
          <p:nvPr/>
        </p:nvSpPr>
        <p:spPr>
          <a:xfrm>
            <a:off x="1923026" y="352260"/>
            <a:ext cx="4562665" cy="781377"/>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2400"/>
              <a:buFont typeface="Arial"/>
              <a:buNone/>
            </a:pPr>
            <a:r>
              <a:rPr b="1" i="0" lang="es-MX" sz="2400" u="none" cap="none" strike="noStrike">
                <a:solidFill>
                  <a:srgbClr val="C55A11"/>
                </a:solidFill>
                <a:latin typeface="Arial"/>
                <a:ea typeface="Arial"/>
                <a:cs typeface="Arial"/>
                <a:sym typeface="Arial"/>
              </a:rPr>
              <a:t>Prueba o test de humo</a:t>
            </a:r>
            <a:endParaRPr/>
          </a:p>
        </p:txBody>
      </p:sp>
      <p:sp>
        <p:nvSpPr>
          <p:cNvPr id="88" name="Google Shape;88;p2"/>
          <p:cNvSpPr txBox="1"/>
          <p:nvPr/>
        </p:nvSpPr>
        <p:spPr>
          <a:xfrm>
            <a:off x="839613" y="1133637"/>
            <a:ext cx="6985500" cy="14622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es-MX" sz="1400" u="none" cap="none" strike="noStrike">
                <a:solidFill>
                  <a:srgbClr val="000000"/>
                </a:solidFill>
                <a:latin typeface="Arial"/>
                <a:ea typeface="Arial"/>
                <a:cs typeface="Arial"/>
                <a:sym typeface="Arial"/>
              </a:rPr>
              <a:t>Se publica en un sitio </a:t>
            </a:r>
            <a:r>
              <a:rPr b="0" i="1" lang="es-MX" sz="1400" u="none" cap="none" strike="noStrike">
                <a:solidFill>
                  <a:srgbClr val="000000"/>
                </a:solidFill>
                <a:latin typeface="Arial"/>
                <a:ea typeface="Arial"/>
                <a:cs typeface="Arial"/>
                <a:sym typeface="Arial"/>
              </a:rPr>
              <a:t>web</a:t>
            </a:r>
            <a:r>
              <a:rPr b="0" i="0" lang="es-MX" sz="1400" u="none" cap="none" strike="noStrike">
                <a:solidFill>
                  <a:srgbClr val="000000"/>
                </a:solidFill>
                <a:latin typeface="Arial"/>
                <a:ea typeface="Arial"/>
                <a:cs typeface="Arial"/>
                <a:sym typeface="Arial"/>
              </a:rPr>
              <a:t> una oferta de producto que no existe o que se encuentra incompleto; se les pide a las personas que  prueben el producto en una versión inicial; para ello, deben registrarse en la página, con un usuario y una contraseña; se les solicita que respondan varias preguntas.  Lo que se busca es validar el interés en el mercado por ese producto.</a:t>
            </a:r>
            <a:endParaRPr/>
          </a:p>
          <a:p>
            <a:pPr indent="0" lvl="0" marL="0" marR="0" rtl="0" algn="just">
              <a:lnSpc>
                <a:spcPct val="100000"/>
              </a:lnSpc>
              <a:spcBef>
                <a:spcPts val="6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Mujer que trabaja en la computadora Vector Premium " id="89" name="Google Shape;89;p2"/>
          <p:cNvPicPr preferRelativeResize="0"/>
          <p:nvPr/>
        </p:nvPicPr>
        <p:blipFill rotWithShape="1">
          <a:blip r:embed="rId4">
            <a:alphaModFix/>
          </a:blip>
          <a:srcRect b="0" l="0" r="0" t="0"/>
          <a:stretch/>
        </p:blipFill>
        <p:spPr>
          <a:xfrm>
            <a:off x="2386267" y="2949891"/>
            <a:ext cx="3709733" cy="2471179"/>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3"/>
          <p:cNvSpPr/>
          <p:nvPr/>
        </p:nvSpPr>
        <p:spPr>
          <a:xfrm>
            <a:off x="8243825" y="-2"/>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5" name="Google Shape;95;p3"/>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MX" sz="1400" u="none" cap="none" strike="noStrike">
                <a:solidFill>
                  <a:schemeClr val="dk1"/>
                </a:solidFill>
                <a:latin typeface="Arial"/>
                <a:ea typeface="Arial"/>
                <a:cs typeface="Arial"/>
                <a:sym typeface="Arial"/>
              </a:rPr>
              <a:t>Equipo de producción, se sugiere colocar texto + imagen + modal o botón donde al dar clic aparezca una pantalla emergente o pop up describiendo el ejemplo. </a:t>
            </a:r>
            <a:endParaRPr b="0" i="0" sz="1400" u="none" cap="none" strike="noStrike">
              <a:solidFill>
                <a:schemeClr val="dk1"/>
              </a:solidFill>
              <a:latin typeface="Arial"/>
              <a:ea typeface="Arial"/>
              <a:cs typeface="Arial"/>
              <a:sym typeface="Arial"/>
            </a:endParaRPr>
          </a:p>
        </p:txBody>
      </p:sp>
      <p:sp>
        <p:nvSpPr>
          <p:cNvPr id="96" name="Google Shape;96;p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MX" sz="1800" u="none" cap="none" strike="noStrike">
                <a:solidFill>
                  <a:schemeClr val="lt1"/>
                </a:solidFill>
                <a:latin typeface="Arial"/>
                <a:ea typeface="Arial"/>
                <a:cs typeface="Arial"/>
                <a:sym typeface="Arial"/>
              </a:rPr>
              <a:t>Indicaciones para la producción</a:t>
            </a:r>
            <a:endParaRPr/>
          </a:p>
        </p:txBody>
      </p:sp>
      <p:sp>
        <p:nvSpPr>
          <p:cNvPr id="97" name="Google Shape;97;p3"/>
          <p:cNvSpPr/>
          <p:nvPr/>
        </p:nvSpPr>
        <p:spPr>
          <a:xfrm>
            <a:off x="8253350" y="4062334"/>
            <a:ext cx="3948174" cy="2795664"/>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MX" sz="1200" u="none" cap="none" strike="noStrike">
                <a:solidFill>
                  <a:schemeClr val="dk1"/>
                </a:solidFill>
                <a:latin typeface="Arial"/>
                <a:ea typeface="Arial"/>
                <a:cs typeface="Arial"/>
                <a:sym typeface="Arial"/>
              </a:rPr>
              <a:t>Referencias de las imágenes  persona realizando test: </a:t>
            </a:r>
            <a:r>
              <a:rPr b="0" i="0" lang="es-MX" sz="1200" u="sng" cap="none" strike="noStrike">
                <a:solidFill>
                  <a:schemeClr val="dk1"/>
                </a:solidFill>
                <a:latin typeface="Arial"/>
                <a:ea typeface="Arial"/>
                <a:cs typeface="Arial"/>
                <a:sym typeface="Arial"/>
                <a:hlinkClick r:id="rId3">
                  <a:extLst>
                    <a:ext uri="{A12FA001-AC4F-418D-AE19-62706E023703}">
                      <ahyp:hlinkClr val="tx"/>
                    </a:ext>
                  </a:extLst>
                </a:hlinkClick>
              </a:rPr>
              <a:t>https://www.freepik.es/vector-premium/votacion-internet-envio-linea-servicios-gubernamentales-documento-marca-verificacion-carga-archivo-ilustracion_10617288.htm</a:t>
            </a:r>
            <a:r>
              <a:rPr b="0" i="0" lang="es-MX"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p:txBody>
      </p:sp>
      <p:sp>
        <p:nvSpPr>
          <p:cNvPr id="98" name="Google Shape;98;p3"/>
          <p:cNvSpPr txBox="1"/>
          <p:nvPr/>
        </p:nvSpPr>
        <p:spPr>
          <a:xfrm>
            <a:off x="592479" y="111509"/>
            <a:ext cx="7223760"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accent1"/>
              </a:buClr>
              <a:buSzPts val="2400"/>
              <a:buFont typeface="Arial"/>
              <a:buNone/>
            </a:pPr>
            <a:r>
              <a:rPr b="1" i="0" lang="es-MX" sz="2400" u="none" cap="none" strike="noStrike">
                <a:solidFill>
                  <a:schemeClr val="accent1"/>
                </a:solidFill>
                <a:latin typeface="Arial"/>
                <a:ea typeface="Arial"/>
                <a:cs typeface="Arial"/>
                <a:sym typeface="Arial"/>
              </a:rPr>
              <a:t>Página </a:t>
            </a:r>
            <a:r>
              <a:rPr b="1" i="1" lang="es-MX" sz="2400" u="none" cap="none" strike="noStrike">
                <a:solidFill>
                  <a:schemeClr val="accent1"/>
                </a:solidFill>
                <a:latin typeface="Arial"/>
                <a:ea typeface="Arial"/>
                <a:cs typeface="Arial"/>
                <a:sym typeface="Arial"/>
              </a:rPr>
              <a:t>web</a:t>
            </a:r>
            <a:r>
              <a:rPr b="1" i="0" lang="es-MX" sz="2400" u="none" cap="none" strike="noStrike">
                <a:solidFill>
                  <a:schemeClr val="accent1"/>
                </a:solidFill>
                <a:latin typeface="Arial"/>
                <a:ea typeface="Arial"/>
                <a:cs typeface="Arial"/>
                <a:sym typeface="Arial"/>
              </a:rPr>
              <a:t> de destino/aterrizaje o </a:t>
            </a:r>
            <a:r>
              <a:rPr b="1" i="1" lang="es-MX" sz="2400" u="none" cap="none" strike="noStrike">
                <a:solidFill>
                  <a:schemeClr val="accent1"/>
                </a:solidFill>
                <a:latin typeface="Arial"/>
                <a:ea typeface="Arial"/>
                <a:cs typeface="Arial"/>
                <a:sym typeface="Arial"/>
              </a:rPr>
              <a:t>landing page</a:t>
            </a:r>
            <a:endParaRPr b="1" i="1" sz="2400" u="none" cap="none" strike="noStrike">
              <a:solidFill>
                <a:schemeClr val="accent1"/>
              </a:solidFill>
              <a:latin typeface="Arial"/>
              <a:ea typeface="Arial"/>
              <a:cs typeface="Arial"/>
              <a:sym typeface="Arial"/>
            </a:endParaRPr>
          </a:p>
        </p:txBody>
      </p:sp>
      <p:sp>
        <p:nvSpPr>
          <p:cNvPr id="99" name="Google Shape;99;p3"/>
          <p:cNvSpPr txBox="1"/>
          <p:nvPr/>
        </p:nvSpPr>
        <p:spPr>
          <a:xfrm>
            <a:off x="250993" y="942506"/>
            <a:ext cx="7906732" cy="138499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es-MX" sz="1400" u="none" cap="none" strike="noStrike">
                <a:solidFill>
                  <a:srgbClr val="000000"/>
                </a:solidFill>
                <a:latin typeface="Arial"/>
                <a:ea typeface="Arial"/>
                <a:cs typeface="Arial"/>
                <a:sym typeface="Arial"/>
              </a:rPr>
              <a:t>El objetivo de esta prueba es enviar, por medio del correo electrónico, a los posibles clientes un enlace para que accedan a una página de Internet. Esa página </a:t>
            </a:r>
            <a:r>
              <a:rPr b="0" i="1" lang="es-MX" sz="1400" u="none" cap="none" strike="noStrike">
                <a:solidFill>
                  <a:srgbClr val="000000"/>
                </a:solidFill>
                <a:latin typeface="Arial"/>
                <a:ea typeface="Arial"/>
                <a:cs typeface="Arial"/>
                <a:sym typeface="Arial"/>
              </a:rPr>
              <a:t>web</a:t>
            </a:r>
            <a:r>
              <a:rPr b="0" i="0" lang="es-MX" sz="1400" u="none" cap="none" strike="noStrike">
                <a:solidFill>
                  <a:srgbClr val="000000"/>
                </a:solidFill>
                <a:latin typeface="Arial"/>
                <a:ea typeface="Arial"/>
                <a:cs typeface="Arial"/>
                <a:sym typeface="Arial"/>
              </a:rPr>
              <a:t> debe contener el mensaje apropiado acerca del producto, el objetivo y debe captar la atención de las personas que la leen. En la página </a:t>
            </a:r>
            <a:r>
              <a:rPr b="0" i="1" lang="es-MX" sz="1400" u="none" cap="none" strike="noStrike">
                <a:solidFill>
                  <a:srgbClr val="000000"/>
                </a:solidFill>
                <a:latin typeface="Arial"/>
                <a:ea typeface="Arial"/>
                <a:cs typeface="Arial"/>
                <a:sym typeface="Arial"/>
              </a:rPr>
              <a:t>web</a:t>
            </a:r>
            <a:r>
              <a:rPr b="0" i="0" lang="es-MX" sz="1400" u="none" cap="none" strike="noStrike">
                <a:solidFill>
                  <a:srgbClr val="000000"/>
                </a:solidFill>
                <a:latin typeface="Arial"/>
                <a:ea typeface="Arial"/>
                <a:cs typeface="Arial"/>
                <a:sym typeface="Arial"/>
              </a:rPr>
              <a:t> se pueden explicar las particularidades del producto, haciendo que los usuarios que lo aprueben se inscriban a través de un formulario. Este experimento permite comprobar que el producto tiene posibilidades en el mercado real.</a:t>
            </a:r>
            <a:endParaRPr b="0" i="0" sz="1400" u="none" cap="none" strike="noStrike">
              <a:solidFill>
                <a:srgbClr val="000000"/>
              </a:solidFill>
              <a:latin typeface="Arial"/>
              <a:ea typeface="Arial"/>
              <a:cs typeface="Arial"/>
              <a:sym typeface="Arial"/>
            </a:endParaRPr>
          </a:p>
        </p:txBody>
      </p:sp>
      <p:sp>
        <p:nvSpPr>
          <p:cNvPr id="100" name="Google Shape;100;p3"/>
          <p:cNvSpPr txBox="1"/>
          <p:nvPr/>
        </p:nvSpPr>
        <p:spPr>
          <a:xfrm>
            <a:off x="360324" y="2747841"/>
            <a:ext cx="3484634" cy="3970318"/>
          </a:xfrm>
          <a:prstGeom prst="rect">
            <a:avLst/>
          </a:prstGeom>
          <a:solidFill>
            <a:srgbClr val="FEE599"/>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1" i="0" lang="es-MX" sz="1400" u="none" cap="none" strike="noStrike">
                <a:solidFill>
                  <a:srgbClr val="000000"/>
                </a:solidFill>
                <a:latin typeface="Arial"/>
                <a:ea typeface="Arial"/>
                <a:cs typeface="Arial"/>
                <a:sym typeface="Arial"/>
              </a:rPr>
              <a:t>Airbnb: </a:t>
            </a:r>
            <a:r>
              <a:rPr b="0" i="0" lang="es-MX" sz="1400" u="none" cap="none" strike="noStrike">
                <a:solidFill>
                  <a:srgbClr val="000000"/>
                </a:solidFill>
                <a:latin typeface="Arial"/>
                <a:ea typeface="Arial"/>
                <a:cs typeface="Arial"/>
                <a:sym typeface="Arial"/>
              </a:rPr>
              <a:t>en al año 2007, los dueños de este emprendimiento se dieron cuenta que en cierto tiempo del año todos los hoteles en San Francisco - Estados Unidos, estaban con la ocupación de sus habitaciones al 100% y muchas personas resultaban sin hospedaje. La hipótesis de los emprendedores fue que algunas personas pagarían por albergarse en la casa de una persona en particular. Como resultado, crearon una página </a:t>
            </a:r>
            <a:r>
              <a:rPr b="0" i="1" lang="es-MX" sz="1400" u="none" cap="none" strike="noStrike">
                <a:solidFill>
                  <a:srgbClr val="000000"/>
                </a:solidFill>
                <a:latin typeface="Arial"/>
                <a:ea typeface="Arial"/>
                <a:cs typeface="Arial"/>
                <a:sym typeface="Arial"/>
              </a:rPr>
              <a:t>web</a:t>
            </a:r>
            <a:r>
              <a:rPr b="0" i="0" lang="es-MX" sz="1400" u="none" cap="none" strike="noStrike">
                <a:solidFill>
                  <a:srgbClr val="000000"/>
                </a:solidFill>
                <a:latin typeface="Arial"/>
                <a:ea typeface="Arial"/>
                <a:cs typeface="Arial"/>
                <a:sym typeface="Arial"/>
              </a:rPr>
              <a:t> con una lista de apartamentos, y así poder validar si alguien estaba interesado. Luego de lograr la reserva de 3 huéspedes, validaron su idea.</a:t>
            </a:r>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3"/>
          <p:cNvSpPr/>
          <p:nvPr/>
        </p:nvSpPr>
        <p:spPr>
          <a:xfrm>
            <a:off x="360324" y="2765399"/>
            <a:ext cx="1124263" cy="29769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s-MX" sz="1400" u="none" cap="none" strike="noStrike">
                <a:solidFill>
                  <a:schemeClr val="dk1"/>
                </a:solidFill>
                <a:latin typeface="Arial"/>
                <a:ea typeface="Arial"/>
                <a:cs typeface="Arial"/>
                <a:sym typeface="Arial"/>
              </a:rPr>
              <a:t>Ejemplo: </a:t>
            </a:r>
            <a:endParaRPr/>
          </a:p>
        </p:txBody>
      </p:sp>
      <p:pic>
        <p:nvPicPr>
          <p:cNvPr descr="Votación por internet, envío en línea, servicios gubernamentales, documento con marca de verificación, carga de archivo, ilustración Vector Premium " id="102" name="Google Shape;102;p3"/>
          <p:cNvPicPr preferRelativeResize="0"/>
          <p:nvPr/>
        </p:nvPicPr>
        <p:blipFill rotWithShape="1">
          <a:blip r:embed="rId4">
            <a:alphaModFix/>
          </a:blip>
          <a:srcRect b="0" l="0" r="0" t="0"/>
          <a:stretch/>
        </p:blipFill>
        <p:spPr>
          <a:xfrm>
            <a:off x="4229343" y="3373364"/>
            <a:ext cx="3484634" cy="3484634"/>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
          <p:cNvSpPr/>
          <p:nvPr/>
        </p:nvSpPr>
        <p:spPr>
          <a:xfrm>
            <a:off x="8243825" y="-2"/>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8" name="Google Shape;108;p4"/>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MX" sz="1400" u="none" cap="none" strike="noStrike">
                <a:solidFill>
                  <a:schemeClr val="dk1"/>
                </a:solidFill>
                <a:latin typeface="Arial"/>
                <a:ea typeface="Arial"/>
                <a:cs typeface="Arial"/>
                <a:sym typeface="Arial"/>
              </a:rPr>
              <a:t>Equipo de producción, se sugiere colocar texto + imagen de un video</a:t>
            </a:r>
            <a:endParaRPr b="0" i="0" sz="1400" u="none" cap="none" strike="noStrike">
              <a:solidFill>
                <a:schemeClr val="dk1"/>
              </a:solidFill>
              <a:latin typeface="Arial"/>
              <a:ea typeface="Arial"/>
              <a:cs typeface="Arial"/>
              <a:sym typeface="Arial"/>
            </a:endParaRPr>
          </a:p>
        </p:txBody>
      </p:sp>
      <p:sp>
        <p:nvSpPr>
          <p:cNvPr id="109" name="Google Shape;109;p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MX" sz="1800" u="none" cap="none" strike="noStrike">
                <a:solidFill>
                  <a:schemeClr val="lt1"/>
                </a:solidFill>
                <a:latin typeface="Arial"/>
                <a:ea typeface="Arial"/>
                <a:cs typeface="Arial"/>
                <a:sym typeface="Arial"/>
              </a:rPr>
              <a:t>Indicaciones para la producción</a:t>
            </a:r>
            <a:endParaRPr/>
          </a:p>
        </p:txBody>
      </p:sp>
      <p:sp>
        <p:nvSpPr>
          <p:cNvPr id="110" name="Google Shape;110;p4"/>
          <p:cNvSpPr/>
          <p:nvPr/>
        </p:nvSpPr>
        <p:spPr>
          <a:xfrm>
            <a:off x="8253350" y="4062334"/>
            <a:ext cx="3948174" cy="2795664"/>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MX" sz="1200" u="none" cap="none" strike="noStrike">
                <a:solidFill>
                  <a:schemeClr val="dk1"/>
                </a:solidFill>
                <a:latin typeface="Arial"/>
                <a:ea typeface="Arial"/>
                <a:cs typeface="Arial"/>
                <a:sym typeface="Arial"/>
              </a:rPr>
              <a:t>Referencias de las imagen: persona en un video: </a:t>
            </a:r>
            <a:r>
              <a:rPr b="0" i="0" lang="es-MX" sz="1200" u="sng" cap="none" strike="noStrike">
                <a:solidFill>
                  <a:schemeClr val="dk1"/>
                </a:solidFill>
                <a:latin typeface="Arial"/>
                <a:ea typeface="Arial"/>
                <a:cs typeface="Arial"/>
                <a:sym typeface="Arial"/>
                <a:hlinkClick r:id="rId3">
                  <a:extLst>
                    <a:ext uri="{A12FA001-AC4F-418D-AE19-62706E023703}">
                      <ahyp:hlinkClr val="tx"/>
                    </a:ext>
                  </a:extLst>
                </a:hlinkClick>
              </a:rPr>
              <a:t>https://www.freepik.es/vector-gratis/ilustracion-concepto-seminario-web_12079894.htm#page=1&amp;query=video%20marketing&amp;position=28</a:t>
            </a:r>
            <a:r>
              <a:rPr b="0" i="0" lang="es-MX"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p:txBody>
      </p:sp>
      <p:sp>
        <p:nvSpPr>
          <p:cNvPr id="111" name="Google Shape;111;p4"/>
          <p:cNvSpPr txBox="1"/>
          <p:nvPr/>
        </p:nvSpPr>
        <p:spPr>
          <a:xfrm>
            <a:off x="2425516" y="350342"/>
            <a:ext cx="3507699"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92D050"/>
              </a:buClr>
              <a:buSzPts val="2400"/>
              <a:buFont typeface="Arial"/>
              <a:buNone/>
            </a:pPr>
            <a:r>
              <a:rPr b="1" i="0" lang="es-MX" sz="2400" u="none" cap="none" strike="noStrike">
                <a:solidFill>
                  <a:srgbClr val="92D050"/>
                </a:solidFill>
                <a:latin typeface="Arial"/>
                <a:ea typeface="Arial"/>
                <a:cs typeface="Arial"/>
                <a:sym typeface="Arial"/>
              </a:rPr>
              <a:t>Video explicativo</a:t>
            </a:r>
            <a:endParaRPr b="1" i="0" sz="2400" u="none" cap="none" strike="noStrike">
              <a:solidFill>
                <a:srgbClr val="92D050"/>
              </a:solidFill>
              <a:latin typeface="Arial"/>
              <a:ea typeface="Arial"/>
              <a:cs typeface="Arial"/>
              <a:sym typeface="Arial"/>
            </a:endParaRPr>
          </a:p>
        </p:txBody>
      </p:sp>
      <p:sp>
        <p:nvSpPr>
          <p:cNvPr id="112" name="Google Shape;112;p4"/>
          <p:cNvSpPr txBox="1"/>
          <p:nvPr/>
        </p:nvSpPr>
        <p:spPr>
          <a:xfrm>
            <a:off x="589222" y="1257300"/>
            <a:ext cx="7180289" cy="101566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es-MX" sz="1200" u="none" cap="none" strike="noStrike">
                <a:solidFill>
                  <a:srgbClr val="000000"/>
                </a:solidFill>
                <a:latin typeface="Arial"/>
                <a:ea typeface="Arial"/>
                <a:cs typeface="Arial"/>
                <a:sym typeface="Arial"/>
              </a:rPr>
              <a:t>Esta prueba consiste en crear un video  de no más de 30 minutos, en el que se explique lo que hace el producto y por qué las personas deberían comprarlo, es decir, explicar su beneficio. Generalmente, la prueba se realiza en situaciones en las que resulta muy difícil explicar el producto con palabras y su desarrollo es de alto costo. Por ejemplo, un programa de </a:t>
            </a:r>
            <a:r>
              <a:rPr b="0" i="1" lang="es-MX" sz="1200" u="none" cap="none" strike="noStrike">
                <a:solidFill>
                  <a:srgbClr val="000000"/>
                </a:solidFill>
                <a:latin typeface="Arial"/>
                <a:ea typeface="Arial"/>
                <a:cs typeface="Arial"/>
                <a:sym typeface="Arial"/>
              </a:rPr>
              <a:t>software</a:t>
            </a:r>
            <a:r>
              <a:rPr b="0" i="0" lang="es-MX" sz="1200" u="none" cap="none" strike="noStrike">
                <a:solidFill>
                  <a:srgbClr val="000000"/>
                </a:solidFill>
                <a:latin typeface="Arial"/>
                <a:ea typeface="Arial"/>
                <a:cs typeface="Arial"/>
                <a:sym typeface="Arial"/>
              </a:rPr>
              <a:t> donde se requiera mostrar, a través de un video, cómo funciona, los pasos, la velocidad u otra característica tecnológica indispensable. </a:t>
            </a:r>
            <a:endParaRPr b="0" i="0" sz="1200" u="none" cap="none" strike="noStrike">
              <a:solidFill>
                <a:srgbClr val="000000"/>
              </a:solidFill>
              <a:latin typeface="Arial"/>
              <a:ea typeface="Arial"/>
              <a:cs typeface="Arial"/>
              <a:sym typeface="Arial"/>
            </a:endParaRPr>
          </a:p>
        </p:txBody>
      </p:sp>
      <p:pic>
        <p:nvPicPr>
          <p:cNvPr descr="Ilustración del concepto de seminario web vector gratuito" id="113" name="Google Shape;113;p4"/>
          <p:cNvPicPr preferRelativeResize="0"/>
          <p:nvPr/>
        </p:nvPicPr>
        <p:blipFill rotWithShape="1">
          <a:blip r:embed="rId4">
            <a:alphaModFix/>
          </a:blip>
          <a:srcRect b="0" l="0" r="0" t="0"/>
          <a:stretch/>
        </p:blipFill>
        <p:spPr>
          <a:xfrm>
            <a:off x="1733082" y="3301154"/>
            <a:ext cx="4810783" cy="3204627"/>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p:nvPr/>
        </p:nvSpPr>
        <p:spPr>
          <a:xfrm>
            <a:off x="8243825" y="-2"/>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9" name="Google Shape;119;p5"/>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MX" sz="1400" u="none" cap="none" strike="noStrike">
                <a:solidFill>
                  <a:schemeClr val="dk1"/>
                </a:solidFill>
                <a:latin typeface="Arial"/>
                <a:ea typeface="Arial"/>
                <a:cs typeface="Arial"/>
                <a:sym typeface="Arial"/>
              </a:rPr>
              <a:t>Equipo de producción, se sugiere colocar texto + imagen + modal o botón donde al dar clic aparezca una pantalla emergente o pop up describiendo el ejemplo. </a:t>
            </a:r>
            <a:endParaRPr b="0" i="0" sz="1400" u="none" cap="none" strike="noStrike">
              <a:solidFill>
                <a:schemeClr val="dk1"/>
              </a:solidFill>
              <a:latin typeface="Arial"/>
              <a:ea typeface="Arial"/>
              <a:cs typeface="Arial"/>
              <a:sym typeface="Arial"/>
            </a:endParaRPr>
          </a:p>
        </p:txBody>
      </p:sp>
      <p:sp>
        <p:nvSpPr>
          <p:cNvPr id="120" name="Google Shape;120;p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MX" sz="1800" u="none" cap="none" strike="noStrike">
                <a:solidFill>
                  <a:schemeClr val="lt1"/>
                </a:solidFill>
                <a:latin typeface="Arial"/>
                <a:ea typeface="Arial"/>
                <a:cs typeface="Arial"/>
                <a:sym typeface="Arial"/>
              </a:rPr>
              <a:t>Indicaciones para la producción</a:t>
            </a:r>
            <a:endParaRPr/>
          </a:p>
        </p:txBody>
      </p:sp>
      <p:sp>
        <p:nvSpPr>
          <p:cNvPr id="121" name="Google Shape;121;p5"/>
          <p:cNvSpPr/>
          <p:nvPr/>
        </p:nvSpPr>
        <p:spPr>
          <a:xfrm>
            <a:off x="8253350" y="2521131"/>
            <a:ext cx="3948174" cy="4336867"/>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MX" sz="1200" u="none" cap="none" strike="noStrike">
                <a:solidFill>
                  <a:schemeClr val="dk1"/>
                </a:solidFill>
                <a:latin typeface="Arial"/>
                <a:ea typeface="Arial"/>
                <a:cs typeface="Arial"/>
                <a:sym typeface="Arial"/>
              </a:rPr>
              <a:t>Referencias de las imágenes: Ecommerce </a:t>
            </a:r>
            <a:r>
              <a:rPr b="0" i="0" lang="es-MX" sz="1200" u="sng" cap="none" strike="noStrike">
                <a:solidFill>
                  <a:schemeClr val="dk1"/>
                </a:solidFill>
                <a:latin typeface="Arial"/>
                <a:ea typeface="Arial"/>
                <a:cs typeface="Arial"/>
                <a:sym typeface="Arial"/>
                <a:hlinkClick r:id="rId3">
                  <a:extLst>
                    <a:ext uri="{A12FA001-AC4F-418D-AE19-62706E023703}">
                      <ahyp:hlinkClr val="tx"/>
                    </a:ext>
                  </a:extLst>
                </a:hlinkClick>
              </a:rPr>
              <a:t>https://www.freepik.es/vector-gratis/procesamiento-compras-linea-cartel-comercio-electronico-isometrico_4429646.htm#page=1&amp;query=e%20commerce%20zapatos&amp;position=3</a:t>
            </a:r>
            <a:r>
              <a:rPr b="0" i="0" lang="es-MX"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p:txBody>
      </p:sp>
      <p:sp>
        <p:nvSpPr>
          <p:cNvPr id="122" name="Google Shape;122;p5"/>
          <p:cNvSpPr txBox="1"/>
          <p:nvPr/>
        </p:nvSpPr>
        <p:spPr>
          <a:xfrm>
            <a:off x="2313381" y="131632"/>
            <a:ext cx="3269589"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2F5496"/>
              </a:buClr>
              <a:buSzPts val="2400"/>
              <a:buFont typeface="Arial"/>
              <a:buNone/>
            </a:pPr>
            <a:r>
              <a:rPr b="1" i="0" lang="es-MX" sz="2400" u="none" cap="none" strike="noStrike">
                <a:solidFill>
                  <a:srgbClr val="2F5496"/>
                </a:solidFill>
                <a:latin typeface="Arial"/>
                <a:ea typeface="Arial"/>
                <a:cs typeface="Arial"/>
                <a:sym typeface="Arial"/>
              </a:rPr>
              <a:t>Técnica Mago de Oz</a:t>
            </a:r>
            <a:endParaRPr b="1" i="0" sz="2400" u="none" cap="none" strike="noStrike">
              <a:solidFill>
                <a:srgbClr val="2F5496"/>
              </a:solidFill>
              <a:latin typeface="Arial"/>
              <a:ea typeface="Arial"/>
              <a:cs typeface="Arial"/>
              <a:sym typeface="Arial"/>
            </a:endParaRPr>
          </a:p>
        </p:txBody>
      </p:sp>
      <p:sp>
        <p:nvSpPr>
          <p:cNvPr id="123" name="Google Shape;123;p5"/>
          <p:cNvSpPr txBox="1"/>
          <p:nvPr/>
        </p:nvSpPr>
        <p:spPr>
          <a:xfrm>
            <a:off x="269823" y="884420"/>
            <a:ext cx="7898012" cy="138499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es-MX" sz="1200" u="none" cap="none" strike="noStrike">
                <a:solidFill>
                  <a:srgbClr val="000000"/>
                </a:solidFill>
                <a:latin typeface="Arial"/>
                <a:ea typeface="Arial"/>
                <a:cs typeface="Arial"/>
                <a:sym typeface="Arial"/>
              </a:rPr>
              <a:t>Esta técnica permite validar la intención de un posible cliente de comprar, sin que este cuente con la logística para recibir el servicio. Se le conoce a esta técnica </a:t>
            </a:r>
            <a:r>
              <a:rPr b="1" i="0" lang="es-MX" sz="1200" u="none" cap="none" strike="noStrike">
                <a:solidFill>
                  <a:srgbClr val="000000"/>
                </a:solidFill>
                <a:latin typeface="Arial"/>
                <a:ea typeface="Arial"/>
                <a:cs typeface="Arial"/>
                <a:sym typeface="Arial"/>
              </a:rPr>
              <a:t>“Mago de Oz</a:t>
            </a:r>
            <a:r>
              <a:rPr b="0" i="0" lang="es-MX" sz="1200" u="none" cap="none" strike="noStrike">
                <a:solidFill>
                  <a:srgbClr val="000000"/>
                </a:solidFill>
                <a:latin typeface="Arial"/>
                <a:ea typeface="Arial"/>
                <a:cs typeface="Arial"/>
                <a:sym typeface="Arial"/>
              </a:rPr>
              <a:t>”, por el personaje del mago en la película del mismo nombre, en la cual el personaje del mago crea una ilusión de un producto real, haciendo parecer que el producto funciona completamente y es totalmente automatizado desde afuera, pero las cosas son maniobradas por personas, es decir, la operación se hace manualmente. </a:t>
            </a:r>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MX" sz="1200" u="none" cap="none" strike="noStrike">
                <a:solidFill>
                  <a:srgbClr val="000000"/>
                </a:solidFill>
                <a:latin typeface="Arial"/>
                <a:ea typeface="Arial"/>
                <a:cs typeface="Arial"/>
                <a:sym typeface="Arial"/>
              </a:rPr>
              <a:t>Lo que se busca es ofrecer una promesa de valor y probar una suposición con el mínimo uso de la tecnología. </a:t>
            </a:r>
            <a:endParaRPr b="0" i="0" sz="1200" u="none" cap="none" strike="noStrike">
              <a:solidFill>
                <a:srgbClr val="000000"/>
              </a:solidFill>
              <a:latin typeface="Arial"/>
              <a:ea typeface="Arial"/>
              <a:cs typeface="Arial"/>
              <a:sym typeface="Arial"/>
            </a:endParaRPr>
          </a:p>
        </p:txBody>
      </p:sp>
      <p:sp>
        <p:nvSpPr>
          <p:cNvPr id="124" name="Google Shape;124;p5"/>
          <p:cNvSpPr txBox="1"/>
          <p:nvPr/>
        </p:nvSpPr>
        <p:spPr>
          <a:xfrm>
            <a:off x="269823" y="2756050"/>
            <a:ext cx="3747159" cy="3785652"/>
          </a:xfrm>
          <a:prstGeom prst="rect">
            <a:avLst/>
          </a:prstGeom>
          <a:solidFill>
            <a:srgbClr val="FBE4D4"/>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1" i="0" lang="es-MX" sz="1200" u="none" cap="none" strike="noStrike">
                <a:solidFill>
                  <a:srgbClr val="000000"/>
                </a:solidFill>
                <a:latin typeface="Arial"/>
                <a:ea typeface="Arial"/>
                <a:cs typeface="Arial"/>
                <a:sym typeface="Arial"/>
              </a:rPr>
              <a:t>Zappos: l</a:t>
            </a:r>
            <a:r>
              <a:rPr b="0" i="0" lang="es-MX" sz="1200" u="none" cap="none" strike="noStrike">
                <a:solidFill>
                  <a:srgbClr val="000000"/>
                </a:solidFill>
                <a:latin typeface="Arial"/>
                <a:ea typeface="Arial"/>
                <a:cs typeface="Arial"/>
                <a:sym typeface="Arial"/>
              </a:rPr>
              <a:t>a idea del creador de este emprendimiento era vender zapatos en línea. Quería probar la siguiente hipótesis inicial: si era cierto que había público que quisiera pagar por comprar zapatos en línea. </a:t>
            </a:r>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MX" sz="1200" u="none" cap="none" strike="noStrike">
                <a:solidFill>
                  <a:srgbClr val="000000"/>
                </a:solidFill>
                <a:latin typeface="Arial"/>
                <a:ea typeface="Arial"/>
                <a:cs typeface="Arial"/>
                <a:sym typeface="Arial"/>
              </a:rPr>
              <a:t>Realizó el siguiente experimento: habló con el propietario de una zapatería de su barrio, les tomó fotos a unos zapatos de su local y las publicó en su página </a:t>
            </a:r>
            <a:r>
              <a:rPr b="0" i="1" lang="es-MX" sz="1200" u="none" cap="none" strike="noStrike">
                <a:solidFill>
                  <a:srgbClr val="000000"/>
                </a:solidFill>
                <a:latin typeface="Arial"/>
                <a:ea typeface="Arial"/>
                <a:cs typeface="Arial"/>
                <a:sym typeface="Arial"/>
              </a:rPr>
              <a:t>web</a:t>
            </a:r>
            <a:r>
              <a:rPr b="0" i="0" lang="es-MX" sz="1200" u="none" cap="none" strike="noStrike">
                <a:solidFill>
                  <a:srgbClr val="000000"/>
                </a:solidFill>
                <a:latin typeface="Arial"/>
                <a:ea typeface="Arial"/>
                <a:cs typeface="Arial"/>
                <a:sym typeface="Arial"/>
              </a:rPr>
              <a:t> para venderlos. Cuando le realizaban un pedido, el fundador iba al local de zapatos donde tomaba las fotos y compraba los zapatos, los empacaba como si fueran suyos y los enviaba al cliente. Finalmente, este emprendimiento tuvo éxito, porque fue comprado por Amazon en el año 2009 por $1.200 millones de dólares. </a:t>
            </a:r>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25" name="Google Shape;125;p5"/>
          <p:cNvSpPr/>
          <p:nvPr/>
        </p:nvSpPr>
        <p:spPr>
          <a:xfrm>
            <a:off x="307638" y="2756050"/>
            <a:ext cx="1203109" cy="308669"/>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1" i="0" lang="es-MX" sz="1400" u="none" cap="none" strike="noStrike">
                <a:solidFill>
                  <a:schemeClr val="lt1"/>
                </a:solidFill>
                <a:latin typeface="Arial"/>
                <a:ea typeface="Arial"/>
                <a:cs typeface="Arial"/>
                <a:sym typeface="Arial"/>
              </a:rPr>
              <a:t>Ejemplo</a:t>
            </a:r>
            <a:endParaRPr/>
          </a:p>
        </p:txBody>
      </p:sp>
      <p:pic>
        <p:nvPicPr>
          <p:cNvPr descr="Procesamiento de compras en línea cartel de comercio electrónico isométrico vector gratuito" id="126" name="Google Shape;126;p5"/>
          <p:cNvPicPr preferRelativeResize="0"/>
          <p:nvPr/>
        </p:nvPicPr>
        <p:blipFill rotWithShape="1">
          <a:blip r:embed="rId4">
            <a:alphaModFix/>
          </a:blip>
          <a:srcRect b="0" l="0" r="0" t="0"/>
          <a:stretch/>
        </p:blipFill>
        <p:spPr>
          <a:xfrm>
            <a:off x="4971232" y="3064719"/>
            <a:ext cx="3185930" cy="3185930"/>
          </a:xfrm>
          <a:prstGeom prst="rect">
            <a:avLst/>
          </a:prstGeom>
          <a:noFill/>
          <a:ln>
            <a:noFill/>
          </a:ln>
        </p:spPr>
      </p:pic>
      <p:cxnSp>
        <p:nvCxnSpPr>
          <p:cNvPr id="127" name="Google Shape;127;p5"/>
          <p:cNvCxnSpPr/>
          <p:nvPr/>
        </p:nvCxnSpPr>
        <p:spPr>
          <a:xfrm>
            <a:off x="4218829" y="4689564"/>
            <a:ext cx="599224" cy="0"/>
          </a:xfrm>
          <a:prstGeom prst="straightConnector1">
            <a:avLst/>
          </a:prstGeom>
          <a:noFill/>
          <a:ln cap="flat" cmpd="sng" w="38100">
            <a:solidFill>
              <a:schemeClr val="accent5"/>
            </a:solidFill>
            <a:prstDash val="solid"/>
            <a:round/>
            <a:headEnd len="sm" w="sm" type="none"/>
            <a:tailEnd len="med" w="med" type="triangle"/>
          </a:ln>
          <a:effectLst>
            <a:outerShdw blurRad="40000" rotWithShape="0" dir="5400000" dist="23000">
              <a:srgbClr val="000000">
                <a:alpha val="34901"/>
              </a:srgbClr>
            </a:outerShdw>
          </a:effectLst>
        </p:spPr>
      </p:cxn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
          <p:cNvSpPr/>
          <p:nvPr/>
        </p:nvSpPr>
        <p:spPr>
          <a:xfrm>
            <a:off x="8243825" y="-2"/>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3" name="Google Shape;133;p6"/>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MX" sz="1400" u="none" cap="none" strike="noStrike">
                <a:solidFill>
                  <a:schemeClr val="dk1"/>
                </a:solidFill>
                <a:latin typeface="Arial"/>
                <a:ea typeface="Arial"/>
                <a:cs typeface="Arial"/>
                <a:sym typeface="Arial"/>
              </a:rPr>
              <a:t>Equipo de producción, se sugiere colocar texto + gráfico + imágenes </a:t>
            </a:r>
            <a:endParaRPr b="0" i="0" sz="1400" u="none" cap="none" strike="noStrike">
              <a:solidFill>
                <a:schemeClr val="dk1"/>
              </a:solidFill>
              <a:latin typeface="Arial"/>
              <a:ea typeface="Arial"/>
              <a:cs typeface="Arial"/>
              <a:sym typeface="Arial"/>
            </a:endParaRPr>
          </a:p>
        </p:txBody>
      </p:sp>
      <p:sp>
        <p:nvSpPr>
          <p:cNvPr id="134" name="Google Shape;134;p6"/>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MX" sz="1800" u="none" cap="none" strike="noStrike">
                <a:solidFill>
                  <a:schemeClr val="lt1"/>
                </a:solidFill>
                <a:latin typeface="Arial"/>
                <a:ea typeface="Arial"/>
                <a:cs typeface="Arial"/>
                <a:sym typeface="Arial"/>
              </a:rPr>
              <a:t>Indicaciones para la producción</a:t>
            </a:r>
            <a:endParaRPr/>
          </a:p>
        </p:txBody>
      </p:sp>
      <p:sp>
        <p:nvSpPr>
          <p:cNvPr id="135" name="Google Shape;135;p6"/>
          <p:cNvSpPr/>
          <p:nvPr/>
        </p:nvSpPr>
        <p:spPr>
          <a:xfrm>
            <a:off x="8253350" y="2521131"/>
            <a:ext cx="3948174" cy="4336867"/>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MX" sz="1200" u="none" cap="none" strike="noStrike">
                <a:solidFill>
                  <a:schemeClr val="dk1"/>
                </a:solidFill>
                <a:latin typeface="Arial"/>
                <a:ea typeface="Arial"/>
                <a:cs typeface="Arial"/>
                <a:sym typeface="Arial"/>
              </a:rPr>
              <a:t>Referencias de las imágenes: Eccommerce comida: </a:t>
            </a:r>
            <a:r>
              <a:rPr b="0" i="0" lang="es-MX" sz="1200" u="sng" cap="none" strike="noStrike">
                <a:solidFill>
                  <a:schemeClr val="dk1"/>
                </a:solidFill>
                <a:latin typeface="Arial"/>
                <a:ea typeface="Arial"/>
                <a:cs typeface="Arial"/>
                <a:sym typeface="Arial"/>
                <a:hlinkClick r:id="rId3">
                  <a:extLst>
                    <a:ext uri="{A12FA001-AC4F-418D-AE19-62706E023703}">
                      <ahyp:hlinkClr val="tx"/>
                    </a:ext>
                  </a:extLst>
                </a:hlinkClick>
              </a:rPr>
              <a:t>https://www.freepik.es/vector-gratis/cartel-comercio-electronico-isometrico-pedido-comida-linea_4016598.htm#page=1&amp;query=ecommerce%20alimentos&amp;position=18</a:t>
            </a:r>
            <a:r>
              <a:rPr b="0" i="0" lang="es-MX"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p:txBody>
      </p:sp>
      <p:sp>
        <p:nvSpPr>
          <p:cNvPr id="136" name="Google Shape;136;p6"/>
          <p:cNvSpPr txBox="1"/>
          <p:nvPr/>
        </p:nvSpPr>
        <p:spPr>
          <a:xfrm>
            <a:off x="3153696" y="281284"/>
            <a:ext cx="1957949"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C000"/>
              </a:buClr>
              <a:buSzPts val="2400"/>
              <a:buFont typeface="Arial"/>
              <a:buNone/>
            </a:pPr>
            <a:r>
              <a:rPr b="1" i="0" lang="es-MX" sz="2400" u="none" cap="none" strike="noStrike">
                <a:solidFill>
                  <a:srgbClr val="FFC000"/>
                </a:solidFill>
                <a:latin typeface="Arial"/>
                <a:ea typeface="Arial"/>
                <a:cs typeface="Arial"/>
                <a:sym typeface="Arial"/>
              </a:rPr>
              <a:t>Conserjería </a:t>
            </a:r>
            <a:endParaRPr b="1" i="0" sz="2400" u="none" cap="none" strike="noStrike">
              <a:solidFill>
                <a:srgbClr val="FFC000"/>
              </a:solidFill>
              <a:latin typeface="Arial"/>
              <a:ea typeface="Arial"/>
              <a:cs typeface="Arial"/>
              <a:sym typeface="Arial"/>
            </a:endParaRPr>
          </a:p>
        </p:txBody>
      </p:sp>
      <p:sp>
        <p:nvSpPr>
          <p:cNvPr id="137" name="Google Shape;137;p6"/>
          <p:cNvSpPr txBox="1"/>
          <p:nvPr/>
        </p:nvSpPr>
        <p:spPr>
          <a:xfrm>
            <a:off x="164892" y="1079292"/>
            <a:ext cx="7854846" cy="95410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es-MX" sz="1400" u="none" cap="none" strike="noStrike">
                <a:solidFill>
                  <a:srgbClr val="000000"/>
                </a:solidFill>
                <a:latin typeface="Arial"/>
                <a:ea typeface="Arial"/>
                <a:cs typeface="Arial"/>
                <a:sym typeface="Arial"/>
              </a:rPr>
              <a:t>Esta técnica tiene que ver con el aprendizaje que obtenemos de los primeros clientes del producto, ya que en un principio no se cuenta con todo el soporte para atender a un gran número de clientes, es decir, se hace todo el trabajo para los primeros. Se usa cuando se requiere entender el comportamiento del cliente y lo que se debe hacer para solucionar su problema.</a:t>
            </a:r>
            <a:endParaRPr b="0" i="0" sz="1400" u="none" cap="none" strike="noStrike">
              <a:solidFill>
                <a:srgbClr val="000000"/>
              </a:solidFill>
              <a:latin typeface="Arial"/>
              <a:ea typeface="Arial"/>
              <a:cs typeface="Arial"/>
              <a:sym typeface="Arial"/>
            </a:endParaRPr>
          </a:p>
        </p:txBody>
      </p:sp>
      <p:grpSp>
        <p:nvGrpSpPr>
          <p:cNvPr id="138" name="Google Shape;138;p6"/>
          <p:cNvGrpSpPr/>
          <p:nvPr/>
        </p:nvGrpSpPr>
        <p:grpSpPr>
          <a:xfrm>
            <a:off x="0" y="2949844"/>
            <a:ext cx="8051670" cy="2735566"/>
            <a:chOff x="0" y="806251"/>
            <a:chExt cx="8051670" cy="2735566"/>
          </a:xfrm>
        </p:grpSpPr>
        <p:sp>
          <p:nvSpPr>
            <p:cNvPr id="139" name="Google Shape;139;p6"/>
            <p:cNvSpPr/>
            <p:nvPr/>
          </p:nvSpPr>
          <p:spPr>
            <a:xfrm>
              <a:off x="164886" y="1077197"/>
              <a:ext cx="7886784" cy="2464620"/>
            </a:xfrm>
            <a:prstGeom prst="rect">
              <a:avLst/>
            </a:prstGeom>
            <a:solidFill>
              <a:srgbClr val="FFE8CA">
                <a:alpha val="40000"/>
              </a:srgbClr>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
            <p:cNvSpPr txBox="1"/>
            <p:nvPr/>
          </p:nvSpPr>
          <p:spPr>
            <a:xfrm>
              <a:off x="164886" y="1077197"/>
              <a:ext cx="7886784" cy="2464620"/>
            </a:xfrm>
            <a:prstGeom prst="rect">
              <a:avLst/>
            </a:prstGeom>
            <a:noFill/>
            <a:ln>
              <a:noFill/>
            </a:ln>
          </p:spPr>
          <p:txBody>
            <a:bodyPr anchorCtr="0" anchor="ctr" bIns="53325" lIns="1669350" spcFirstLastPara="1" rIns="53325" wrap="square" tIns="53325">
              <a:noAutofit/>
            </a:bodyPr>
            <a:lstStyle/>
            <a:p>
              <a:pPr indent="0" lvl="0" marL="0" marR="0" rtl="0" algn="just">
                <a:lnSpc>
                  <a:spcPct val="90000"/>
                </a:lnSpc>
                <a:spcBef>
                  <a:spcPts val="0"/>
                </a:spcBef>
                <a:spcAft>
                  <a:spcPts val="0"/>
                </a:spcAft>
                <a:buClr>
                  <a:srgbClr val="000000"/>
                </a:buClr>
                <a:buSzPts val="1400"/>
                <a:buFont typeface="Arial"/>
                <a:buNone/>
              </a:pPr>
              <a:r>
                <a:rPr b="1" i="0" lang="es-MX" sz="1400" u="none" cap="none" strike="noStrike">
                  <a:solidFill>
                    <a:srgbClr val="000000"/>
                  </a:solidFill>
                  <a:latin typeface="Arial"/>
                  <a:ea typeface="Arial"/>
                  <a:cs typeface="Arial"/>
                  <a:sym typeface="Arial"/>
                </a:rPr>
                <a:t>Ejemplo: </a:t>
              </a:r>
              <a:r>
                <a:rPr b="0" i="0" lang="es-MX" sz="1400" u="none" cap="none" strike="noStrike">
                  <a:solidFill>
                    <a:srgbClr val="000000"/>
                  </a:solidFill>
                  <a:latin typeface="Arial"/>
                  <a:ea typeface="Arial"/>
                  <a:cs typeface="Arial"/>
                  <a:sym typeface="Arial"/>
                </a:rPr>
                <a:t>Una página </a:t>
              </a:r>
              <a:r>
                <a:rPr b="0" i="1" lang="es-MX" sz="1400" u="none" cap="none" strike="noStrike">
                  <a:solidFill>
                    <a:srgbClr val="000000"/>
                  </a:solidFill>
                  <a:latin typeface="Arial"/>
                  <a:ea typeface="Arial"/>
                  <a:cs typeface="Arial"/>
                  <a:sym typeface="Arial"/>
                </a:rPr>
                <a:t>web</a:t>
              </a:r>
              <a:r>
                <a:rPr b="0" i="0" lang="es-MX" sz="1400" u="none" cap="none" strike="noStrike">
                  <a:solidFill>
                    <a:srgbClr val="000000"/>
                  </a:solidFill>
                  <a:latin typeface="Arial"/>
                  <a:ea typeface="Arial"/>
                  <a:cs typeface="Arial"/>
                  <a:sym typeface="Arial"/>
                </a:rPr>
                <a:t> que ayuda a las personas a realizar su compra de alimentos saludables de forma semanal. El objetivo de este emprendimiento es ayudar a diseñar un plan de alimentación saludable por semana, en el cual se hace una lista de la compra ayudándose en los deleites personales y se comparan las ofertas de las tiendas y supermercados cercanos que ofrecen servicios similares. El emprendimiento empezó con la primera cliente trabajando para ella misma, sin tener aún una página </a:t>
              </a:r>
              <a:r>
                <a:rPr b="0" i="1" lang="es-MX" sz="1400" u="none" cap="none" strike="noStrike">
                  <a:solidFill>
                    <a:srgbClr val="000000"/>
                  </a:solidFill>
                  <a:latin typeface="Arial"/>
                  <a:ea typeface="Arial"/>
                  <a:cs typeface="Arial"/>
                  <a:sym typeface="Arial"/>
                </a:rPr>
                <a:t>web</a:t>
              </a:r>
              <a:r>
                <a:rPr b="0" i="0" lang="es-MX" sz="1400" u="none" cap="none" strike="noStrike">
                  <a:solidFill>
                    <a:srgbClr val="000000"/>
                  </a:solidFill>
                  <a:latin typeface="Arial"/>
                  <a:ea typeface="Arial"/>
                  <a:cs typeface="Arial"/>
                  <a:sym typeface="Arial"/>
                </a:rPr>
                <a:t> que computarizara el servicio, simplemente se pretendía lograr retroalimentación del cliente y sus opiniones.</a:t>
              </a:r>
              <a:endParaRPr b="0" i="0" sz="1400" u="none" cap="none" strike="noStrike">
                <a:solidFill>
                  <a:srgbClr val="000000"/>
                </a:solidFill>
                <a:latin typeface="Arial"/>
                <a:ea typeface="Arial"/>
                <a:cs typeface="Arial"/>
                <a:sym typeface="Arial"/>
              </a:endParaRPr>
            </a:p>
          </p:txBody>
        </p:sp>
        <p:sp>
          <p:nvSpPr>
            <p:cNvPr id="141" name="Google Shape;141;p6"/>
            <p:cNvSpPr/>
            <p:nvPr/>
          </p:nvSpPr>
          <p:spPr>
            <a:xfrm>
              <a:off x="0" y="806251"/>
              <a:ext cx="1725234" cy="2587851"/>
            </a:xfrm>
            <a:prstGeom prst="rect">
              <a:avLst/>
            </a:prstGeom>
            <a:blipFill rotWithShape="1">
              <a:blip r:embed="rId4">
                <a:alphaModFix/>
              </a:blip>
              <a:stretch>
                <a:fillRect b="0" l="-24998" r="-24998" t="0"/>
              </a:stretch>
            </a:blipFill>
            <a:ln cap="flat" cmpd="sng" w="25400">
              <a:solidFill>
                <a:srgbClr val="E6AD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7"/>
          <p:cNvSpPr/>
          <p:nvPr/>
        </p:nvSpPr>
        <p:spPr>
          <a:xfrm>
            <a:off x="8243825" y="-2"/>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7"/>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MX" sz="1400" u="none" cap="none" strike="noStrike">
                <a:solidFill>
                  <a:schemeClr val="dk1"/>
                </a:solidFill>
                <a:latin typeface="Arial"/>
                <a:ea typeface="Arial"/>
                <a:cs typeface="Arial"/>
                <a:sym typeface="Arial"/>
              </a:rPr>
              <a:t>Equipo de producción, se sugiere colocar texto + imágenes de inversión </a:t>
            </a:r>
            <a:endParaRPr b="0" i="0" sz="1400" u="none" cap="none" strike="noStrike">
              <a:solidFill>
                <a:schemeClr val="dk1"/>
              </a:solidFill>
              <a:latin typeface="Arial"/>
              <a:ea typeface="Arial"/>
              <a:cs typeface="Arial"/>
              <a:sym typeface="Arial"/>
            </a:endParaRPr>
          </a:p>
        </p:txBody>
      </p:sp>
      <p:sp>
        <p:nvSpPr>
          <p:cNvPr id="148" name="Google Shape;148;p7"/>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MX" sz="1800" u="none" cap="none" strike="noStrike">
                <a:solidFill>
                  <a:schemeClr val="lt1"/>
                </a:solidFill>
                <a:latin typeface="Arial"/>
                <a:ea typeface="Arial"/>
                <a:cs typeface="Arial"/>
                <a:sym typeface="Arial"/>
              </a:rPr>
              <a:t>Indicaciones para la producción</a:t>
            </a:r>
            <a:endParaRPr/>
          </a:p>
        </p:txBody>
      </p:sp>
      <p:sp>
        <p:nvSpPr>
          <p:cNvPr id="149" name="Google Shape;149;p7"/>
          <p:cNvSpPr/>
          <p:nvPr/>
        </p:nvSpPr>
        <p:spPr>
          <a:xfrm>
            <a:off x="8253350" y="2521131"/>
            <a:ext cx="3948174" cy="4336867"/>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MX" sz="1200" u="none" cap="none" strike="noStrike">
                <a:solidFill>
                  <a:schemeClr val="dk1"/>
                </a:solidFill>
                <a:latin typeface="Arial"/>
                <a:ea typeface="Arial"/>
                <a:cs typeface="Arial"/>
                <a:sym typeface="Arial"/>
              </a:rPr>
              <a:t>Referencias de las imágenes Inversión </a:t>
            </a:r>
            <a:r>
              <a:rPr b="0" i="0" lang="es-MX" sz="1200" u="sng" cap="none" strike="noStrike">
                <a:solidFill>
                  <a:schemeClr val="dk1"/>
                </a:solidFill>
                <a:latin typeface="Arial"/>
                <a:ea typeface="Arial"/>
                <a:cs typeface="Arial"/>
                <a:sym typeface="Arial"/>
                <a:hlinkClick r:id="rId3">
                  <a:extLst>
                    <a:ext uri="{A12FA001-AC4F-418D-AE19-62706E023703}">
                      <ahyp:hlinkClr val="tx"/>
                    </a:ext>
                  </a:extLst>
                </a:hlinkClick>
              </a:rPr>
              <a:t>https://www.freepik.es/vector-gratis/estrategia-aumento-ingresos-gestion-empresarial-estadisticas-corredores-bolsa-prevision-financiera-expertos-mercado-financiero-analizando-tasas-crecimiento_11669101.htm#page=1&amp;query=inversion&amp;position=4</a:t>
            </a:r>
            <a:r>
              <a:rPr b="0" i="0" lang="es-MX"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p:txBody>
      </p:sp>
      <p:sp>
        <p:nvSpPr>
          <p:cNvPr id="150" name="Google Shape;150;p7"/>
          <p:cNvSpPr txBox="1"/>
          <p:nvPr/>
        </p:nvSpPr>
        <p:spPr>
          <a:xfrm>
            <a:off x="2711488" y="281284"/>
            <a:ext cx="2473375"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8DA9DB"/>
              </a:buClr>
              <a:buSzPts val="2400"/>
              <a:buFont typeface="Arial"/>
              <a:buNone/>
            </a:pPr>
            <a:r>
              <a:rPr b="1" i="1" lang="es-MX" sz="2400" u="none" cap="none" strike="noStrike">
                <a:solidFill>
                  <a:srgbClr val="8DA9DB"/>
                </a:solidFill>
                <a:latin typeface="Arial"/>
                <a:ea typeface="Arial"/>
                <a:cs typeface="Arial"/>
                <a:sym typeface="Arial"/>
              </a:rPr>
              <a:t>Crowdfunding</a:t>
            </a:r>
            <a:endParaRPr b="1" i="1" sz="2400" u="none" cap="none" strike="noStrike">
              <a:solidFill>
                <a:srgbClr val="8DA9DB"/>
              </a:solidFill>
              <a:latin typeface="Arial"/>
              <a:ea typeface="Arial"/>
              <a:cs typeface="Arial"/>
              <a:sym typeface="Arial"/>
            </a:endParaRPr>
          </a:p>
        </p:txBody>
      </p:sp>
      <p:sp>
        <p:nvSpPr>
          <p:cNvPr id="151" name="Google Shape;151;p7"/>
          <p:cNvSpPr txBox="1"/>
          <p:nvPr/>
        </p:nvSpPr>
        <p:spPr>
          <a:xfrm>
            <a:off x="4402111" y="1874728"/>
            <a:ext cx="3387777" cy="310854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es-MX" sz="1400" u="none" cap="none" strike="noStrike">
                <a:solidFill>
                  <a:srgbClr val="000000"/>
                </a:solidFill>
                <a:latin typeface="Arial"/>
                <a:ea typeface="Arial"/>
                <a:cs typeface="Arial"/>
                <a:sym typeface="Arial"/>
              </a:rPr>
              <a:t>Esta prueba consiste en buscar inversión para un proyecto a través de Internet. Las personas que demuestran interés en los proyectos deciden la cantidad de dinero que desean invertir. Se requiere utilizar una plataforma de financiación colaborativa y crear un producto visual y descriptivo. Si la gente lo acepta y financia el proyecto, con eso se tiene una idea de su nivel de aceptación. El objetivo es verificar que hay un mercado para ese producto que está dispuesto a pagar por él y, además, busca validar el precio del producto.</a:t>
            </a:r>
            <a:endParaRPr b="0" i="0" sz="1400" u="none" cap="none" strike="noStrike">
              <a:solidFill>
                <a:srgbClr val="000000"/>
              </a:solidFill>
              <a:latin typeface="Arial"/>
              <a:ea typeface="Arial"/>
              <a:cs typeface="Arial"/>
              <a:sym typeface="Arial"/>
            </a:endParaRPr>
          </a:p>
        </p:txBody>
      </p:sp>
      <p:pic>
        <p:nvPicPr>
          <p:cNvPr descr="Estrategia de aumento de ingresos. gestión empresarial, estadísticas de corredores de bolsa, previsión financiera. expertos del mercado financiero analizando tasas de crecimiento. vector gratuito" id="152" name="Google Shape;152;p7"/>
          <p:cNvPicPr preferRelativeResize="0"/>
          <p:nvPr/>
        </p:nvPicPr>
        <p:blipFill rotWithShape="1">
          <a:blip r:embed="rId4">
            <a:alphaModFix/>
          </a:blip>
          <a:srcRect b="0" l="0" r="0" t="0"/>
          <a:stretch/>
        </p:blipFill>
        <p:spPr>
          <a:xfrm>
            <a:off x="359764" y="1634795"/>
            <a:ext cx="3588410" cy="358841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CLAUDIA VASQUEZ</dc:creator>
</cp:coreProperties>
</file>