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gjtv8mO60L4Xyx8U2Bwhr5zmw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1" name="Google Shape;1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p:nvPr>
            <p:ph idx="2" type="pic"/>
          </p:nvPr>
        </p:nvSpPr>
        <p:spPr>
          <a:xfrm>
            <a:off x="5183187" y="987425"/>
            <a:ext cx="6172199" cy="4873624"/>
          </a:xfrm>
          <a:prstGeom prst="rect">
            <a:avLst/>
          </a:prstGeom>
          <a:noFill/>
          <a:ln>
            <a:noFill/>
          </a:ln>
        </p:spPr>
      </p:sp>
      <p:sp>
        <p:nvSpPr>
          <p:cNvPr id="58" name="Google Shape;5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hombre-lleva-caja-carton_1215597.htm#page=1&amp;query=proveedor&amp;position=1" TargetMode="External"/><Relationship Id="rId4" Type="http://schemas.openxmlformats.org/officeDocument/2006/relationships/hyperlink" Target="https://www.freepik.es/vector-gratis/juego-caracteres-buen-hombre-negocios_2960917.htm#page=1&amp;query=hombre%20mayor&amp;position=23" TargetMode="External"/><Relationship Id="rId10"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6.jpg"/><Relationship Id="rId7" Type="http://schemas.openxmlformats.org/officeDocument/2006/relationships/image" Target="../media/image7.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juego-caracteres-buen-hombre-negocios_2960917.htm#page=1&amp;query=hombre%20mayor&amp;position=23" TargetMode="External"/><Relationship Id="rId4" Type="http://schemas.openxmlformats.org/officeDocument/2006/relationships/hyperlink" Target="https://www.freepik.es/vector-gratis/colorido-entrenamiento-deportivo-moda-correr-zapatillas-tenis-conjunto-realista-4-zapatillas-pie-derecho-ilustracion-aislada_7251204.htm#page=1&amp;query=zapatillas&amp;position=32" TargetMode="External"/><Relationship Id="rId10" Type="http://schemas.openxmlformats.org/officeDocument/2006/relationships/image" Target="../media/image10.png"/><Relationship Id="rId9" Type="http://schemas.openxmlformats.org/officeDocument/2006/relationships/image" Target="../media/image8.jpg"/><Relationship Id="rId5" Type="http://schemas.openxmlformats.org/officeDocument/2006/relationships/hyperlink" Target="https://www.freepik.es/vector-gratis/vector-gestion-negocios_3238369.htm#page=1&amp;query=beneficios&amp;position=2" TargetMode="External"/><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comunidad-online_4979949.htm" TargetMode="External"/><Relationship Id="rId4" Type="http://schemas.openxmlformats.org/officeDocument/2006/relationships/hyperlink" Target="https://www.freepik.es/vector-gratis/cliente-dando-comentarios-calidad_8270988.htm#page=1&amp;query=clientes&amp;position=1" TargetMode="External"/><Relationship Id="rId10" Type="http://schemas.openxmlformats.org/officeDocument/2006/relationships/image" Target="../media/image13.jpg"/><Relationship Id="rId9" Type="http://schemas.openxmlformats.org/officeDocument/2006/relationships/image" Target="../media/image3.png"/><Relationship Id="rId5" Type="http://schemas.openxmlformats.org/officeDocument/2006/relationships/hyperlink" Target="https://www.freepik.es/vector-gratis/hombre-laptop-analizando-infografias-diagrama-grafico-barras-informe-ilustracion-vectorial-plana-analisis-marketing-director-proyectos_10173189.htm#page=1&amp;query=analisis%20de%20datos&amp;position=23" TargetMode="External"/><Relationship Id="rId6" Type="http://schemas.openxmlformats.org/officeDocument/2006/relationships/image" Target="../media/image17.png"/><Relationship Id="rId7" Type="http://schemas.openxmlformats.org/officeDocument/2006/relationships/image" Target="../media/image12.jpg"/><Relationship Id="rId8"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gratis/comprar-letrero-abierto_8478120.htm#page=1&amp;query=tienda&amp;position=4" TargetMode="External"/><Relationship Id="rId4" Type="http://schemas.openxmlformats.org/officeDocument/2006/relationships/hyperlink" Target="https://www.freepik.es/vector-premium/conjunto-caracteres-dibujos-animados-empresario_5687128.htm#page=1&amp;query=hombre&amp;position=10" TargetMode="External"/><Relationship Id="rId10" Type="http://schemas.openxmlformats.org/officeDocument/2006/relationships/image" Target="../media/image15.png"/><Relationship Id="rId9"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2.jpg"/><Relationship Id="rId7" Type="http://schemas.openxmlformats.org/officeDocument/2006/relationships/image" Target="../media/image4.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Video </a:t>
            </a:r>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CF007_1.6_Gestor de categoría (Category Manager)</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85" name="Google Shape;85;p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El </a:t>
            </a:r>
            <a:r>
              <a:rPr b="1" i="1" lang="es-ES" sz="1400" u="none" cap="none" strike="noStrike">
                <a:solidFill>
                  <a:schemeClr val="dk1"/>
                </a:solidFill>
                <a:latin typeface="Arial"/>
                <a:ea typeface="Arial"/>
                <a:cs typeface="Arial"/>
                <a:sym typeface="Arial"/>
              </a:rPr>
              <a:t>category manager</a:t>
            </a:r>
            <a:r>
              <a:rPr b="1" i="0" lang="es-ES" sz="1400" u="none" cap="none" strike="noStrike">
                <a:solidFill>
                  <a:schemeClr val="dk1"/>
                </a:solidFill>
                <a:latin typeface="Arial"/>
                <a:ea typeface="Arial"/>
                <a:cs typeface="Arial"/>
                <a:sym typeface="Arial"/>
              </a:rPr>
              <a:t>,</a:t>
            </a:r>
            <a:r>
              <a:rPr b="0" i="0" lang="es-ES" sz="1400" u="none" cap="none" strike="noStrike">
                <a:solidFill>
                  <a:schemeClr val="dk1"/>
                </a:solidFill>
                <a:latin typeface="Arial"/>
                <a:ea typeface="Arial"/>
                <a:cs typeface="Arial"/>
                <a:sym typeface="Arial"/>
              </a:rPr>
              <a:t> o </a:t>
            </a:r>
            <a:r>
              <a:rPr b="1" i="0" lang="es-ES" sz="1400" u="none" cap="none" strike="noStrike">
                <a:solidFill>
                  <a:schemeClr val="dk1"/>
                </a:solidFill>
                <a:latin typeface="Arial"/>
                <a:ea typeface="Arial"/>
                <a:cs typeface="Arial"/>
                <a:sym typeface="Arial"/>
              </a:rPr>
              <a:t>gestor de categoría,  </a:t>
            </a:r>
            <a:r>
              <a:rPr b="0" i="0" lang="es-ES" sz="1400" u="none" cap="none" strike="noStrike">
                <a:solidFill>
                  <a:schemeClr val="dk1"/>
                </a:solidFill>
                <a:latin typeface="Arial"/>
                <a:ea typeface="Arial"/>
                <a:cs typeface="Arial"/>
                <a:sym typeface="Arial"/>
              </a:rPr>
              <a:t>es el profesional encargado de definir la estrategia de las compras que realiza una empresa a los fabricantes y proveedores para realizar su actividad, de manera que todos </a:t>
            </a:r>
            <a:r>
              <a:rPr b="1" i="0" lang="es-ES" sz="1400" u="none" cap="none" strike="noStrike">
                <a:solidFill>
                  <a:schemeClr val="dk1"/>
                </a:solidFill>
                <a:latin typeface="Arial"/>
                <a:ea typeface="Arial"/>
                <a:cs typeface="Arial"/>
                <a:sym typeface="Arial"/>
              </a:rPr>
              <a:t>(fabricante, proveedor y empresa) </a:t>
            </a:r>
            <a:r>
              <a:rPr b="0" i="0" lang="es-ES" sz="1400" u="none" cap="none" strike="noStrike">
                <a:solidFill>
                  <a:schemeClr val="dk1"/>
                </a:solidFill>
                <a:latin typeface="Arial"/>
                <a:ea typeface="Arial"/>
                <a:cs typeface="Arial"/>
                <a:sym typeface="Arial"/>
              </a:rPr>
              <a:t>tengan los mismos objetivos y logren juntos incrementar sus ventas.</a:t>
            </a:r>
            <a:endParaRPr b="0" i="0" sz="1400" u="none" cap="none" strike="noStrike">
              <a:solidFill>
                <a:schemeClr val="dk1"/>
              </a:solidFill>
              <a:latin typeface="Arial"/>
              <a:ea typeface="Arial"/>
              <a:cs typeface="Arial"/>
              <a:sym typeface="Arial"/>
            </a:endParaRPr>
          </a:p>
        </p:txBody>
      </p:sp>
      <p:sp>
        <p:nvSpPr>
          <p:cNvPr id="88" name="Google Shape;88;p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
          <p:cNvSpPr/>
          <p:nvPr/>
        </p:nvSpPr>
        <p:spPr>
          <a:xfrm>
            <a:off x="6843933" y="3794445"/>
            <a:ext cx="5333999" cy="3063555"/>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Fabricante: https://www.freepik.es/vector-gratis/trabajadores-fabrica-brazo-robotico-quitando-paquetes-linea-transportadora-ingeniero-usando-computadora-proceso-operativo-ilustracion-vectorial-negocios-produccion-conceptos-tecnologia-maquinas_10606454.htm#page=1&amp;query=fabricante&amp;position=1</a:t>
            </a:r>
            <a:endParaRPr/>
          </a:p>
          <a:p>
            <a:pPr indent="0" lvl="0" marL="0" marR="0" rtl="0" algn="l">
              <a:lnSpc>
                <a:spcPct val="100000"/>
              </a:lnSpc>
              <a:spcBef>
                <a:spcPts val="0"/>
              </a:spcBef>
              <a:spcAft>
                <a:spcPts val="0"/>
              </a:spcAft>
              <a:buClr>
                <a:schemeClr val="dk1"/>
              </a:buClr>
              <a:buSzPts val="300"/>
              <a:buFont typeface="Arial"/>
              <a:buNone/>
            </a:pPr>
            <a:r>
              <a:rPr b="1" i="0" lang="es-ES" sz="1200" u="none" cap="none" strike="noStrike">
                <a:solidFill>
                  <a:schemeClr val="dk1"/>
                </a:solidFill>
                <a:latin typeface="Arial"/>
                <a:ea typeface="Arial"/>
                <a:cs typeface="Arial"/>
                <a:sym typeface="Arial"/>
              </a:rPr>
              <a:t>Empresa: https://www.freepik.es/vector-gratis/ilustracion-vector-concepto-abstracto-condominio-residencia-privada-complejo-edificios-administracion-condominios-hogar-propiedad-propietario-metafora-abstracta-apartamento-casa-varios-pisos_12469796.htm#page=1&amp;query=edificio&amp;position=10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Proveedor: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https://www.freepik.es/vector-gratis/hombre-lleva-caja-carton_1215597.htm#page=1&amp;query=proveedor&amp;position=1</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Persona: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https://www.freepik.es/vector-gratis/juego-caracteres-buen-hombre-negocios_2960917.htm#page=1&amp;query=hombre%20mayor&amp;position=23</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1" name="Google Shape;91;p1"/>
          <p:cNvGrpSpPr/>
          <p:nvPr/>
        </p:nvGrpSpPr>
        <p:grpSpPr>
          <a:xfrm>
            <a:off x="-28575" y="-8355"/>
            <a:ext cx="6909926" cy="3859056"/>
            <a:chOff x="-42401" y="-24097"/>
            <a:chExt cx="6909926" cy="3859056"/>
          </a:xfrm>
        </p:grpSpPr>
        <p:pic>
          <p:nvPicPr>
            <p:cNvPr id="92" name="Google Shape;92;p1"/>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93" name="Google Shape;93;p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600" u="none" cap="none" strike="noStrike">
                <a:solidFill>
                  <a:schemeClr val="lt1"/>
                </a:solidFill>
                <a:latin typeface="Arial"/>
                <a:ea typeface="Arial"/>
                <a:cs typeface="Arial"/>
                <a:sym typeface="Arial"/>
              </a:endParaRPr>
            </a:p>
          </p:txBody>
        </p:sp>
      </p:grpSp>
      <p:sp>
        <p:nvSpPr>
          <p:cNvPr id="94" name="Google Shape;94;p1"/>
          <p:cNvSpPr txBox="1"/>
          <p:nvPr/>
        </p:nvSpPr>
        <p:spPr>
          <a:xfrm>
            <a:off x="118433" y="2914859"/>
            <a:ext cx="155324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100" u="none" cap="none" strike="noStrike">
                <a:solidFill>
                  <a:srgbClr val="000000"/>
                </a:solidFill>
                <a:latin typeface="Arial"/>
                <a:ea typeface="Arial"/>
                <a:cs typeface="Arial"/>
                <a:sym typeface="Arial"/>
              </a:rPr>
              <a:t>Gestor de categoría </a:t>
            </a:r>
            <a:endParaRPr b="0" i="0" sz="1000" u="none" cap="none" strike="noStrike">
              <a:solidFill>
                <a:srgbClr val="000000"/>
              </a:solidFill>
              <a:latin typeface="Arial"/>
              <a:ea typeface="Arial"/>
              <a:cs typeface="Arial"/>
              <a:sym typeface="Arial"/>
            </a:endParaRPr>
          </a:p>
        </p:txBody>
      </p:sp>
      <p:pic>
        <p:nvPicPr>
          <p:cNvPr descr="Trabajadores de fábrica y brazo robótico quitando paquetes de la línea transportadora. ingeniero usando computadora y proceso operativo. ilustración vectorial para negocios, producción, conceptos de tecnología de máquinas vector gratuito" id="95" name="Google Shape;95;p1"/>
          <p:cNvPicPr preferRelativeResize="0"/>
          <p:nvPr/>
        </p:nvPicPr>
        <p:blipFill rotWithShape="1">
          <a:blip r:embed="rId6">
            <a:alphaModFix/>
          </a:blip>
          <a:srcRect b="0" l="0" r="0" t="0"/>
          <a:stretch/>
        </p:blipFill>
        <p:spPr>
          <a:xfrm>
            <a:off x="4696847" y="373783"/>
            <a:ext cx="1853614" cy="1157768"/>
          </a:xfrm>
          <a:prstGeom prst="rect">
            <a:avLst/>
          </a:prstGeom>
          <a:noFill/>
          <a:ln>
            <a:noFill/>
          </a:ln>
        </p:spPr>
      </p:pic>
      <p:pic>
        <p:nvPicPr>
          <p:cNvPr descr="El hombre lleva una caja de cartón vector gratuito" id="96" name="Google Shape;96;p1"/>
          <p:cNvPicPr preferRelativeResize="0"/>
          <p:nvPr/>
        </p:nvPicPr>
        <p:blipFill rotWithShape="1">
          <a:blip r:embed="rId7">
            <a:alphaModFix/>
          </a:blip>
          <a:srcRect b="0" l="0" r="0" t="0"/>
          <a:stretch/>
        </p:blipFill>
        <p:spPr>
          <a:xfrm>
            <a:off x="4804326" y="1788149"/>
            <a:ext cx="1372656" cy="1157768"/>
          </a:xfrm>
          <a:prstGeom prst="rect">
            <a:avLst/>
          </a:prstGeom>
          <a:noFill/>
          <a:ln>
            <a:noFill/>
          </a:ln>
        </p:spPr>
      </p:pic>
      <p:sp>
        <p:nvSpPr>
          <p:cNvPr id="97" name="Google Shape;97;p1"/>
          <p:cNvSpPr txBox="1"/>
          <p:nvPr/>
        </p:nvSpPr>
        <p:spPr>
          <a:xfrm>
            <a:off x="2958095" y="2429731"/>
            <a:ext cx="105507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Empresa</a:t>
            </a:r>
            <a:endParaRPr b="1" i="0" sz="1200" u="none" cap="none" strike="noStrike">
              <a:solidFill>
                <a:srgbClr val="000000"/>
              </a:solidFill>
              <a:latin typeface="Arial"/>
              <a:ea typeface="Arial"/>
              <a:cs typeface="Arial"/>
              <a:sym typeface="Arial"/>
            </a:endParaRPr>
          </a:p>
        </p:txBody>
      </p:sp>
      <p:sp>
        <p:nvSpPr>
          <p:cNvPr id="98" name="Google Shape;98;p1"/>
          <p:cNvSpPr txBox="1"/>
          <p:nvPr/>
        </p:nvSpPr>
        <p:spPr>
          <a:xfrm>
            <a:off x="4963115" y="2888848"/>
            <a:ext cx="105507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Proveedor</a:t>
            </a:r>
            <a:endParaRPr b="1" i="0" sz="1200" u="none" cap="none" strike="noStrike">
              <a:solidFill>
                <a:srgbClr val="000000"/>
              </a:solidFill>
              <a:latin typeface="Arial"/>
              <a:ea typeface="Arial"/>
              <a:cs typeface="Arial"/>
              <a:sym typeface="Arial"/>
            </a:endParaRPr>
          </a:p>
        </p:txBody>
      </p:sp>
      <p:sp>
        <p:nvSpPr>
          <p:cNvPr id="99" name="Google Shape;99;p1"/>
          <p:cNvSpPr txBox="1"/>
          <p:nvPr/>
        </p:nvSpPr>
        <p:spPr>
          <a:xfrm>
            <a:off x="5096115" y="1383214"/>
            <a:ext cx="105507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Fabricante</a:t>
            </a:r>
            <a:endParaRPr b="1" i="0" sz="1200" u="none" cap="none" strike="noStrike">
              <a:solidFill>
                <a:srgbClr val="000000"/>
              </a:solidFill>
              <a:latin typeface="Arial"/>
              <a:ea typeface="Arial"/>
              <a:cs typeface="Arial"/>
              <a:sym typeface="Arial"/>
            </a:endParaRPr>
          </a:p>
        </p:txBody>
      </p:sp>
      <p:cxnSp>
        <p:nvCxnSpPr>
          <p:cNvPr id="100" name="Google Shape;100;p1"/>
          <p:cNvCxnSpPr/>
          <p:nvPr/>
        </p:nvCxnSpPr>
        <p:spPr>
          <a:xfrm flipH="1" rot="10800000">
            <a:off x="4154804" y="1279429"/>
            <a:ext cx="513116" cy="380784"/>
          </a:xfrm>
          <a:prstGeom prst="straightConnector1">
            <a:avLst/>
          </a:prstGeom>
          <a:noFill/>
          <a:ln cap="flat" cmpd="sng" w="38100">
            <a:solidFill>
              <a:schemeClr val="accent5"/>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01" name="Google Shape;101;p1"/>
          <p:cNvCxnSpPr/>
          <p:nvPr/>
        </p:nvCxnSpPr>
        <p:spPr>
          <a:xfrm>
            <a:off x="4175215" y="1643647"/>
            <a:ext cx="519039" cy="264080"/>
          </a:xfrm>
          <a:prstGeom prst="straightConnector1">
            <a:avLst/>
          </a:prstGeom>
          <a:noFill/>
          <a:ln cap="flat" cmpd="sng" w="38100">
            <a:solidFill>
              <a:schemeClr val="accent5"/>
            </a:solidFill>
            <a:prstDash val="solid"/>
            <a:round/>
            <a:headEnd len="sm" w="sm" type="none"/>
            <a:tailEnd len="med" w="med" type="triangle"/>
          </a:ln>
          <a:effectLst>
            <a:outerShdw blurRad="40000" rotWithShape="0" dir="5400000" dist="23000">
              <a:srgbClr val="000000">
                <a:alpha val="34901"/>
              </a:srgbClr>
            </a:outerShdw>
          </a:effectLst>
        </p:spPr>
      </p:cxnSp>
      <p:pic>
        <p:nvPicPr>
          <p:cNvPr descr="Ilustración de vector de concepto abstracto de condominio. residencia privada en un complejo de edificios, administración de condominios, hogar de propiedad del propietario, metáfora abstracta de apartamento de casa de varios pisos. vector gratuito" id="102" name="Google Shape;102;p1"/>
          <p:cNvPicPr preferRelativeResize="0"/>
          <p:nvPr/>
        </p:nvPicPr>
        <p:blipFill rotWithShape="1">
          <a:blip r:embed="rId8">
            <a:alphaModFix/>
          </a:blip>
          <a:srcRect b="0" l="0" r="0" t="0"/>
          <a:stretch/>
        </p:blipFill>
        <p:spPr>
          <a:xfrm>
            <a:off x="2539400" y="859749"/>
            <a:ext cx="1605879" cy="1605879"/>
          </a:xfrm>
          <a:prstGeom prst="rect">
            <a:avLst/>
          </a:prstGeom>
          <a:noFill/>
          <a:ln>
            <a:noFill/>
          </a:ln>
        </p:spPr>
      </p:pic>
      <p:pic>
        <p:nvPicPr>
          <p:cNvPr descr="Un dibujo de un personaje animado&#10;&#10;Descripción generada automáticamente con confianza media" id="103" name="Google Shape;103;p1"/>
          <p:cNvPicPr preferRelativeResize="0"/>
          <p:nvPr/>
        </p:nvPicPr>
        <p:blipFill rotWithShape="1">
          <a:blip r:embed="rId9">
            <a:alphaModFix/>
          </a:blip>
          <a:srcRect b="0" l="0" r="0" t="0"/>
          <a:stretch/>
        </p:blipFill>
        <p:spPr>
          <a:xfrm>
            <a:off x="449554" y="839861"/>
            <a:ext cx="1020991" cy="2098703"/>
          </a:xfrm>
          <a:prstGeom prst="rect">
            <a:avLst/>
          </a:prstGeom>
          <a:noFill/>
          <a:ln>
            <a:noFill/>
          </a:ln>
        </p:spPr>
      </p:pic>
      <p:cxnSp>
        <p:nvCxnSpPr>
          <p:cNvPr id="104" name="Google Shape;104;p1"/>
          <p:cNvCxnSpPr/>
          <p:nvPr/>
        </p:nvCxnSpPr>
        <p:spPr>
          <a:xfrm>
            <a:off x="1617785" y="1690991"/>
            <a:ext cx="1069144" cy="0"/>
          </a:xfrm>
          <a:prstGeom prst="straightConnector1">
            <a:avLst/>
          </a:prstGeom>
          <a:noFill/>
          <a:ln cap="flat" cmpd="sng" w="38100">
            <a:solidFill>
              <a:schemeClr val="accent5"/>
            </a:solidFill>
            <a:prstDash val="solid"/>
            <a:round/>
            <a:headEnd len="sm" w="sm" type="none"/>
            <a:tailEnd len="med" w="med" type="triangle"/>
          </a:ln>
          <a:effectLst>
            <a:outerShdw blurRad="40000" rotWithShape="0" dir="5400000" dist="23000">
              <a:srgbClr val="000000">
                <a:alpha val="34901"/>
              </a:srgbClr>
            </a:outerShdw>
          </a:effectLst>
        </p:spPr>
      </p:cxnSp>
      <p:sp>
        <p:nvSpPr>
          <p:cNvPr id="105" name="Google Shape;105;p1"/>
          <p:cNvSpPr txBox="1"/>
          <p:nvPr/>
        </p:nvSpPr>
        <p:spPr>
          <a:xfrm>
            <a:off x="1612592" y="1338170"/>
            <a:ext cx="105507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Estrategias</a:t>
            </a:r>
            <a:endParaRPr b="1" i="0" sz="1200" u="none" cap="none" strike="noStrike">
              <a:solidFill>
                <a:srgbClr val="000000"/>
              </a:solidFill>
              <a:latin typeface="Arial"/>
              <a:ea typeface="Arial"/>
              <a:cs typeface="Arial"/>
              <a:sym typeface="Arial"/>
            </a:endParaRPr>
          </a:p>
        </p:txBody>
      </p:sp>
      <p:pic>
        <p:nvPicPr>
          <p:cNvPr descr="Bombilla y equipo con relleno sólido" id="106" name="Google Shape;106;p1"/>
          <p:cNvPicPr preferRelativeResize="0"/>
          <p:nvPr/>
        </p:nvPicPr>
        <p:blipFill rotWithShape="1">
          <a:blip r:embed="rId10">
            <a:alphaModFix/>
          </a:blip>
          <a:srcRect b="0" l="0" r="0" t="0"/>
          <a:stretch/>
        </p:blipFill>
        <p:spPr>
          <a:xfrm>
            <a:off x="1840130" y="742949"/>
            <a:ext cx="627085" cy="627085"/>
          </a:xfrm>
          <a:prstGeom prst="rect">
            <a:avLst/>
          </a:prstGeom>
          <a:noFill/>
          <a:ln>
            <a:noFill/>
          </a:ln>
        </p:spPr>
      </p:pic>
      <p:sp>
        <p:nvSpPr>
          <p:cNvPr id="107" name="Google Shape;107;p1"/>
          <p:cNvSpPr txBox="1"/>
          <p:nvPr/>
        </p:nvSpPr>
        <p:spPr>
          <a:xfrm>
            <a:off x="7040140" y="859749"/>
            <a:ext cx="4861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de: una persona, empresa, fabricante, proveedor. Si se pueden ir animando las imágenes. </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2467215" y="215277"/>
            <a:ext cx="61934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s-ES" sz="1400" u="none" cap="none" strike="noStrike">
                <a:solidFill>
                  <a:schemeClr val="dk1"/>
                </a:solidFill>
                <a:latin typeface="Arial"/>
                <a:ea typeface="Arial"/>
                <a:cs typeface="Arial"/>
                <a:sym typeface="Arial"/>
              </a:rPr>
              <a:t>Category manager</a:t>
            </a:r>
            <a:r>
              <a:rPr b="1"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15" name="Google Shape;115;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El </a:t>
            </a:r>
            <a:r>
              <a:rPr b="0" i="1" lang="es-ES" sz="1400" u="none" cap="none" strike="noStrike">
                <a:solidFill>
                  <a:srgbClr val="000000"/>
                </a:solidFill>
                <a:latin typeface="Arial"/>
                <a:ea typeface="Arial"/>
                <a:cs typeface="Arial"/>
                <a:sym typeface="Arial"/>
              </a:rPr>
              <a:t>category manager </a:t>
            </a:r>
            <a:r>
              <a:rPr b="0" i="0" lang="es-ES" sz="1400" u="none" cap="none" strike="noStrike">
                <a:solidFill>
                  <a:schemeClr val="dk1"/>
                </a:solidFill>
                <a:latin typeface="Arial"/>
                <a:ea typeface="Arial"/>
                <a:cs typeface="Arial"/>
                <a:sym typeface="Arial"/>
              </a:rPr>
              <a:t>es el profesional que busca aumentar los beneficios de la “categoría” específica a su cargo. Para ello, debemos entender la definición de “categoría”, que es la agrupación de productos con características similares en el mercado y que cumplen con el mismo propósito.</a:t>
            </a:r>
            <a:endParaRPr b="0" i="0" sz="1400" u="none" cap="none" strike="noStrike">
              <a:solidFill>
                <a:schemeClr val="dk1"/>
              </a:solidFill>
              <a:latin typeface="Arial"/>
              <a:ea typeface="Arial"/>
              <a:cs typeface="Arial"/>
              <a:sym typeface="Arial"/>
            </a:endParaRPr>
          </a:p>
        </p:txBody>
      </p:sp>
      <p:sp>
        <p:nvSpPr>
          <p:cNvPr id="118" name="Google Shape;118;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3"/>
          <p:cNvSpPr/>
          <p:nvPr/>
        </p:nvSpPr>
        <p:spPr>
          <a:xfrm>
            <a:off x="6867525" y="4023360"/>
            <a:ext cx="5333999" cy="283463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Persona: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https://www.freepik.es/vector-gratis/juego-caracteres-buen-hombre-negocios_2960917.htm#page=1&amp;query=hombre%20mayor&amp;position=23</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 Zapatos: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https://www.freepik.es/vector-gratis/colorido-entrenamiento-deportivo-moda-correr-zapatillas-tenis-conjunto-realista-4-zapatillas-pie-derecho-ilustracion-aislada_7251204.htm#page=1&amp;query=zapatillas&amp;position=32</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Beneficios: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https://www.freepik.es/vector-gratis/vector-gestion-negocios_3238369.htm#page=1&amp;query=beneficios&amp;position=2</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1" name="Google Shape;121;p3"/>
          <p:cNvGrpSpPr/>
          <p:nvPr/>
        </p:nvGrpSpPr>
        <p:grpSpPr>
          <a:xfrm>
            <a:off x="-61451" y="-57731"/>
            <a:ext cx="6909926" cy="3859056"/>
            <a:chOff x="-42401" y="-24097"/>
            <a:chExt cx="6909926" cy="3859056"/>
          </a:xfrm>
        </p:grpSpPr>
        <p:pic>
          <p:nvPicPr>
            <p:cNvPr id="122" name="Google Shape;122;p3"/>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23" name="Google Shape;123;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24" name="Google Shape;124;p3"/>
          <p:cNvPicPr preferRelativeResize="0"/>
          <p:nvPr/>
        </p:nvPicPr>
        <p:blipFill rotWithShape="1">
          <a:blip r:embed="rId7">
            <a:alphaModFix/>
          </a:blip>
          <a:srcRect b="0" l="0" r="0" t="0"/>
          <a:stretch/>
        </p:blipFill>
        <p:spPr>
          <a:xfrm flipH="1">
            <a:off x="599678" y="794824"/>
            <a:ext cx="1396405" cy="1710325"/>
          </a:xfrm>
          <a:prstGeom prst="rect">
            <a:avLst/>
          </a:prstGeom>
          <a:noFill/>
          <a:ln>
            <a:noFill/>
          </a:ln>
        </p:spPr>
      </p:pic>
      <p:pic>
        <p:nvPicPr>
          <p:cNvPr descr="Vector de gestion de negocios vector gratuito" id="125" name="Google Shape;125;p3"/>
          <p:cNvPicPr preferRelativeResize="0"/>
          <p:nvPr/>
        </p:nvPicPr>
        <p:blipFill rotWithShape="1">
          <a:blip r:embed="rId8">
            <a:alphaModFix/>
          </a:blip>
          <a:srcRect b="0" l="0" r="0" t="0"/>
          <a:stretch/>
        </p:blipFill>
        <p:spPr>
          <a:xfrm>
            <a:off x="2770964" y="95485"/>
            <a:ext cx="1480137" cy="1480137"/>
          </a:xfrm>
          <a:prstGeom prst="rect">
            <a:avLst/>
          </a:prstGeom>
          <a:noFill/>
          <a:ln>
            <a:noFill/>
          </a:ln>
        </p:spPr>
      </p:pic>
      <p:sp>
        <p:nvSpPr>
          <p:cNvPr id="126" name="Google Shape;126;p3"/>
          <p:cNvSpPr txBox="1"/>
          <p:nvPr/>
        </p:nvSpPr>
        <p:spPr>
          <a:xfrm>
            <a:off x="532748" y="2529100"/>
            <a:ext cx="19244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ES" sz="1400" u="none" cap="none" strike="noStrike">
                <a:solidFill>
                  <a:srgbClr val="000000"/>
                </a:solidFill>
                <a:latin typeface="Arial"/>
                <a:ea typeface="Arial"/>
                <a:cs typeface="Arial"/>
                <a:sym typeface="Arial"/>
              </a:rPr>
              <a:t>Category manager</a:t>
            </a:r>
            <a:endParaRPr b="0" i="1" sz="1400" u="none" cap="none" strike="noStrike">
              <a:solidFill>
                <a:srgbClr val="000000"/>
              </a:solidFill>
              <a:latin typeface="Arial"/>
              <a:ea typeface="Arial"/>
              <a:cs typeface="Arial"/>
              <a:sym typeface="Arial"/>
            </a:endParaRPr>
          </a:p>
        </p:txBody>
      </p:sp>
      <p:sp>
        <p:nvSpPr>
          <p:cNvPr id="127" name="Google Shape;127;p3"/>
          <p:cNvSpPr txBox="1"/>
          <p:nvPr/>
        </p:nvSpPr>
        <p:spPr>
          <a:xfrm>
            <a:off x="2463415" y="1352845"/>
            <a:ext cx="22471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Aumento de beneficios</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4954770" y="2257568"/>
            <a:ext cx="18027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Categoría (Zapatos)</a:t>
            </a:r>
            <a:endParaRPr b="0" i="0" sz="1400" u="none" cap="none" strike="noStrike">
              <a:solidFill>
                <a:srgbClr val="000000"/>
              </a:solidFill>
              <a:latin typeface="Arial"/>
              <a:ea typeface="Arial"/>
              <a:cs typeface="Arial"/>
              <a:sym typeface="Arial"/>
            </a:endParaRPr>
          </a:p>
        </p:txBody>
      </p:sp>
      <p:pic>
        <p:nvPicPr>
          <p:cNvPr descr="Colorido entrenamiento deportivo de moda correr zapatillas de tenis conjunto realista de 4 zapatillas de pie derecho ilustración aislada vector gratuito" id="129" name="Google Shape;129;p3"/>
          <p:cNvPicPr preferRelativeResize="0"/>
          <p:nvPr/>
        </p:nvPicPr>
        <p:blipFill rotWithShape="1">
          <a:blip r:embed="rId9">
            <a:alphaModFix/>
          </a:blip>
          <a:srcRect b="0" l="0" r="0" t="0"/>
          <a:stretch/>
        </p:blipFill>
        <p:spPr>
          <a:xfrm>
            <a:off x="4863029" y="1038399"/>
            <a:ext cx="1721943" cy="1136042"/>
          </a:xfrm>
          <a:prstGeom prst="rect">
            <a:avLst/>
          </a:prstGeom>
          <a:noFill/>
          <a:ln>
            <a:noFill/>
          </a:ln>
        </p:spPr>
      </p:pic>
      <p:pic>
        <p:nvPicPr>
          <p:cNvPr descr="Bombilla y equipo con relleno sólido" id="130" name="Google Shape;130;p3"/>
          <p:cNvPicPr preferRelativeResize="0"/>
          <p:nvPr/>
        </p:nvPicPr>
        <p:blipFill rotWithShape="1">
          <a:blip r:embed="rId10">
            <a:alphaModFix/>
          </a:blip>
          <a:srcRect b="0" l="0" r="0" t="0"/>
          <a:stretch/>
        </p:blipFill>
        <p:spPr>
          <a:xfrm rot="-2048703">
            <a:off x="302185" y="376307"/>
            <a:ext cx="599205" cy="599205"/>
          </a:xfrm>
          <a:prstGeom prst="rect">
            <a:avLst/>
          </a:prstGeom>
          <a:noFill/>
          <a:ln>
            <a:noFill/>
          </a:ln>
        </p:spPr>
      </p:pic>
      <p:cxnSp>
        <p:nvCxnSpPr>
          <p:cNvPr id="131" name="Google Shape;131;p3"/>
          <p:cNvCxnSpPr/>
          <p:nvPr/>
        </p:nvCxnSpPr>
        <p:spPr>
          <a:xfrm flipH="1" rot="10800000">
            <a:off x="2250831" y="835553"/>
            <a:ext cx="520133" cy="421747"/>
          </a:xfrm>
          <a:prstGeom prst="straightConnector1">
            <a:avLst/>
          </a:prstGeom>
          <a:noFill/>
          <a:ln cap="flat" cmpd="sng" w="38100">
            <a:solidFill>
              <a:schemeClr val="accent5"/>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32" name="Google Shape;132;p3"/>
          <p:cNvCxnSpPr/>
          <p:nvPr/>
        </p:nvCxnSpPr>
        <p:spPr>
          <a:xfrm>
            <a:off x="4277150" y="686204"/>
            <a:ext cx="578825" cy="443822"/>
          </a:xfrm>
          <a:prstGeom prst="straightConnector1">
            <a:avLst/>
          </a:prstGeom>
          <a:noFill/>
          <a:ln cap="flat" cmpd="sng" w="38100">
            <a:solidFill>
              <a:schemeClr val="accent5"/>
            </a:solidFill>
            <a:prstDash val="solid"/>
            <a:round/>
            <a:headEnd len="sm" w="sm" type="none"/>
            <a:tailEnd len="med" w="med" type="triangle"/>
          </a:ln>
          <a:effectLst>
            <a:outerShdw blurRad="40000" rotWithShape="0" dir="5400000" dist="23000">
              <a:srgbClr val="000000">
                <a:alpha val="34901"/>
              </a:srgbClr>
            </a:outerShdw>
          </a:effectLst>
        </p:spPr>
      </p:cxnSp>
      <p:sp>
        <p:nvSpPr>
          <p:cNvPr id="133" name="Google Shape;133;p3"/>
          <p:cNvSpPr txBox="1"/>
          <p:nvPr/>
        </p:nvSpPr>
        <p:spPr>
          <a:xfrm>
            <a:off x="7040140" y="859749"/>
            <a:ext cx="4861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de: una persona, beneficios, zapatos. Si se pueden ir animando las imágenes.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40" name="Google Shape;140;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4"/>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La función principal de un </a:t>
            </a:r>
            <a:r>
              <a:rPr b="0" i="1" lang="es-ES" sz="1400" u="none" cap="none" strike="noStrike">
                <a:solidFill>
                  <a:schemeClr val="dk1"/>
                </a:solidFill>
                <a:latin typeface="Arial"/>
                <a:ea typeface="Arial"/>
                <a:cs typeface="Arial"/>
                <a:sym typeface="Arial"/>
              </a:rPr>
              <a:t>category manager </a:t>
            </a:r>
            <a:r>
              <a:rPr b="0" i="0" lang="es-ES" sz="1400" u="none" cap="none" strike="noStrike">
                <a:solidFill>
                  <a:schemeClr val="dk1"/>
                </a:solidFill>
                <a:latin typeface="Arial"/>
                <a:ea typeface="Arial"/>
                <a:cs typeface="Arial"/>
                <a:sym typeface="Arial"/>
              </a:rPr>
              <a:t>es </a:t>
            </a:r>
            <a:r>
              <a:rPr b="1" i="0" lang="es-ES" sz="1400" u="none" cap="none" strike="noStrike">
                <a:solidFill>
                  <a:schemeClr val="dk1"/>
                </a:solidFill>
                <a:latin typeface="Arial"/>
                <a:ea typeface="Arial"/>
                <a:cs typeface="Arial"/>
                <a:sym typeface="Arial"/>
              </a:rPr>
              <a:t>incrementar las ventas</a:t>
            </a:r>
            <a:r>
              <a:rPr b="0" i="0" lang="es-ES" sz="1400" u="none" cap="none" strike="noStrike">
                <a:solidFill>
                  <a:schemeClr val="dk1"/>
                </a:solidFill>
                <a:latin typeface="Arial"/>
                <a:ea typeface="Arial"/>
                <a:cs typeface="Arial"/>
                <a:sym typeface="Arial"/>
              </a:rPr>
              <a:t>, lo que significa que necesita tener buenas habilidades para analizar datos de los compradores y así obtener información importante que ayude a la empresa a mejorar las ventas de su categoría. Al realizar el trabajo correctamente, también estará satisfaciendo mejor las necesidades de los clientes que compran en una categoría.</a:t>
            </a:r>
            <a:endParaRPr b="0" i="0" sz="1400" u="none" cap="none" strike="noStrike">
              <a:solidFill>
                <a:schemeClr val="dk1"/>
              </a:solidFill>
              <a:latin typeface="Arial"/>
              <a:ea typeface="Arial"/>
              <a:cs typeface="Arial"/>
              <a:sym typeface="Arial"/>
            </a:endParaRPr>
          </a:p>
        </p:txBody>
      </p:sp>
      <p:sp>
        <p:nvSpPr>
          <p:cNvPr id="143" name="Google Shape;143;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4"/>
          <p:cNvSpPr/>
          <p:nvPr/>
        </p:nvSpPr>
        <p:spPr>
          <a:xfrm>
            <a:off x="6839099" y="4787850"/>
            <a:ext cx="5333999" cy="20701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 Información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https://www.freepik.es/vector-gratis/comunidad-online_4979949.htm</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Clientes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https://www.freepik.es/vector-gratis/cliente-dando-comentarios-calidad_8270988.htm#page=1&amp;query=clientes&amp;position=1</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Análisis: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https://www.freepik.es/vector-gratis/hombre-laptop-analizando-infografias-diagrama-grafico-barras-informe-ilustracion-vectorial-plana-analisis-marketing-director-proyectos_10173189.htm#page=1&amp;query=analisis%20de%20datos&amp;position=23</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6" name="Google Shape;146;p4"/>
          <p:cNvGrpSpPr/>
          <p:nvPr/>
        </p:nvGrpSpPr>
        <p:grpSpPr>
          <a:xfrm>
            <a:off x="-25963" y="52301"/>
            <a:ext cx="6909926" cy="3859056"/>
            <a:chOff x="-42401" y="-24097"/>
            <a:chExt cx="6909926" cy="3859056"/>
          </a:xfrm>
        </p:grpSpPr>
        <p:pic>
          <p:nvPicPr>
            <p:cNvPr id="147" name="Google Shape;147;p4"/>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48" name="Google Shape;148;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liente dando comentarios de calidad vector gratuito" id="149" name="Google Shape;149;p4"/>
          <p:cNvPicPr preferRelativeResize="0"/>
          <p:nvPr/>
        </p:nvPicPr>
        <p:blipFill rotWithShape="1">
          <a:blip r:embed="rId7">
            <a:alphaModFix/>
          </a:blip>
          <a:srcRect b="0" l="0" r="0" t="0"/>
          <a:stretch/>
        </p:blipFill>
        <p:spPr>
          <a:xfrm>
            <a:off x="4097119" y="765527"/>
            <a:ext cx="2492606" cy="1505120"/>
          </a:xfrm>
          <a:prstGeom prst="rect">
            <a:avLst/>
          </a:prstGeom>
          <a:noFill/>
          <a:ln>
            <a:noFill/>
          </a:ln>
        </p:spPr>
      </p:pic>
      <p:pic>
        <p:nvPicPr>
          <p:cNvPr descr="Hombre con laptop analizando infografías. diagrama, gráfico de barras, informe ilustración vectorial plana. análisis, marketing, director de proyectos vector gratuito" id="150" name="Google Shape;150;p4"/>
          <p:cNvPicPr preferRelativeResize="0"/>
          <p:nvPr/>
        </p:nvPicPr>
        <p:blipFill rotWithShape="1">
          <a:blip r:embed="rId8">
            <a:alphaModFix/>
          </a:blip>
          <a:srcRect b="0" l="0" r="0" t="0"/>
          <a:stretch/>
        </p:blipFill>
        <p:spPr>
          <a:xfrm>
            <a:off x="82753" y="1197834"/>
            <a:ext cx="1623980" cy="1081788"/>
          </a:xfrm>
          <a:prstGeom prst="rect">
            <a:avLst/>
          </a:prstGeom>
          <a:noFill/>
          <a:ln>
            <a:noFill/>
          </a:ln>
        </p:spPr>
      </p:pic>
      <p:pic>
        <p:nvPicPr>
          <p:cNvPr descr="Insignia de seguir con relleno sólido" id="151" name="Google Shape;151;p4"/>
          <p:cNvPicPr preferRelativeResize="0"/>
          <p:nvPr/>
        </p:nvPicPr>
        <p:blipFill rotWithShape="1">
          <a:blip r:embed="rId9">
            <a:alphaModFix/>
          </a:blip>
          <a:srcRect b="0" l="0" r="0" t="0"/>
          <a:stretch/>
        </p:blipFill>
        <p:spPr>
          <a:xfrm>
            <a:off x="1417676" y="1386497"/>
            <a:ext cx="781720" cy="781720"/>
          </a:xfrm>
          <a:prstGeom prst="rect">
            <a:avLst/>
          </a:prstGeom>
          <a:noFill/>
          <a:ln>
            <a:noFill/>
          </a:ln>
        </p:spPr>
      </p:pic>
      <p:sp>
        <p:nvSpPr>
          <p:cNvPr id="152" name="Google Shape;152;p4"/>
          <p:cNvSpPr/>
          <p:nvPr/>
        </p:nvSpPr>
        <p:spPr>
          <a:xfrm>
            <a:off x="3579266" y="1463304"/>
            <a:ext cx="549105" cy="545607"/>
          </a:xfrm>
          <a:prstGeom prst="mathEqual">
            <a:avLst>
              <a:gd fmla="val 23520" name="adj1"/>
              <a:gd fmla="val 1176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3" name="Google Shape;153;p4"/>
          <p:cNvSpPr txBox="1"/>
          <p:nvPr/>
        </p:nvSpPr>
        <p:spPr>
          <a:xfrm>
            <a:off x="326718" y="2347023"/>
            <a:ext cx="120680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Análisis de datos</a:t>
            </a:r>
            <a:endParaRPr b="1" i="0" sz="1400" u="none" cap="none" strike="noStrike">
              <a:solidFill>
                <a:srgbClr val="000000"/>
              </a:solidFill>
              <a:latin typeface="Arial"/>
              <a:ea typeface="Arial"/>
              <a:cs typeface="Arial"/>
              <a:sym typeface="Arial"/>
            </a:endParaRPr>
          </a:p>
        </p:txBody>
      </p:sp>
      <p:sp>
        <p:nvSpPr>
          <p:cNvPr id="154" name="Google Shape;154;p4"/>
          <p:cNvSpPr txBox="1"/>
          <p:nvPr/>
        </p:nvSpPr>
        <p:spPr>
          <a:xfrm>
            <a:off x="4889192" y="2366515"/>
            <a:ext cx="1525676"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Satisfacer necesidades </a:t>
            </a:r>
            <a:endParaRPr b="1" i="0" sz="1400" u="none" cap="none" strike="noStrike">
              <a:solidFill>
                <a:srgbClr val="000000"/>
              </a:solidFill>
              <a:latin typeface="Arial"/>
              <a:ea typeface="Arial"/>
              <a:cs typeface="Arial"/>
              <a:sym typeface="Arial"/>
            </a:endParaRPr>
          </a:p>
        </p:txBody>
      </p:sp>
      <p:sp>
        <p:nvSpPr>
          <p:cNvPr id="155" name="Google Shape;155;p4"/>
          <p:cNvSpPr txBox="1"/>
          <p:nvPr/>
        </p:nvSpPr>
        <p:spPr>
          <a:xfrm>
            <a:off x="2264899" y="2388401"/>
            <a:ext cx="120680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Información de clientes</a:t>
            </a:r>
            <a:endParaRPr b="1" i="0" sz="1400" u="none" cap="none" strike="noStrike">
              <a:solidFill>
                <a:srgbClr val="000000"/>
              </a:solidFill>
              <a:latin typeface="Arial"/>
              <a:ea typeface="Arial"/>
              <a:cs typeface="Arial"/>
              <a:sym typeface="Arial"/>
            </a:endParaRPr>
          </a:p>
        </p:txBody>
      </p:sp>
      <p:sp>
        <p:nvSpPr>
          <p:cNvPr id="156" name="Google Shape;156;p4"/>
          <p:cNvSpPr txBox="1"/>
          <p:nvPr/>
        </p:nvSpPr>
        <p:spPr>
          <a:xfrm>
            <a:off x="7040140" y="859749"/>
            <a:ext cx="4861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de: análisis de datos, información, clientes. Si se pueden ir animando las imágenes. </a:t>
            </a:r>
            <a:endParaRPr b="0" i="0" sz="1400" u="none" cap="none" strike="noStrike">
              <a:solidFill>
                <a:srgbClr val="000000"/>
              </a:solidFill>
              <a:latin typeface="Arial"/>
              <a:ea typeface="Arial"/>
              <a:cs typeface="Arial"/>
              <a:sym typeface="Arial"/>
            </a:endParaRPr>
          </a:p>
        </p:txBody>
      </p:sp>
      <p:pic>
        <p:nvPicPr>
          <p:cNvPr descr="Comunidad online vector gratuito" id="157" name="Google Shape;157;p4"/>
          <p:cNvPicPr preferRelativeResize="0"/>
          <p:nvPr/>
        </p:nvPicPr>
        <p:blipFill rotWithShape="1">
          <a:blip r:embed="rId10">
            <a:alphaModFix/>
          </a:blip>
          <a:srcRect b="0" l="0" r="0" t="0"/>
          <a:stretch/>
        </p:blipFill>
        <p:spPr>
          <a:xfrm>
            <a:off x="2280839" y="1179776"/>
            <a:ext cx="1206808" cy="1206808"/>
          </a:xfrm>
          <a:prstGeom prst="rect">
            <a:avLst/>
          </a:prstGeom>
          <a:noFill/>
          <a:ln>
            <a:noFill/>
          </a:ln>
        </p:spPr>
      </p:pic>
      <p:sp>
        <p:nvSpPr>
          <p:cNvPr id="158" name="Google Shape;158;p4"/>
          <p:cNvSpPr txBox="1"/>
          <p:nvPr/>
        </p:nvSpPr>
        <p:spPr>
          <a:xfrm>
            <a:off x="2199396" y="165585"/>
            <a:ext cx="61179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chemeClr val="dk1"/>
                </a:solidFill>
                <a:latin typeface="Arial"/>
                <a:ea typeface="Arial"/>
                <a:cs typeface="Arial"/>
                <a:sym typeface="Arial"/>
              </a:rPr>
              <a:t>Incrementar las ventas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65" name="Google Shape;165;p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5"/>
          <p:cNvSpPr txBox="1"/>
          <p:nvPr/>
        </p:nvSpPr>
        <p:spPr>
          <a:xfrm>
            <a:off x="92278" y="4397160"/>
            <a:ext cx="6457950" cy="17108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El aspecto clave del </a:t>
            </a:r>
            <a:r>
              <a:rPr b="0" i="1" lang="es-ES" sz="1400" u="none" cap="none" strike="noStrike">
                <a:solidFill>
                  <a:schemeClr val="dk1"/>
                </a:solidFill>
                <a:latin typeface="Arial"/>
                <a:ea typeface="Arial"/>
                <a:cs typeface="Arial"/>
                <a:sym typeface="Arial"/>
              </a:rPr>
              <a:t>category manager </a:t>
            </a:r>
            <a:r>
              <a:rPr b="0" i="0" lang="es-ES" sz="1400" u="none" cap="none" strike="noStrike">
                <a:solidFill>
                  <a:schemeClr val="dk1"/>
                </a:solidFill>
                <a:latin typeface="Arial"/>
                <a:ea typeface="Arial"/>
                <a:cs typeface="Arial"/>
                <a:sym typeface="Arial"/>
              </a:rPr>
              <a:t>es usar todo su conocimiento y habilidades para trabajar con los minoristas. Se convierte en una relación simbiótica, donde los minoristas pueden beneficiarse del conocimiento y la experticia del gestor y, a su vez, el gestor puede obtener conocimiento del minorista sobre el mercado, datos de lo que compran los consumidores en cierta categoría, y  asegurarse de que sus productos se coloquen y presenten de la mejor manera posible en la tienda.</a:t>
            </a:r>
            <a:endParaRPr b="0" i="0" sz="1400" u="none" cap="none" strike="noStrike">
              <a:solidFill>
                <a:schemeClr val="dk1"/>
              </a:solidFill>
              <a:latin typeface="Arial"/>
              <a:ea typeface="Arial"/>
              <a:cs typeface="Arial"/>
              <a:sym typeface="Arial"/>
            </a:endParaRPr>
          </a:p>
        </p:txBody>
      </p:sp>
      <p:sp>
        <p:nvSpPr>
          <p:cNvPr id="168" name="Google Shape;168;p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5"/>
          <p:cNvSpPr/>
          <p:nvPr/>
        </p:nvSpPr>
        <p:spPr>
          <a:xfrm>
            <a:off x="6867525" y="4787850"/>
            <a:ext cx="5333999" cy="207014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imágenes:minorista: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https://www.freepik.es/vector-gratis/comprar-letrero-abierto_8478120.htm#page=1&amp;query=tienda&amp;position=4</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Hombre: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https://www.freepik.es/vector-premium/conjunto-caracteres-dibujos-animados-empresario_5687128.htm#page=1&amp;query=hombre&amp;position=10</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71" name="Google Shape;171;p5"/>
          <p:cNvGrpSpPr/>
          <p:nvPr/>
        </p:nvGrpSpPr>
        <p:grpSpPr>
          <a:xfrm>
            <a:off x="-61451" y="-42479"/>
            <a:ext cx="6909926" cy="3859056"/>
            <a:chOff x="-42401" y="-24097"/>
            <a:chExt cx="6909926" cy="3859056"/>
          </a:xfrm>
        </p:grpSpPr>
        <p:pic>
          <p:nvPicPr>
            <p:cNvPr id="172" name="Google Shape;172;p5"/>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73" name="Google Shape;173;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4" name="Google Shape;174;p5"/>
          <p:cNvSpPr/>
          <p:nvPr/>
        </p:nvSpPr>
        <p:spPr>
          <a:xfrm>
            <a:off x="92278" y="70142"/>
            <a:ext cx="6693714" cy="3277215"/>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Comprar con letrero abierto vector gratuito" id="175" name="Google Shape;175;p5"/>
          <p:cNvPicPr preferRelativeResize="0"/>
          <p:nvPr/>
        </p:nvPicPr>
        <p:blipFill rotWithShape="1">
          <a:blip r:embed="rId6">
            <a:alphaModFix/>
          </a:blip>
          <a:srcRect b="0" l="0" r="0" t="0"/>
          <a:stretch/>
        </p:blipFill>
        <p:spPr>
          <a:xfrm>
            <a:off x="2536891" y="634647"/>
            <a:ext cx="1984870" cy="1984870"/>
          </a:xfrm>
          <a:prstGeom prst="rect">
            <a:avLst/>
          </a:prstGeom>
          <a:noFill/>
          <a:ln>
            <a:noFill/>
          </a:ln>
        </p:spPr>
      </p:pic>
      <p:pic>
        <p:nvPicPr>
          <p:cNvPr descr="Un dibujo de una persona con un traje de color negro&#10;&#10;Descripción generada automáticamente con confianza media" id="176" name="Google Shape;176;p5"/>
          <p:cNvPicPr preferRelativeResize="0"/>
          <p:nvPr/>
        </p:nvPicPr>
        <p:blipFill rotWithShape="1">
          <a:blip r:embed="rId7">
            <a:alphaModFix/>
          </a:blip>
          <a:srcRect b="0" l="0" r="0" t="0"/>
          <a:stretch/>
        </p:blipFill>
        <p:spPr>
          <a:xfrm>
            <a:off x="505131" y="849067"/>
            <a:ext cx="678214" cy="1719364"/>
          </a:xfrm>
          <a:prstGeom prst="rect">
            <a:avLst/>
          </a:prstGeom>
          <a:noFill/>
          <a:ln>
            <a:noFill/>
          </a:ln>
        </p:spPr>
      </p:pic>
      <p:pic>
        <p:nvPicPr>
          <p:cNvPr descr="Flecha: giro a la izquierda con relleno sólido" id="177" name="Google Shape;177;p5"/>
          <p:cNvPicPr preferRelativeResize="0"/>
          <p:nvPr/>
        </p:nvPicPr>
        <p:blipFill rotWithShape="1">
          <a:blip r:embed="rId8">
            <a:alphaModFix/>
          </a:blip>
          <a:srcRect b="0" l="0" r="0" t="0"/>
          <a:stretch/>
        </p:blipFill>
        <p:spPr>
          <a:xfrm rot="2114096">
            <a:off x="1536182" y="231356"/>
            <a:ext cx="952178" cy="952178"/>
          </a:xfrm>
          <a:prstGeom prst="rect">
            <a:avLst/>
          </a:prstGeom>
          <a:noFill/>
          <a:ln>
            <a:noFill/>
          </a:ln>
        </p:spPr>
      </p:pic>
      <p:pic>
        <p:nvPicPr>
          <p:cNvPr descr="Flecha: giro a la derecha con relleno sólido" id="178" name="Google Shape;178;p5"/>
          <p:cNvPicPr preferRelativeResize="0"/>
          <p:nvPr/>
        </p:nvPicPr>
        <p:blipFill rotWithShape="1">
          <a:blip r:embed="rId9">
            <a:alphaModFix/>
          </a:blip>
          <a:srcRect b="0" l="0" r="0" t="0"/>
          <a:stretch/>
        </p:blipFill>
        <p:spPr>
          <a:xfrm rot="8538586">
            <a:off x="1627436" y="2320757"/>
            <a:ext cx="1059997" cy="1059997"/>
          </a:xfrm>
          <a:prstGeom prst="rect">
            <a:avLst/>
          </a:prstGeom>
          <a:noFill/>
          <a:ln>
            <a:noFill/>
          </a:ln>
        </p:spPr>
      </p:pic>
      <p:sp>
        <p:nvSpPr>
          <p:cNvPr id="179" name="Google Shape;179;p5"/>
          <p:cNvSpPr txBox="1"/>
          <p:nvPr/>
        </p:nvSpPr>
        <p:spPr>
          <a:xfrm>
            <a:off x="3034965" y="2437346"/>
            <a:ext cx="98872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100" u="none" cap="none" strike="noStrike">
                <a:solidFill>
                  <a:srgbClr val="000000"/>
                </a:solidFill>
                <a:latin typeface="Arial"/>
                <a:ea typeface="Arial"/>
                <a:cs typeface="Arial"/>
                <a:sym typeface="Arial"/>
              </a:rPr>
              <a:t>Minorista</a:t>
            </a:r>
            <a:endParaRPr b="1" i="0" sz="1100" u="none" cap="none" strike="noStrike">
              <a:solidFill>
                <a:srgbClr val="000000"/>
              </a:solidFill>
              <a:latin typeface="Arial"/>
              <a:ea typeface="Arial"/>
              <a:cs typeface="Arial"/>
              <a:sym typeface="Arial"/>
            </a:endParaRPr>
          </a:p>
        </p:txBody>
      </p:sp>
      <p:pic>
        <p:nvPicPr>
          <p:cNvPr descr="Piezas de rompecabezas con relleno sólido" id="180" name="Google Shape;180;p5"/>
          <p:cNvPicPr preferRelativeResize="0"/>
          <p:nvPr/>
        </p:nvPicPr>
        <p:blipFill rotWithShape="1">
          <a:blip r:embed="rId10">
            <a:alphaModFix/>
          </a:blip>
          <a:srcRect b="0" l="0" r="0" t="0"/>
          <a:stretch/>
        </p:blipFill>
        <p:spPr>
          <a:xfrm>
            <a:off x="1372758" y="1257300"/>
            <a:ext cx="1029454" cy="1029454"/>
          </a:xfrm>
          <a:prstGeom prst="rect">
            <a:avLst/>
          </a:prstGeom>
          <a:noFill/>
          <a:ln>
            <a:noFill/>
          </a:ln>
        </p:spPr>
      </p:pic>
      <p:cxnSp>
        <p:nvCxnSpPr>
          <p:cNvPr id="181" name="Google Shape;181;p5"/>
          <p:cNvCxnSpPr/>
          <p:nvPr/>
        </p:nvCxnSpPr>
        <p:spPr>
          <a:xfrm>
            <a:off x="5181818" y="1239437"/>
            <a:ext cx="1373317" cy="0"/>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cxnSp>
        <p:nvCxnSpPr>
          <p:cNvPr id="182" name="Google Shape;182;p5"/>
          <p:cNvCxnSpPr/>
          <p:nvPr/>
        </p:nvCxnSpPr>
        <p:spPr>
          <a:xfrm>
            <a:off x="5181817" y="2006045"/>
            <a:ext cx="1373317" cy="0"/>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cxnSp>
        <p:nvCxnSpPr>
          <p:cNvPr id="183" name="Google Shape;183;p5"/>
          <p:cNvCxnSpPr/>
          <p:nvPr/>
        </p:nvCxnSpPr>
        <p:spPr>
          <a:xfrm>
            <a:off x="5181818" y="2677124"/>
            <a:ext cx="1373317" cy="0"/>
          </a:xfrm>
          <a:prstGeom prst="straightConnector1">
            <a:avLst/>
          </a:prstGeom>
          <a:noFill/>
          <a:ln cap="flat" cmpd="sng" w="25400">
            <a:solidFill>
              <a:srgbClr val="92D050"/>
            </a:solidFill>
            <a:prstDash val="solid"/>
            <a:round/>
            <a:headEnd len="sm" w="sm" type="none"/>
            <a:tailEnd len="sm" w="sm" type="none"/>
          </a:ln>
          <a:effectLst>
            <a:outerShdw blurRad="40000" rotWithShape="0" dir="5400000" dist="20000">
              <a:srgbClr val="000000">
                <a:alpha val="37647"/>
              </a:srgbClr>
            </a:outerShdw>
          </a:effectLst>
        </p:spPr>
      </p:cxnSp>
      <p:sp>
        <p:nvSpPr>
          <p:cNvPr id="184" name="Google Shape;184;p5"/>
          <p:cNvSpPr txBox="1"/>
          <p:nvPr/>
        </p:nvSpPr>
        <p:spPr>
          <a:xfrm>
            <a:off x="5773471" y="1663580"/>
            <a:ext cx="819865"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100" u="none" cap="none" strike="noStrike">
                <a:solidFill>
                  <a:srgbClr val="000000"/>
                </a:solidFill>
                <a:latin typeface="Arial"/>
                <a:ea typeface="Arial"/>
                <a:cs typeface="Arial"/>
                <a:sym typeface="Arial"/>
              </a:rPr>
              <a:t>Datos</a:t>
            </a:r>
            <a:endParaRPr b="1" i="0" sz="1100" u="none" cap="none" strike="noStrike">
              <a:solidFill>
                <a:srgbClr val="000000"/>
              </a:solidFill>
              <a:latin typeface="Arial"/>
              <a:ea typeface="Arial"/>
              <a:cs typeface="Arial"/>
              <a:sym typeface="Arial"/>
            </a:endParaRPr>
          </a:p>
        </p:txBody>
      </p:sp>
      <p:sp>
        <p:nvSpPr>
          <p:cNvPr id="185" name="Google Shape;185;p5"/>
          <p:cNvSpPr txBox="1"/>
          <p:nvPr/>
        </p:nvSpPr>
        <p:spPr>
          <a:xfrm>
            <a:off x="4633089" y="749990"/>
            <a:ext cx="198487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100" u="none" cap="none" strike="noStrike">
                <a:solidFill>
                  <a:srgbClr val="000000"/>
                </a:solidFill>
                <a:latin typeface="Arial"/>
                <a:ea typeface="Arial"/>
                <a:cs typeface="Arial"/>
                <a:sym typeface="Arial"/>
              </a:rPr>
              <a:t>Conocimiento de mercado</a:t>
            </a:r>
            <a:endParaRPr b="1" i="0" sz="1100" u="none" cap="none" strike="noStrike">
              <a:solidFill>
                <a:srgbClr val="000000"/>
              </a:solidFill>
              <a:latin typeface="Arial"/>
              <a:ea typeface="Arial"/>
              <a:cs typeface="Arial"/>
              <a:sym typeface="Arial"/>
            </a:endParaRPr>
          </a:p>
        </p:txBody>
      </p:sp>
      <p:sp>
        <p:nvSpPr>
          <p:cNvPr id="186" name="Google Shape;186;p5"/>
          <p:cNvSpPr txBox="1"/>
          <p:nvPr/>
        </p:nvSpPr>
        <p:spPr>
          <a:xfrm>
            <a:off x="4980217" y="2381743"/>
            <a:ext cx="1637742"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s-ES" sz="1100" u="none" cap="none" strike="noStrike">
                <a:solidFill>
                  <a:srgbClr val="000000"/>
                </a:solidFill>
                <a:latin typeface="Arial"/>
                <a:ea typeface="Arial"/>
                <a:cs typeface="Arial"/>
                <a:sym typeface="Arial"/>
              </a:rPr>
              <a:t>Posicionamiento</a:t>
            </a:r>
            <a:endParaRPr b="1" i="0" sz="1100" u="none" cap="none" strike="noStrike">
              <a:solidFill>
                <a:srgbClr val="000000"/>
              </a:solidFill>
              <a:latin typeface="Arial"/>
              <a:ea typeface="Arial"/>
              <a:cs typeface="Arial"/>
              <a:sym typeface="Arial"/>
            </a:endParaRPr>
          </a:p>
        </p:txBody>
      </p:sp>
      <p:sp>
        <p:nvSpPr>
          <p:cNvPr id="187" name="Google Shape;187;p5"/>
          <p:cNvSpPr txBox="1"/>
          <p:nvPr/>
        </p:nvSpPr>
        <p:spPr>
          <a:xfrm>
            <a:off x="139298" y="2599957"/>
            <a:ext cx="1553246" cy="6001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1100" u="none" cap="none" strike="noStrike">
                <a:solidFill>
                  <a:srgbClr val="000000"/>
                </a:solidFill>
                <a:latin typeface="Arial"/>
                <a:ea typeface="Arial"/>
                <a:cs typeface="Arial"/>
                <a:sym typeface="Arial"/>
              </a:rPr>
              <a:t>Usar su conocimiento y habilidades </a:t>
            </a:r>
            <a:endParaRPr b="0" i="0" sz="1000" u="none" cap="none" strike="noStrike">
              <a:solidFill>
                <a:srgbClr val="000000"/>
              </a:solidFill>
              <a:latin typeface="Arial"/>
              <a:ea typeface="Arial"/>
              <a:cs typeface="Arial"/>
              <a:sym typeface="Arial"/>
            </a:endParaRPr>
          </a:p>
        </p:txBody>
      </p:sp>
      <p:sp>
        <p:nvSpPr>
          <p:cNvPr id="188" name="Google Shape;188;p5"/>
          <p:cNvSpPr txBox="1"/>
          <p:nvPr/>
        </p:nvSpPr>
        <p:spPr>
          <a:xfrm>
            <a:off x="7040140" y="859749"/>
            <a:ext cx="4861128"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de: una persona, una tienda. Si se pueden ir animando las imágenes entre las dos personas intercambiando información.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