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Nqsq20tKcy0WDgvcOfWbeJcbH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97" name="Google Shape;2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5" name="Google Shape;13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2" name="Google Shape;1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9" name="Google Shape;1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16" name="Google Shape;21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43" name="Google Shape;2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70" name="Google Shape;2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1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p:nvPr>
            <p:ph idx="2" type="pic"/>
          </p:nvPr>
        </p:nvSpPr>
        <p:spPr>
          <a:xfrm>
            <a:off x="5183187" y="987425"/>
            <a:ext cx="6172199" cy="4873624"/>
          </a:xfrm>
          <a:prstGeom prst="rect">
            <a:avLst/>
          </a:prstGeom>
          <a:noFill/>
          <a:ln>
            <a:noFill/>
          </a:ln>
        </p:spPr>
      </p:sp>
      <p:sp>
        <p:nvSpPr>
          <p:cNvPr id="58" name="Google Shape;58;p1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freepik.es/vector-gratis/ilustracion-concepto-analisis_7069167.htm#page=1&amp;query=recoleccion%20de%20datos&amp;position=4" TargetMode="External"/><Relationship Id="rId4" Type="http://schemas.openxmlformats.org/officeDocument/2006/relationships/image" Target="../media/image15.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premium/grafico-ciclo-infografico-presentacion-datos_4972240.htm#page=1&amp;query=grafico%20ciclo%208&amp;position=34" TargetMode="External"/><Relationship Id="rId4" Type="http://schemas.openxmlformats.org/officeDocument/2006/relationships/image" Target="../media/image5.jpg"/><Relationship Id="rId11" Type="http://schemas.openxmlformats.org/officeDocument/2006/relationships/image" Target="../media/image10.png"/><Relationship Id="rId10" Type="http://schemas.openxmlformats.org/officeDocument/2006/relationships/image" Target="../media/image6.png"/><Relationship Id="rId12" Type="http://schemas.openxmlformats.org/officeDocument/2006/relationships/image" Target="../media/image7.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gratis/diminuto-gerente-recursos-humanos-busca-candidato-trabajo-entrevista-lupa-pantalla-computadora-ilustracion-vectorial-plana-carrera-empleo_10173919.htm#page=1&amp;query=identificar&amp;position=4" TargetMode="External"/><Relationship Id="rId4" Type="http://schemas.openxmlformats.org/officeDocument/2006/relationships/image" Target="../media/image3.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compre-diseno-abierto-muestra_8247029.htm#page=1&amp;query=TIENDA&amp;position=3" TargetMode="External"/><Relationship Id="rId4" Type="http://schemas.openxmlformats.org/officeDocument/2006/relationships/image" Target="../media/image11.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vector-gratis/analisis-rendimiento-empresarial-graficos_3585415.htm#page=1&amp;query=analisis&amp;position=1" TargetMode="External"/><Relationship Id="rId4" Type="http://schemas.openxmlformats.org/officeDocument/2006/relationships/image" Target="../media/image13.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vector-gratis/analisis-informacion-supervision-economia-gerente-progreso-productivo-ilustracion-vectorial_11059259.htm#page=1&amp;query=seguimiento&amp;position=11" TargetMode="External"/><Relationship Id="rId4" Type="http://schemas.openxmlformats.org/officeDocument/2006/relationships/image" Target="../media/image17.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freepik.es/vector-gratis/equipo-marketing-digital-portatiles-bombilla-metricas-equipo-marketing-concepto-liderazgo-responsabilidades-equipo-marketing_10780323.htm#page=1&amp;query=marketing&amp;position=15" TargetMode="External"/><Relationship Id="rId4" Type="http://schemas.openxmlformats.org/officeDocument/2006/relationships/image" Target="../media/image14.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freepik.es/vector-gratis/fondo-degradado-venta-descuento-especial_16635922.htm#page=1&amp;query=promociones&amp;position=6" TargetMode="External"/><Relationship Id="rId4" Type="http://schemas.openxmlformats.org/officeDocument/2006/relationships/image" Target="../media/image12.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freepik.es/vector-gratis/plantilla-colorida-horario-projecto-diseno-plano_3199617.htm#page=1&amp;query=cronograma&amp;position=2" TargetMode="External"/><Relationship Id="rId4" Type="http://schemas.openxmlformats.org/officeDocument/2006/relationships/image" Target="../media/image16.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01833" y="1963744"/>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Infografía interactiva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CF007_1.7_ Ciclo de 8 pasos </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0"/>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0" name="Google Shape;300;p10"/>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Paso No. 8: Revisión de la categoría</a:t>
            </a:r>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este paso, se revisa periódicamente lo planeado y ejecutado, y se aplica una mejora continua para alcanzar mejores resultados por categoría (es decir, el actuar). Se revisa periódicamente la exhibición y acomodo de los productos disponibles en anaquel, apoyándose en fotografías y recolección de datos que permitan obtener reportes con resultados claros, y realizar cambios, si aplica. </a:t>
            </a:r>
            <a:endParaRPr/>
          </a:p>
        </p:txBody>
      </p:sp>
      <p:sp>
        <p:nvSpPr>
          <p:cNvPr id="301" name="Google Shape;301;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302" name="Google Shape;302;p10"/>
          <p:cNvSpPr/>
          <p:nvPr/>
        </p:nvSpPr>
        <p:spPr>
          <a:xfrm>
            <a:off x="8253350" y="5686891"/>
            <a:ext cx="3948174" cy="11711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Recolección de datos: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https://www.freepik.es/vector-gratis/ilustracion-concepto-analisis_7069167.htm#page=1&amp;query=recoleccion%20de%20datos&amp;position=4</a:t>
            </a:r>
            <a:r>
              <a:rPr b="0" i="0" lang="es-ES" sz="1200" u="none" cap="none" strike="noStrike">
                <a:solidFill>
                  <a:schemeClr val="dk1"/>
                </a:solidFill>
                <a:latin typeface="Arial"/>
                <a:ea typeface="Arial"/>
                <a:cs typeface="Arial"/>
                <a:sym typeface="Arial"/>
              </a:rPr>
              <a:t> </a:t>
            </a:r>
            <a:endParaRPr/>
          </a:p>
        </p:txBody>
      </p:sp>
      <p:pic>
        <p:nvPicPr>
          <p:cNvPr descr="Ilustración del concepto de análisis vector gratuito" id="303" name="Google Shape;303;p10"/>
          <p:cNvPicPr preferRelativeResize="0"/>
          <p:nvPr/>
        </p:nvPicPr>
        <p:blipFill rotWithShape="1">
          <a:blip r:embed="rId4">
            <a:alphaModFix/>
          </a:blip>
          <a:srcRect b="0" l="0" r="0" t="0"/>
          <a:stretch/>
        </p:blipFill>
        <p:spPr>
          <a:xfrm>
            <a:off x="9212881" y="3856273"/>
            <a:ext cx="1684250" cy="1684250"/>
          </a:xfrm>
          <a:prstGeom prst="rect">
            <a:avLst/>
          </a:prstGeom>
          <a:noFill/>
          <a:ln>
            <a:noFill/>
          </a:ln>
        </p:spPr>
      </p:pic>
      <p:pic>
        <p:nvPicPr>
          <p:cNvPr descr="Gráfico de ciclo infográfico para presentación de datos. Vector Premium " id="304" name="Google Shape;304;p10"/>
          <p:cNvPicPr preferRelativeResize="0"/>
          <p:nvPr/>
        </p:nvPicPr>
        <p:blipFill rotWithShape="1">
          <a:blip r:embed="rId5">
            <a:alphaModFix/>
          </a:blip>
          <a:srcRect b="4233" l="5347" r="5233" t="4607"/>
          <a:stretch/>
        </p:blipFill>
        <p:spPr>
          <a:xfrm>
            <a:off x="949763" y="156247"/>
            <a:ext cx="6274060" cy="6385810"/>
          </a:xfrm>
          <a:prstGeom prst="roundRect">
            <a:avLst>
              <a:gd fmla="val 16667" name="adj"/>
            </a:avLst>
          </a:prstGeom>
          <a:noFill/>
          <a:ln>
            <a:noFill/>
          </a:ln>
        </p:spPr>
      </p:pic>
      <p:sp>
        <p:nvSpPr>
          <p:cNvPr id="305" name="Google Shape;305;p10"/>
          <p:cNvSpPr/>
          <p:nvPr/>
        </p:nvSpPr>
        <p:spPr>
          <a:xfrm>
            <a:off x="3326797" y="571611"/>
            <a:ext cx="1450687" cy="815923"/>
          </a:xfrm>
          <a:prstGeom prst="roundRect">
            <a:avLst>
              <a:gd fmla="val 16667" name="adj"/>
            </a:avLst>
          </a:prstGeom>
          <a:solidFill>
            <a:srgbClr val="28A1D7"/>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306" name="Google Shape;306;p10"/>
          <p:cNvSpPr/>
          <p:nvPr/>
        </p:nvSpPr>
        <p:spPr>
          <a:xfrm>
            <a:off x="4868693" y="1335914"/>
            <a:ext cx="1450687" cy="815924"/>
          </a:xfrm>
          <a:prstGeom prst="roundRect">
            <a:avLst>
              <a:gd fmla="val 16667" name="adj"/>
            </a:avLst>
          </a:prstGeom>
          <a:solidFill>
            <a:srgbClr val="66C2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307" name="Google Shape;307;p10"/>
          <p:cNvSpPr/>
          <p:nvPr/>
        </p:nvSpPr>
        <p:spPr>
          <a:xfrm>
            <a:off x="5469934" y="2780276"/>
            <a:ext cx="1767698" cy="919598"/>
          </a:xfrm>
          <a:prstGeom prst="roundRect">
            <a:avLst>
              <a:gd fmla="val 16667" name="adj"/>
            </a:avLst>
          </a:prstGeom>
          <a:solidFill>
            <a:srgbClr val="ACD0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308" name="Google Shape;308;p10"/>
          <p:cNvSpPr/>
          <p:nvPr/>
        </p:nvSpPr>
        <p:spPr>
          <a:xfrm>
            <a:off x="930713" y="2762191"/>
            <a:ext cx="1841503" cy="919599"/>
          </a:xfrm>
          <a:prstGeom prst="roundRect">
            <a:avLst>
              <a:gd fmla="val 16667" name="adj"/>
            </a:avLst>
          </a:prstGeom>
          <a:solidFill>
            <a:srgbClr val="624B9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309" name="Google Shape;309;p10"/>
          <p:cNvSpPr/>
          <p:nvPr/>
        </p:nvSpPr>
        <p:spPr>
          <a:xfrm>
            <a:off x="4920290" y="4405480"/>
            <a:ext cx="1646061" cy="919599"/>
          </a:xfrm>
          <a:prstGeom prst="trapezoid">
            <a:avLst>
              <a:gd fmla="val 25000" name="adj"/>
            </a:avLst>
          </a:prstGeom>
          <a:solidFill>
            <a:srgbClr val="F0AD1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310" name="Google Shape;310;p10"/>
          <p:cNvSpPr/>
          <p:nvPr/>
        </p:nvSpPr>
        <p:spPr>
          <a:xfrm>
            <a:off x="3112915" y="4656014"/>
            <a:ext cx="1768746" cy="1303067"/>
          </a:xfrm>
          <a:prstGeom prst="trapezoid">
            <a:avLst>
              <a:gd fmla="val 25000" name="adj"/>
            </a:avLst>
          </a:prstGeom>
          <a:solidFill>
            <a:srgbClr val="F36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311" name="Google Shape;311;p10"/>
          <p:cNvSpPr/>
          <p:nvPr/>
        </p:nvSpPr>
        <p:spPr>
          <a:xfrm>
            <a:off x="1592541" y="4177071"/>
            <a:ext cx="1646061" cy="919599"/>
          </a:xfrm>
          <a:prstGeom prst="roundRect">
            <a:avLst>
              <a:gd fmla="val 16667" name="adj"/>
            </a:avLst>
          </a:prstGeom>
          <a:solidFill>
            <a:srgbClr val="E841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312" name="Google Shape;312;p10"/>
          <p:cNvSpPr/>
          <p:nvPr/>
        </p:nvSpPr>
        <p:spPr>
          <a:xfrm>
            <a:off x="1764513" y="1374898"/>
            <a:ext cx="1384563" cy="822101"/>
          </a:xfrm>
          <a:prstGeom prst="roundRect">
            <a:avLst>
              <a:gd fmla="val 16667" name="adj"/>
            </a:avLst>
          </a:prstGeom>
          <a:solidFill>
            <a:schemeClr val="lt1"/>
          </a:solidFill>
          <a:ln cap="flat" cmpd="sng" w="25400">
            <a:solidFill>
              <a:srgbClr val="ACD0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313" name="Google Shape;313;p10"/>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314" name="Google Shape;314;p10"/>
          <p:cNvPicPr preferRelativeResize="0"/>
          <p:nvPr/>
        </p:nvPicPr>
        <p:blipFill rotWithShape="1">
          <a:blip r:embed="rId6">
            <a:alphaModFix/>
          </a:blip>
          <a:srcRect b="0" l="0" r="0" t="0"/>
          <a:stretch/>
        </p:blipFill>
        <p:spPr>
          <a:xfrm>
            <a:off x="2943581" y="3991133"/>
            <a:ext cx="523742" cy="523742"/>
          </a:xfrm>
          <a:prstGeom prst="rect">
            <a:avLst/>
          </a:prstGeom>
          <a:noFill/>
          <a:ln>
            <a:noFill/>
          </a:ln>
        </p:spPr>
      </p:pic>
      <p:pic>
        <p:nvPicPr>
          <p:cNvPr descr="Insignia 8 con relleno sólido" id="315" name="Google Shape;315;p10"/>
          <p:cNvPicPr preferRelativeResize="0"/>
          <p:nvPr/>
        </p:nvPicPr>
        <p:blipFill rotWithShape="1">
          <a:blip r:embed="rId7">
            <a:alphaModFix/>
          </a:blip>
          <a:srcRect b="0" l="0" r="0" t="0"/>
          <a:stretch/>
        </p:blipFill>
        <p:spPr>
          <a:xfrm>
            <a:off x="2967341" y="2260930"/>
            <a:ext cx="519346" cy="519346"/>
          </a:xfrm>
          <a:prstGeom prst="rect">
            <a:avLst/>
          </a:prstGeom>
          <a:noFill/>
          <a:ln>
            <a:noFill/>
          </a:ln>
        </p:spPr>
      </p:pic>
      <p:pic>
        <p:nvPicPr>
          <p:cNvPr descr="Insignia con relleno sólido" id="316" name="Google Shape;316;p10"/>
          <p:cNvPicPr preferRelativeResize="0"/>
          <p:nvPr/>
        </p:nvPicPr>
        <p:blipFill rotWithShape="1">
          <a:blip r:embed="rId8">
            <a:alphaModFix/>
          </a:blip>
          <a:srcRect b="0" l="0" r="0" t="0"/>
          <a:stretch/>
        </p:blipFill>
        <p:spPr>
          <a:xfrm>
            <a:off x="4725588" y="2243435"/>
            <a:ext cx="549893" cy="549893"/>
          </a:xfrm>
          <a:prstGeom prst="rect">
            <a:avLst/>
          </a:prstGeom>
          <a:noFill/>
          <a:ln>
            <a:noFill/>
          </a:ln>
        </p:spPr>
      </p:pic>
      <p:pic>
        <p:nvPicPr>
          <p:cNvPr descr="Insignia 3 con relleno sólido" id="317" name="Google Shape;317;p10"/>
          <p:cNvPicPr preferRelativeResize="0"/>
          <p:nvPr/>
        </p:nvPicPr>
        <p:blipFill rotWithShape="1">
          <a:blip r:embed="rId9">
            <a:alphaModFix/>
          </a:blip>
          <a:srcRect b="0" l="0" r="0" t="0"/>
          <a:stretch/>
        </p:blipFill>
        <p:spPr>
          <a:xfrm>
            <a:off x="5106353" y="3069900"/>
            <a:ext cx="503029" cy="503029"/>
          </a:xfrm>
          <a:prstGeom prst="rect">
            <a:avLst/>
          </a:prstGeom>
          <a:noFill/>
          <a:ln>
            <a:noFill/>
          </a:ln>
        </p:spPr>
      </p:pic>
      <p:pic>
        <p:nvPicPr>
          <p:cNvPr descr="Insignia 1 con relleno sólido" id="318" name="Google Shape;318;p10"/>
          <p:cNvPicPr preferRelativeResize="0"/>
          <p:nvPr/>
        </p:nvPicPr>
        <p:blipFill rotWithShape="1">
          <a:blip r:embed="rId10">
            <a:alphaModFix/>
          </a:blip>
          <a:srcRect b="0" l="0" r="0" t="0"/>
          <a:stretch/>
        </p:blipFill>
        <p:spPr>
          <a:xfrm>
            <a:off x="3684453" y="1499027"/>
            <a:ext cx="625669" cy="625669"/>
          </a:xfrm>
          <a:prstGeom prst="rect">
            <a:avLst/>
          </a:prstGeom>
          <a:noFill/>
          <a:ln>
            <a:noFill/>
          </a:ln>
        </p:spPr>
      </p:pic>
      <p:pic>
        <p:nvPicPr>
          <p:cNvPr descr="Insignia 7 con relleno sólido" id="319" name="Google Shape;319;p10"/>
          <p:cNvPicPr preferRelativeResize="0"/>
          <p:nvPr/>
        </p:nvPicPr>
        <p:blipFill rotWithShape="1">
          <a:blip r:embed="rId11">
            <a:alphaModFix/>
          </a:blip>
          <a:srcRect b="0" l="0" r="0" t="0"/>
          <a:stretch/>
        </p:blipFill>
        <p:spPr>
          <a:xfrm>
            <a:off x="2526275" y="2873102"/>
            <a:ext cx="594376" cy="594376"/>
          </a:xfrm>
          <a:prstGeom prst="rect">
            <a:avLst/>
          </a:prstGeom>
          <a:noFill/>
          <a:ln>
            <a:noFill/>
          </a:ln>
        </p:spPr>
      </p:pic>
      <p:pic>
        <p:nvPicPr>
          <p:cNvPr descr="Insignia 5 con relleno sólido" id="320" name="Google Shape;320;p10"/>
          <p:cNvPicPr preferRelativeResize="0"/>
          <p:nvPr/>
        </p:nvPicPr>
        <p:blipFill rotWithShape="1">
          <a:blip r:embed="rId12">
            <a:alphaModFix/>
          </a:blip>
          <a:srcRect b="0" l="0" r="0" t="0"/>
          <a:stretch/>
        </p:blipFill>
        <p:spPr>
          <a:xfrm>
            <a:off x="3763968" y="4416827"/>
            <a:ext cx="535443" cy="535443"/>
          </a:xfrm>
          <a:prstGeom prst="rect">
            <a:avLst/>
          </a:prstGeom>
          <a:noFill/>
          <a:ln>
            <a:noFill/>
          </a:ln>
        </p:spPr>
      </p:pic>
      <p:pic>
        <p:nvPicPr>
          <p:cNvPr descr="Insignia 4 con relleno sólido" id="321" name="Google Shape;321;p10"/>
          <p:cNvPicPr preferRelativeResize="0"/>
          <p:nvPr/>
        </p:nvPicPr>
        <p:blipFill rotWithShape="1">
          <a:blip r:embed="rId13">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6" name="Google Shape;86;p2"/>
          <p:cNvSpPr/>
          <p:nvPr/>
        </p:nvSpPr>
        <p:spPr>
          <a:xfrm>
            <a:off x="8253350" y="5021705"/>
            <a:ext cx="3948174" cy="18362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Infografía: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https://www.freepik.es/vector-premium/grafico-ciclo-infografico-presentacion-datos_4972240.htm#page=1&amp;query=grafico%20ciclo%208&amp;position=34</a:t>
            </a:r>
            <a:r>
              <a:rPr b="0" i="0" lang="es-ES" sz="1200" u="none" cap="none" strike="noStrike">
                <a:solidFill>
                  <a:schemeClr val="dk1"/>
                </a:solidFill>
                <a:latin typeface="Arial"/>
                <a:ea typeface="Arial"/>
                <a:cs typeface="Arial"/>
                <a:sym typeface="Arial"/>
              </a:rPr>
              <a:t> </a:t>
            </a:r>
            <a:endParaRPr/>
          </a:p>
        </p:txBody>
      </p:sp>
      <p:sp>
        <p:nvSpPr>
          <p:cNvPr id="87" name="Google Shape;87;p2"/>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que hacer una infografía interactiva donde al dar clic en cada rol, aparezca la función y una imagen. Como se muestra en las siguientes slides </a:t>
            </a:r>
            <a:endParaRPr b="0" i="0" sz="1400" u="none" cap="none" strike="noStrike">
              <a:solidFill>
                <a:schemeClr val="dk1"/>
              </a:solidFill>
              <a:latin typeface="Arial"/>
              <a:ea typeface="Arial"/>
              <a:cs typeface="Arial"/>
              <a:sym typeface="Arial"/>
            </a:endParaRPr>
          </a:p>
        </p:txBody>
      </p:sp>
      <p:pic>
        <p:nvPicPr>
          <p:cNvPr descr="Gráfico de ciclo infográfico para presentación de datos. Vector Premium " id="88" name="Google Shape;88;p2"/>
          <p:cNvPicPr preferRelativeResize="0"/>
          <p:nvPr/>
        </p:nvPicPr>
        <p:blipFill rotWithShape="1">
          <a:blip r:embed="rId4">
            <a:alphaModFix/>
          </a:blip>
          <a:srcRect b="4233" l="5347" r="5233" t="4607"/>
          <a:stretch/>
        </p:blipFill>
        <p:spPr>
          <a:xfrm>
            <a:off x="949763" y="156247"/>
            <a:ext cx="6274060" cy="6385810"/>
          </a:xfrm>
          <a:prstGeom prst="roundRect">
            <a:avLst>
              <a:gd fmla="val 16667" name="adj"/>
            </a:avLst>
          </a:prstGeom>
          <a:noFill/>
          <a:ln>
            <a:noFill/>
          </a:ln>
        </p:spPr>
      </p:pic>
      <p:sp>
        <p:nvSpPr>
          <p:cNvPr id="89" name="Google Shape;89;p2"/>
          <p:cNvSpPr/>
          <p:nvPr/>
        </p:nvSpPr>
        <p:spPr>
          <a:xfrm>
            <a:off x="3326797" y="571611"/>
            <a:ext cx="1450687" cy="815923"/>
          </a:xfrm>
          <a:prstGeom prst="roundRect">
            <a:avLst>
              <a:gd fmla="val 16667" name="adj"/>
            </a:avLst>
          </a:prstGeom>
          <a:solidFill>
            <a:srgbClr val="28A1D7"/>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90" name="Google Shape;90;p2"/>
          <p:cNvSpPr/>
          <p:nvPr/>
        </p:nvSpPr>
        <p:spPr>
          <a:xfrm>
            <a:off x="4868693" y="1335914"/>
            <a:ext cx="1450687" cy="815924"/>
          </a:xfrm>
          <a:prstGeom prst="roundRect">
            <a:avLst>
              <a:gd fmla="val 16667" name="adj"/>
            </a:avLst>
          </a:prstGeom>
          <a:solidFill>
            <a:srgbClr val="66C2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91" name="Google Shape;91;p2"/>
          <p:cNvSpPr/>
          <p:nvPr/>
        </p:nvSpPr>
        <p:spPr>
          <a:xfrm>
            <a:off x="5469934" y="2780276"/>
            <a:ext cx="1767698" cy="919598"/>
          </a:xfrm>
          <a:prstGeom prst="roundRect">
            <a:avLst>
              <a:gd fmla="val 16667" name="adj"/>
            </a:avLst>
          </a:prstGeom>
          <a:solidFill>
            <a:srgbClr val="ACD0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92" name="Google Shape;92;p2"/>
          <p:cNvSpPr/>
          <p:nvPr/>
        </p:nvSpPr>
        <p:spPr>
          <a:xfrm>
            <a:off x="930713" y="2762191"/>
            <a:ext cx="1841503" cy="919599"/>
          </a:xfrm>
          <a:prstGeom prst="roundRect">
            <a:avLst>
              <a:gd fmla="val 16667" name="adj"/>
            </a:avLst>
          </a:prstGeom>
          <a:solidFill>
            <a:srgbClr val="624B9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93" name="Google Shape;93;p2"/>
          <p:cNvSpPr/>
          <p:nvPr/>
        </p:nvSpPr>
        <p:spPr>
          <a:xfrm>
            <a:off x="4920290" y="4405480"/>
            <a:ext cx="1646061" cy="919599"/>
          </a:xfrm>
          <a:prstGeom prst="trapezoid">
            <a:avLst>
              <a:gd fmla="val 25000" name="adj"/>
            </a:avLst>
          </a:prstGeom>
          <a:solidFill>
            <a:srgbClr val="F0AD1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94" name="Google Shape;94;p2"/>
          <p:cNvSpPr/>
          <p:nvPr/>
        </p:nvSpPr>
        <p:spPr>
          <a:xfrm>
            <a:off x="3112915" y="4656014"/>
            <a:ext cx="1768746" cy="1303067"/>
          </a:xfrm>
          <a:prstGeom prst="trapezoid">
            <a:avLst>
              <a:gd fmla="val 25000" name="adj"/>
            </a:avLst>
          </a:prstGeom>
          <a:solidFill>
            <a:srgbClr val="F36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95" name="Google Shape;95;p2"/>
          <p:cNvSpPr/>
          <p:nvPr/>
        </p:nvSpPr>
        <p:spPr>
          <a:xfrm>
            <a:off x="1592541" y="4177071"/>
            <a:ext cx="1646061" cy="919599"/>
          </a:xfrm>
          <a:prstGeom prst="roundRect">
            <a:avLst>
              <a:gd fmla="val 16667" name="adj"/>
            </a:avLst>
          </a:prstGeom>
          <a:solidFill>
            <a:srgbClr val="E841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96" name="Google Shape;96;p2"/>
          <p:cNvSpPr/>
          <p:nvPr/>
        </p:nvSpPr>
        <p:spPr>
          <a:xfrm>
            <a:off x="1764513" y="1374898"/>
            <a:ext cx="1384563" cy="822101"/>
          </a:xfrm>
          <a:prstGeom prst="roundRect">
            <a:avLst>
              <a:gd fmla="val 16667" name="adj"/>
            </a:avLst>
          </a:prstGeom>
          <a:solidFill>
            <a:srgbClr val="027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97" name="Google Shape;97;p2"/>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98" name="Google Shape;98;p2"/>
          <p:cNvPicPr preferRelativeResize="0"/>
          <p:nvPr/>
        </p:nvPicPr>
        <p:blipFill rotWithShape="1">
          <a:blip r:embed="rId5">
            <a:alphaModFix/>
          </a:blip>
          <a:srcRect b="0" l="0" r="0" t="0"/>
          <a:stretch/>
        </p:blipFill>
        <p:spPr>
          <a:xfrm>
            <a:off x="2943581" y="3991133"/>
            <a:ext cx="523742" cy="523742"/>
          </a:xfrm>
          <a:prstGeom prst="rect">
            <a:avLst/>
          </a:prstGeom>
          <a:noFill/>
          <a:ln>
            <a:noFill/>
          </a:ln>
        </p:spPr>
      </p:pic>
      <p:pic>
        <p:nvPicPr>
          <p:cNvPr descr="Insignia 8 con relleno sólido" id="99" name="Google Shape;99;p2"/>
          <p:cNvPicPr preferRelativeResize="0"/>
          <p:nvPr/>
        </p:nvPicPr>
        <p:blipFill rotWithShape="1">
          <a:blip r:embed="rId6">
            <a:alphaModFix/>
          </a:blip>
          <a:srcRect b="0" l="0" r="0" t="0"/>
          <a:stretch/>
        </p:blipFill>
        <p:spPr>
          <a:xfrm>
            <a:off x="2967341" y="2260930"/>
            <a:ext cx="519346" cy="519346"/>
          </a:xfrm>
          <a:prstGeom prst="rect">
            <a:avLst/>
          </a:prstGeom>
          <a:noFill/>
          <a:ln>
            <a:noFill/>
          </a:ln>
        </p:spPr>
      </p:pic>
      <p:pic>
        <p:nvPicPr>
          <p:cNvPr descr="Insignia con relleno sólido" id="100" name="Google Shape;100;p2"/>
          <p:cNvPicPr preferRelativeResize="0"/>
          <p:nvPr/>
        </p:nvPicPr>
        <p:blipFill rotWithShape="1">
          <a:blip r:embed="rId7">
            <a:alphaModFix/>
          </a:blip>
          <a:srcRect b="0" l="0" r="0" t="0"/>
          <a:stretch/>
        </p:blipFill>
        <p:spPr>
          <a:xfrm>
            <a:off x="4725588" y="2243435"/>
            <a:ext cx="549893" cy="549893"/>
          </a:xfrm>
          <a:prstGeom prst="rect">
            <a:avLst/>
          </a:prstGeom>
          <a:noFill/>
          <a:ln>
            <a:noFill/>
          </a:ln>
        </p:spPr>
      </p:pic>
      <p:pic>
        <p:nvPicPr>
          <p:cNvPr descr="Insignia 3 con relleno sólido" id="101" name="Google Shape;101;p2"/>
          <p:cNvPicPr preferRelativeResize="0"/>
          <p:nvPr/>
        </p:nvPicPr>
        <p:blipFill rotWithShape="1">
          <a:blip r:embed="rId8">
            <a:alphaModFix/>
          </a:blip>
          <a:srcRect b="0" l="0" r="0" t="0"/>
          <a:stretch/>
        </p:blipFill>
        <p:spPr>
          <a:xfrm>
            <a:off x="5106353" y="3069900"/>
            <a:ext cx="503029" cy="503029"/>
          </a:xfrm>
          <a:prstGeom prst="rect">
            <a:avLst/>
          </a:prstGeom>
          <a:noFill/>
          <a:ln>
            <a:noFill/>
          </a:ln>
        </p:spPr>
      </p:pic>
      <p:pic>
        <p:nvPicPr>
          <p:cNvPr descr="Insignia 1 con relleno sólido" id="102" name="Google Shape;102;p2"/>
          <p:cNvPicPr preferRelativeResize="0"/>
          <p:nvPr/>
        </p:nvPicPr>
        <p:blipFill rotWithShape="1">
          <a:blip r:embed="rId9">
            <a:alphaModFix/>
          </a:blip>
          <a:srcRect b="0" l="0" r="0" t="0"/>
          <a:stretch/>
        </p:blipFill>
        <p:spPr>
          <a:xfrm>
            <a:off x="3684453" y="1499027"/>
            <a:ext cx="625669" cy="625669"/>
          </a:xfrm>
          <a:prstGeom prst="rect">
            <a:avLst/>
          </a:prstGeom>
          <a:noFill/>
          <a:ln>
            <a:noFill/>
          </a:ln>
        </p:spPr>
      </p:pic>
      <p:pic>
        <p:nvPicPr>
          <p:cNvPr descr="Insignia 7 con relleno sólido" id="103" name="Google Shape;103;p2"/>
          <p:cNvPicPr preferRelativeResize="0"/>
          <p:nvPr/>
        </p:nvPicPr>
        <p:blipFill rotWithShape="1">
          <a:blip r:embed="rId10">
            <a:alphaModFix/>
          </a:blip>
          <a:srcRect b="0" l="0" r="0" t="0"/>
          <a:stretch/>
        </p:blipFill>
        <p:spPr>
          <a:xfrm>
            <a:off x="2526275" y="2873102"/>
            <a:ext cx="594376" cy="594376"/>
          </a:xfrm>
          <a:prstGeom prst="rect">
            <a:avLst/>
          </a:prstGeom>
          <a:noFill/>
          <a:ln>
            <a:noFill/>
          </a:ln>
        </p:spPr>
      </p:pic>
      <p:pic>
        <p:nvPicPr>
          <p:cNvPr descr="Insignia 5 con relleno sólido" id="104" name="Google Shape;104;p2"/>
          <p:cNvPicPr preferRelativeResize="0"/>
          <p:nvPr/>
        </p:nvPicPr>
        <p:blipFill rotWithShape="1">
          <a:blip r:embed="rId11">
            <a:alphaModFix/>
          </a:blip>
          <a:srcRect b="0" l="0" r="0" t="0"/>
          <a:stretch/>
        </p:blipFill>
        <p:spPr>
          <a:xfrm>
            <a:off x="3763968" y="4416827"/>
            <a:ext cx="535443" cy="535443"/>
          </a:xfrm>
          <a:prstGeom prst="rect">
            <a:avLst/>
          </a:prstGeom>
          <a:noFill/>
          <a:ln>
            <a:noFill/>
          </a:ln>
        </p:spPr>
      </p:pic>
      <p:pic>
        <p:nvPicPr>
          <p:cNvPr descr="Insignia 4 con relleno sólido" id="105" name="Google Shape;105;p2"/>
          <p:cNvPicPr preferRelativeResize="0"/>
          <p:nvPr/>
        </p:nvPicPr>
        <p:blipFill rotWithShape="1">
          <a:blip r:embed="rId12">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Paso No. 1: Definir la categoría</a:t>
            </a:r>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paso, haría parte de la planeación del trabajo. Aquí, se identifican las categorías de productos que se deben trabajar, según las necesidades que tengan los consumidores. El </a:t>
            </a:r>
            <a:r>
              <a:rPr b="0" i="1" lang="es-ES" sz="1400" u="none" cap="none" strike="noStrike">
                <a:solidFill>
                  <a:schemeClr val="dk1"/>
                </a:solidFill>
                <a:latin typeface="Arial"/>
                <a:ea typeface="Arial"/>
                <a:cs typeface="Arial"/>
                <a:sym typeface="Arial"/>
              </a:rPr>
              <a:t>category manager </a:t>
            </a:r>
            <a:r>
              <a:rPr b="0" i="0" lang="es-ES" sz="1400" u="none" cap="none" strike="noStrike">
                <a:solidFill>
                  <a:schemeClr val="dk1"/>
                </a:solidFill>
                <a:latin typeface="Arial"/>
                <a:ea typeface="Arial"/>
                <a:cs typeface="Arial"/>
                <a:sym typeface="Arial"/>
              </a:rPr>
              <a:t>debe definir la categoría en función de cómo actúa el comprador.</a:t>
            </a:r>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112" name="Google Shape;112;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3" name="Google Shape;113;p3"/>
          <p:cNvSpPr/>
          <p:nvPr/>
        </p:nvSpPr>
        <p:spPr>
          <a:xfrm>
            <a:off x="8253350" y="5686891"/>
            <a:ext cx="3948174" cy="11711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Identificar: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https://www.freepik.es/vector-gratis/diminuto-gerente-recursos-humanos-busca-candidato-trabajo-entrevista-lupa-pantalla-computadora-ilustracion-vectorial-plana-carrera-empleo_10173919.htm#page=1&amp;query=identificar&amp;position=4</a:t>
            </a:r>
            <a:r>
              <a:rPr b="0" i="0" lang="es-ES" sz="1200" u="none" cap="none" strike="noStrike">
                <a:solidFill>
                  <a:schemeClr val="dk1"/>
                </a:solidFill>
                <a:latin typeface="Arial"/>
                <a:ea typeface="Arial"/>
                <a:cs typeface="Arial"/>
                <a:sym typeface="Arial"/>
              </a:rPr>
              <a:t> </a:t>
            </a:r>
            <a:endParaRPr/>
          </a:p>
        </p:txBody>
      </p:sp>
      <p:pic>
        <p:nvPicPr>
          <p:cNvPr descr="Diminuto gerente de recursos humanos en busca de un candidato para el trabajo. entrevista, lupa, pantalla de computadora ilustración vectorial plana. carrera y empleo vector gratuito" id="114" name="Google Shape;114;p3"/>
          <p:cNvPicPr preferRelativeResize="0"/>
          <p:nvPr/>
        </p:nvPicPr>
        <p:blipFill rotWithShape="1">
          <a:blip r:embed="rId4">
            <a:alphaModFix/>
          </a:blip>
          <a:srcRect b="0" l="0" r="0" t="0"/>
          <a:stretch/>
        </p:blipFill>
        <p:spPr>
          <a:xfrm>
            <a:off x="8612924" y="3321620"/>
            <a:ext cx="3219500" cy="2144619"/>
          </a:xfrm>
          <a:prstGeom prst="rect">
            <a:avLst/>
          </a:prstGeom>
          <a:noFill/>
          <a:ln>
            <a:noFill/>
          </a:ln>
        </p:spPr>
      </p:pic>
      <p:pic>
        <p:nvPicPr>
          <p:cNvPr descr="Gráfico de ciclo infográfico para presentación de datos. Vector Premium " id="115" name="Google Shape;115;p3"/>
          <p:cNvPicPr preferRelativeResize="0"/>
          <p:nvPr/>
        </p:nvPicPr>
        <p:blipFill rotWithShape="1">
          <a:blip r:embed="rId5">
            <a:alphaModFix/>
          </a:blip>
          <a:srcRect b="4233" l="5347" r="5233" t="4607"/>
          <a:stretch/>
        </p:blipFill>
        <p:spPr>
          <a:xfrm>
            <a:off x="949763" y="156247"/>
            <a:ext cx="6274060" cy="6385810"/>
          </a:xfrm>
          <a:prstGeom prst="roundRect">
            <a:avLst>
              <a:gd fmla="val 16667" name="adj"/>
            </a:avLst>
          </a:prstGeom>
          <a:noFill/>
          <a:ln>
            <a:noFill/>
          </a:ln>
        </p:spPr>
      </p:pic>
      <p:sp>
        <p:nvSpPr>
          <p:cNvPr id="116" name="Google Shape;116;p3"/>
          <p:cNvSpPr/>
          <p:nvPr/>
        </p:nvSpPr>
        <p:spPr>
          <a:xfrm>
            <a:off x="3326797" y="571611"/>
            <a:ext cx="1450687" cy="815923"/>
          </a:xfrm>
          <a:prstGeom prst="roundRect">
            <a:avLst>
              <a:gd fmla="val 16667" name="adj"/>
            </a:avLst>
          </a:prstGeom>
          <a:solidFill>
            <a:schemeClr val="lt1"/>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117" name="Google Shape;117;p3"/>
          <p:cNvSpPr/>
          <p:nvPr/>
        </p:nvSpPr>
        <p:spPr>
          <a:xfrm>
            <a:off x="4868693" y="1335914"/>
            <a:ext cx="1450687" cy="815924"/>
          </a:xfrm>
          <a:prstGeom prst="roundRect">
            <a:avLst>
              <a:gd fmla="val 16667" name="adj"/>
            </a:avLst>
          </a:prstGeom>
          <a:solidFill>
            <a:srgbClr val="66C2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118" name="Google Shape;118;p3"/>
          <p:cNvSpPr/>
          <p:nvPr/>
        </p:nvSpPr>
        <p:spPr>
          <a:xfrm>
            <a:off x="5469934" y="2780276"/>
            <a:ext cx="1767698" cy="919598"/>
          </a:xfrm>
          <a:prstGeom prst="roundRect">
            <a:avLst>
              <a:gd fmla="val 16667" name="adj"/>
            </a:avLst>
          </a:prstGeom>
          <a:solidFill>
            <a:srgbClr val="ACD0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119" name="Google Shape;119;p3"/>
          <p:cNvSpPr/>
          <p:nvPr/>
        </p:nvSpPr>
        <p:spPr>
          <a:xfrm>
            <a:off x="930713" y="2762191"/>
            <a:ext cx="1841503" cy="919599"/>
          </a:xfrm>
          <a:prstGeom prst="roundRect">
            <a:avLst>
              <a:gd fmla="val 16667" name="adj"/>
            </a:avLst>
          </a:prstGeom>
          <a:solidFill>
            <a:srgbClr val="624B9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120" name="Google Shape;120;p3"/>
          <p:cNvSpPr/>
          <p:nvPr/>
        </p:nvSpPr>
        <p:spPr>
          <a:xfrm>
            <a:off x="4920290" y="4405480"/>
            <a:ext cx="1646061" cy="919599"/>
          </a:xfrm>
          <a:prstGeom prst="trapezoid">
            <a:avLst>
              <a:gd fmla="val 25000" name="adj"/>
            </a:avLst>
          </a:prstGeom>
          <a:solidFill>
            <a:srgbClr val="F0AD1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21" name="Google Shape;121;p3"/>
          <p:cNvSpPr/>
          <p:nvPr/>
        </p:nvSpPr>
        <p:spPr>
          <a:xfrm>
            <a:off x="3112915" y="4656014"/>
            <a:ext cx="1768746" cy="1303067"/>
          </a:xfrm>
          <a:prstGeom prst="trapezoid">
            <a:avLst>
              <a:gd fmla="val 25000" name="adj"/>
            </a:avLst>
          </a:prstGeom>
          <a:solidFill>
            <a:srgbClr val="F36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22" name="Google Shape;122;p3"/>
          <p:cNvSpPr/>
          <p:nvPr/>
        </p:nvSpPr>
        <p:spPr>
          <a:xfrm>
            <a:off x="1592541" y="4177071"/>
            <a:ext cx="1646061" cy="919599"/>
          </a:xfrm>
          <a:prstGeom prst="roundRect">
            <a:avLst>
              <a:gd fmla="val 16667" name="adj"/>
            </a:avLst>
          </a:prstGeom>
          <a:solidFill>
            <a:srgbClr val="E841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123" name="Google Shape;123;p3"/>
          <p:cNvSpPr/>
          <p:nvPr/>
        </p:nvSpPr>
        <p:spPr>
          <a:xfrm>
            <a:off x="1764513" y="1374898"/>
            <a:ext cx="1384563" cy="822101"/>
          </a:xfrm>
          <a:prstGeom prst="roundRect">
            <a:avLst>
              <a:gd fmla="val 16667" name="adj"/>
            </a:avLst>
          </a:prstGeom>
          <a:solidFill>
            <a:srgbClr val="027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124" name="Google Shape;124;p3"/>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125" name="Google Shape;125;p3"/>
          <p:cNvPicPr preferRelativeResize="0"/>
          <p:nvPr/>
        </p:nvPicPr>
        <p:blipFill rotWithShape="1">
          <a:blip r:embed="rId6">
            <a:alphaModFix/>
          </a:blip>
          <a:srcRect b="0" l="0" r="0" t="0"/>
          <a:stretch/>
        </p:blipFill>
        <p:spPr>
          <a:xfrm>
            <a:off x="2943581" y="3991133"/>
            <a:ext cx="523742" cy="523742"/>
          </a:xfrm>
          <a:prstGeom prst="rect">
            <a:avLst/>
          </a:prstGeom>
          <a:noFill/>
          <a:ln>
            <a:noFill/>
          </a:ln>
        </p:spPr>
      </p:pic>
      <p:pic>
        <p:nvPicPr>
          <p:cNvPr descr="Insignia 8 con relleno sólido" id="126" name="Google Shape;126;p3"/>
          <p:cNvPicPr preferRelativeResize="0"/>
          <p:nvPr/>
        </p:nvPicPr>
        <p:blipFill rotWithShape="1">
          <a:blip r:embed="rId7">
            <a:alphaModFix/>
          </a:blip>
          <a:srcRect b="0" l="0" r="0" t="0"/>
          <a:stretch/>
        </p:blipFill>
        <p:spPr>
          <a:xfrm>
            <a:off x="2967341" y="2260930"/>
            <a:ext cx="519346" cy="519346"/>
          </a:xfrm>
          <a:prstGeom prst="rect">
            <a:avLst/>
          </a:prstGeom>
          <a:noFill/>
          <a:ln>
            <a:noFill/>
          </a:ln>
        </p:spPr>
      </p:pic>
      <p:pic>
        <p:nvPicPr>
          <p:cNvPr descr="Insignia con relleno sólido" id="127" name="Google Shape;127;p3"/>
          <p:cNvPicPr preferRelativeResize="0"/>
          <p:nvPr/>
        </p:nvPicPr>
        <p:blipFill rotWithShape="1">
          <a:blip r:embed="rId8">
            <a:alphaModFix/>
          </a:blip>
          <a:srcRect b="0" l="0" r="0" t="0"/>
          <a:stretch/>
        </p:blipFill>
        <p:spPr>
          <a:xfrm>
            <a:off x="4725588" y="2243435"/>
            <a:ext cx="549893" cy="549893"/>
          </a:xfrm>
          <a:prstGeom prst="rect">
            <a:avLst/>
          </a:prstGeom>
          <a:noFill/>
          <a:ln>
            <a:noFill/>
          </a:ln>
        </p:spPr>
      </p:pic>
      <p:pic>
        <p:nvPicPr>
          <p:cNvPr descr="Insignia 3 con relleno sólido" id="128" name="Google Shape;128;p3"/>
          <p:cNvPicPr preferRelativeResize="0"/>
          <p:nvPr/>
        </p:nvPicPr>
        <p:blipFill rotWithShape="1">
          <a:blip r:embed="rId9">
            <a:alphaModFix/>
          </a:blip>
          <a:srcRect b="0" l="0" r="0" t="0"/>
          <a:stretch/>
        </p:blipFill>
        <p:spPr>
          <a:xfrm>
            <a:off x="5106353" y="3069900"/>
            <a:ext cx="503029" cy="503029"/>
          </a:xfrm>
          <a:prstGeom prst="rect">
            <a:avLst/>
          </a:prstGeom>
          <a:noFill/>
          <a:ln>
            <a:noFill/>
          </a:ln>
        </p:spPr>
      </p:pic>
      <p:pic>
        <p:nvPicPr>
          <p:cNvPr descr="Insignia 1 con relleno sólido" id="129" name="Google Shape;129;p3"/>
          <p:cNvPicPr preferRelativeResize="0"/>
          <p:nvPr/>
        </p:nvPicPr>
        <p:blipFill rotWithShape="1">
          <a:blip r:embed="rId10">
            <a:alphaModFix/>
          </a:blip>
          <a:srcRect b="0" l="0" r="0" t="0"/>
          <a:stretch/>
        </p:blipFill>
        <p:spPr>
          <a:xfrm>
            <a:off x="3684453" y="1499027"/>
            <a:ext cx="625669" cy="625669"/>
          </a:xfrm>
          <a:prstGeom prst="rect">
            <a:avLst/>
          </a:prstGeom>
          <a:noFill/>
          <a:ln>
            <a:noFill/>
          </a:ln>
        </p:spPr>
      </p:pic>
      <p:pic>
        <p:nvPicPr>
          <p:cNvPr descr="Insignia 7 con relleno sólido" id="130" name="Google Shape;130;p3"/>
          <p:cNvPicPr preferRelativeResize="0"/>
          <p:nvPr/>
        </p:nvPicPr>
        <p:blipFill rotWithShape="1">
          <a:blip r:embed="rId11">
            <a:alphaModFix/>
          </a:blip>
          <a:srcRect b="0" l="0" r="0" t="0"/>
          <a:stretch/>
        </p:blipFill>
        <p:spPr>
          <a:xfrm>
            <a:off x="2526275" y="2873102"/>
            <a:ext cx="594376" cy="594376"/>
          </a:xfrm>
          <a:prstGeom prst="rect">
            <a:avLst/>
          </a:prstGeom>
          <a:noFill/>
          <a:ln>
            <a:noFill/>
          </a:ln>
        </p:spPr>
      </p:pic>
      <p:pic>
        <p:nvPicPr>
          <p:cNvPr descr="Insignia 5 con relleno sólido" id="131" name="Google Shape;131;p3"/>
          <p:cNvPicPr preferRelativeResize="0"/>
          <p:nvPr/>
        </p:nvPicPr>
        <p:blipFill rotWithShape="1">
          <a:blip r:embed="rId12">
            <a:alphaModFix/>
          </a:blip>
          <a:srcRect b="0" l="0" r="0" t="0"/>
          <a:stretch/>
        </p:blipFill>
        <p:spPr>
          <a:xfrm>
            <a:off x="3763968" y="4416827"/>
            <a:ext cx="535443" cy="535443"/>
          </a:xfrm>
          <a:prstGeom prst="rect">
            <a:avLst/>
          </a:prstGeom>
          <a:noFill/>
          <a:ln>
            <a:noFill/>
          </a:ln>
        </p:spPr>
      </p:pic>
      <p:pic>
        <p:nvPicPr>
          <p:cNvPr descr="Insignia 4 con relleno sólido" id="132" name="Google Shape;132;p3"/>
          <p:cNvPicPr preferRelativeResize="0"/>
          <p:nvPr/>
        </p:nvPicPr>
        <p:blipFill rotWithShape="1">
          <a:blip r:embed="rId13">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4"/>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Paso No. 2: Definir el rol/papel de la categoría</a:t>
            </a:r>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este paso, se define la importancia que tiene la categoría para el negocio del </a:t>
            </a:r>
            <a:r>
              <a:rPr b="0" i="1" lang="es-ES" sz="1400" u="none" cap="none" strike="noStrike">
                <a:solidFill>
                  <a:schemeClr val="dk1"/>
                </a:solidFill>
                <a:latin typeface="Arial"/>
                <a:ea typeface="Arial"/>
                <a:cs typeface="Arial"/>
                <a:sym typeface="Arial"/>
              </a:rPr>
              <a:t>retailer,</a:t>
            </a:r>
            <a:r>
              <a:rPr b="0" i="0" lang="es-ES" sz="1400" u="none" cap="none" strike="noStrike">
                <a:solidFill>
                  <a:schemeClr val="dk1"/>
                </a:solidFill>
                <a:latin typeface="Arial"/>
                <a:ea typeface="Arial"/>
                <a:cs typeface="Arial"/>
                <a:sym typeface="Arial"/>
              </a:rPr>
              <a:t> o minorista, es decir, en la tienda (para obtener el incremento de las ventas), para el cliente (ajustar la categoría de acuerdo con el perfil del cliente) y para el mercado (los proveedores). Existen 4 roles principales de categoría: </a:t>
            </a:r>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350"/>
              <a:buFont typeface="Arial"/>
              <a:buChar char="•"/>
            </a:pPr>
            <a:r>
              <a:rPr b="0" i="0" lang="es-ES" sz="1400" u="none" cap="none" strike="noStrike">
                <a:solidFill>
                  <a:schemeClr val="dk1"/>
                </a:solidFill>
                <a:latin typeface="Arial"/>
                <a:ea typeface="Arial"/>
                <a:cs typeface="Arial"/>
                <a:sym typeface="Arial"/>
              </a:rPr>
              <a:t>Rutina o habituales </a:t>
            </a:r>
            <a:endParaRPr/>
          </a:p>
          <a:p>
            <a:pPr indent="-285750" lvl="0" marL="285750" marR="0" rtl="0" algn="just">
              <a:lnSpc>
                <a:spcPct val="100000"/>
              </a:lnSpc>
              <a:spcBef>
                <a:spcPts val="0"/>
              </a:spcBef>
              <a:spcAft>
                <a:spcPts val="0"/>
              </a:spcAft>
              <a:buClr>
                <a:schemeClr val="dk1"/>
              </a:buClr>
              <a:buSzPts val="350"/>
              <a:buFont typeface="Arial"/>
              <a:buChar char="•"/>
            </a:pPr>
            <a:r>
              <a:rPr b="0" i="0" lang="es-ES" sz="1400" u="none" cap="none" strike="noStrike">
                <a:solidFill>
                  <a:schemeClr val="dk1"/>
                </a:solidFill>
                <a:latin typeface="Arial"/>
                <a:ea typeface="Arial"/>
                <a:cs typeface="Arial"/>
                <a:sym typeface="Arial"/>
              </a:rPr>
              <a:t>Destino </a:t>
            </a:r>
            <a:endParaRPr/>
          </a:p>
          <a:p>
            <a:pPr indent="-285750" lvl="0" marL="285750" marR="0" rtl="0" algn="just">
              <a:lnSpc>
                <a:spcPct val="100000"/>
              </a:lnSpc>
              <a:spcBef>
                <a:spcPts val="0"/>
              </a:spcBef>
              <a:spcAft>
                <a:spcPts val="0"/>
              </a:spcAft>
              <a:buClr>
                <a:schemeClr val="dk1"/>
              </a:buClr>
              <a:buSzPts val="350"/>
              <a:buFont typeface="Arial"/>
              <a:buChar char="•"/>
            </a:pPr>
            <a:r>
              <a:rPr b="0" i="0" lang="es-ES" sz="1400" u="none" cap="none" strike="noStrike">
                <a:solidFill>
                  <a:schemeClr val="dk1"/>
                </a:solidFill>
                <a:latin typeface="Arial"/>
                <a:ea typeface="Arial"/>
                <a:cs typeface="Arial"/>
                <a:sym typeface="Arial"/>
              </a:rPr>
              <a:t>Conveniencia  </a:t>
            </a:r>
            <a:endParaRPr/>
          </a:p>
          <a:p>
            <a:pPr indent="-285750" lvl="0" marL="285750" marR="0" rtl="0" algn="just">
              <a:lnSpc>
                <a:spcPct val="100000"/>
              </a:lnSpc>
              <a:spcBef>
                <a:spcPts val="0"/>
              </a:spcBef>
              <a:spcAft>
                <a:spcPts val="0"/>
              </a:spcAft>
              <a:buClr>
                <a:schemeClr val="dk1"/>
              </a:buClr>
              <a:buSzPts val="350"/>
              <a:buFont typeface="Arial"/>
              <a:buChar char="•"/>
            </a:pPr>
            <a:r>
              <a:rPr b="0" i="0" lang="es-ES" sz="1400" u="none" cap="none" strike="noStrike">
                <a:solidFill>
                  <a:schemeClr val="dk1"/>
                </a:solidFill>
                <a:latin typeface="Arial"/>
                <a:ea typeface="Arial"/>
                <a:cs typeface="Arial"/>
                <a:sym typeface="Arial"/>
              </a:rPr>
              <a:t>Ocasionales</a:t>
            </a:r>
            <a:endParaRPr/>
          </a:p>
        </p:txBody>
      </p:sp>
      <p:sp>
        <p:nvSpPr>
          <p:cNvPr id="139" name="Google Shape;139;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40" name="Google Shape;140;p4"/>
          <p:cNvSpPr/>
          <p:nvPr/>
        </p:nvSpPr>
        <p:spPr>
          <a:xfrm>
            <a:off x="8253350" y="5686891"/>
            <a:ext cx="3948174" cy="11711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Tienda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https://www.freepik.es/vector-gratis/compre-diseno-abierto-muestra_8247029.htm#page=1&amp;query=TIENDA&amp;position=3</a:t>
            </a:r>
            <a:r>
              <a:rPr b="0" i="0" lang="es-ES" sz="1200" u="none" cap="none" strike="noStrike">
                <a:solidFill>
                  <a:schemeClr val="dk1"/>
                </a:solidFill>
                <a:latin typeface="Arial"/>
                <a:ea typeface="Arial"/>
                <a:cs typeface="Arial"/>
                <a:sym typeface="Arial"/>
              </a:rPr>
              <a:t> </a:t>
            </a:r>
            <a:endParaRPr/>
          </a:p>
        </p:txBody>
      </p:sp>
      <p:pic>
        <p:nvPicPr>
          <p:cNvPr descr="Compre con el diseño abierto de la muestra vector gratuito" id="141" name="Google Shape;141;p4"/>
          <p:cNvPicPr preferRelativeResize="0"/>
          <p:nvPr/>
        </p:nvPicPr>
        <p:blipFill rotWithShape="1">
          <a:blip r:embed="rId4">
            <a:alphaModFix/>
          </a:blip>
          <a:srcRect b="0" l="0" r="0" t="0"/>
          <a:stretch/>
        </p:blipFill>
        <p:spPr>
          <a:xfrm>
            <a:off x="10232124" y="3770989"/>
            <a:ext cx="1862308" cy="1862308"/>
          </a:xfrm>
          <a:prstGeom prst="rect">
            <a:avLst/>
          </a:prstGeom>
          <a:noFill/>
          <a:ln>
            <a:noFill/>
          </a:ln>
        </p:spPr>
      </p:pic>
      <p:pic>
        <p:nvPicPr>
          <p:cNvPr descr="Gráfico de ciclo infográfico para presentación de datos. Vector Premium " id="142" name="Google Shape;142;p4"/>
          <p:cNvPicPr preferRelativeResize="0"/>
          <p:nvPr/>
        </p:nvPicPr>
        <p:blipFill rotWithShape="1">
          <a:blip r:embed="rId5">
            <a:alphaModFix/>
          </a:blip>
          <a:srcRect b="4233" l="5347" r="5233" t="4607"/>
          <a:stretch/>
        </p:blipFill>
        <p:spPr>
          <a:xfrm>
            <a:off x="949763" y="156247"/>
            <a:ext cx="6274060" cy="6385810"/>
          </a:xfrm>
          <a:prstGeom prst="roundRect">
            <a:avLst>
              <a:gd fmla="val 16667" name="adj"/>
            </a:avLst>
          </a:prstGeom>
          <a:noFill/>
          <a:ln>
            <a:noFill/>
          </a:ln>
        </p:spPr>
      </p:pic>
      <p:sp>
        <p:nvSpPr>
          <p:cNvPr id="143" name="Google Shape;143;p4"/>
          <p:cNvSpPr/>
          <p:nvPr/>
        </p:nvSpPr>
        <p:spPr>
          <a:xfrm>
            <a:off x="3326797" y="571611"/>
            <a:ext cx="1450687" cy="815923"/>
          </a:xfrm>
          <a:prstGeom prst="roundRect">
            <a:avLst>
              <a:gd fmla="val 16667" name="adj"/>
            </a:avLst>
          </a:prstGeom>
          <a:solidFill>
            <a:srgbClr val="28A1D7"/>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144" name="Google Shape;144;p4"/>
          <p:cNvSpPr/>
          <p:nvPr/>
        </p:nvSpPr>
        <p:spPr>
          <a:xfrm>
            <a:off x="4868693" y="1335914"/>
            <a:ext cx="1450687" cy="815924"/>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145" name="Google Shape;145;p4"/>
          <p:cNvSpPr/>
          <p:nvPr/>
        </p:nvSpPr>
        <p:spPr>
          <a:xfrm>
            <a:off x="5469934" y="2780276"/>
            <a:ext cx="1767698" cy="919598"/>
          </a:xfrm>
          <a:prstGeom prst="roundRect">
            <a:avLst>
              <a:gd fmla="val 16667" name="adj"/>
            </a:avLst>
          </a:prstGeom>
          <a:solidFill>
            <a:srgbClr val="ACD0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146" name="Google Shape;146;p4"/>
          <p:cNvSpPr/>
          <p:nvPr/>
        </p:nvSpPr>
        <p:spPr>
          <a:xfrm>
            <a:off x="930713" y="2762191"/>
            <a:ext cx="1841503" cy="919599"/>
          </a:xfrm>
          <a:prstGeom prst="roundRect">
            <a:avLst>
              <a:gd fmla="val 16667" name="adj"/>
            </a:avLst>
          </a:prstGeom>
          <a:solidFill>
            <a:srgbClr val="624B9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147" name="Google Shape;147;p4"/>
          <p:cNvSpPr/>
          <p:nvPr/>
        </p:nvSpPr>
        <p:spPr>
          <a:xfrm>
            <a:off x="4920290" y="4405480"/>
            <a:ext cx="1646061" cy="919599"/>
          </a:xfrm>
          <a:prstGeom prst="trapezoid">
            <a:avLst>
              <a:gd fmla="val 25000" name="adj"/>
            </a:avLst>
          </a:prstGeom>
          <a:solidFill>
            <a:srgbClr val="F0AD1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48" name="Google Shape;148;p4"/>
          <p:cNvSpPr/>
          <p:nvPr/>
        </p:nvSpPr>
        <p:spPr>
          <a:xfrm>
            <a:off x="3112915" y="4656014"/>
            <a:ext cx="1768746" cy="1303067"/>
          </a:xfrm>
          <a:prstGeom prst="trapezoid">
            <a:avLst>
              <a:gd fmla="val 25000" name="adj"/>
            </a:avLst>
          </a:prstGeom>
          <a:solidFill>
            <a:srgbClr val="F36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49" name="Google Shape;149;p4"/>
          <p:cNvSpPr/>
          <p:nvPr/>
        </p:nvSpPr>
        <p:spPr>
          <a:xfrm>
            <a:off x="1592541" y="4177071"/>
            <a:ext cx="1646061" cy="919599"/>
          </a:xfrm>
          <a:prstGeom prst="roundRect">
            <a:avLst>
              <a:gd fmla="val 16667" name="adj"/>
            </a:avLst>
          </a:prstGeom>
          <a:solidFill>
            <a:srgbClr val="E841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150" name="Google Shape;150;p4"/>
          <p:cNvSpPr/>
          <p:nvPr/>
        </p:nvSpPr>
        <p:spPr>
          <a:xfrm>
            <a:off x="1764513" y="1374898"/>
            <a:ext cx="1384563" cy="822101"/>
          </a:xfrm>
          <a:prstGeom prst="roundRect">
            <a:avLst>
              <a:gd fmla="val 16667" name="adj"/>
            </a:avLst>
          </a:prstGeom>
          <a:solidFill>
            <a:srgbClr val="027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151" name="Google Shape;151;p4"/>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152" name="Google Shape;152;p4"/>
          <p:cNvPicPr preferRelativeResize="0"/>
          <p:nvPr/>
        </p:nvPicPr>
        <p:blipFill rotWithShape="1">
          <a:blip r:embed="rId6">
            <a:alphaModFix/>
          </a:blip>
          <a:srcRect b="0" l="0" r="0" t="0"/>
          <a:stretch/>
        </p:blipFill>
        <p:spPr>
          <a:xfrm>
            <a:off x="2943581" y="3991133"/>
            <a:ext cx="523742" cy="523742"/>
          </a:xfrm>
          <a:prstGeom prst="rect">
            <a:avLst/>
          </a:prstGeom>
          <a:noFill/>
          <a:ln>
            <a:noFill/>
          </a:ln>
        </p:spPr>
      </p:pic>
      <p:pic>
        <p:nvPicPr>
          <p:cNvPr descr="Insignia 8 con relleno sólido" id="153" name="Google Shape;153;p4"/>
          <p:cNvPicPr preferRelativeResize="0"/>
          <p:nvPr/>
        </p:nvPicPr>
        <p:blipFill rotWithShape="1">
          <a:blip r:embed="rId7">
            <a:alphaModFix/>
          </a:blip>
          <a:srcRect b="0" l="0" r="0" t="0"/>
          <a:stretch/>
        </p:blipFill>
        <p:spPr>
          <a:xfrm>
            <a:off x="2967341" y="2260930"/>
            <a:ext cx="519346" cy="519346"/>
          </a:xfrm>
          <a:prstGeom prst="rect">
            <a:avLst/>
          </a:prstGeom>
          <a:noFill/>
          <a:ln>
            <a:noFill/>
          </a:ln>
        </p:spPr>
      </p:pic>
      <p:pic>
        <p:nvPicPr>
          <p:cNvPr descr="Insignia con relleno sólido" id="154" name="Google Shape;154;p4"/>
          <p:cNvPicPr preferRelativeResize="0"/>
          <p:nvPr/>
        </p:nvPicPr>
        <p:blipFill rotWithShape="1">
          <a:blip r:embed="rId8">
            <a:alphaModFix/>
          </a:blip>
          <a:srcRect b="0" l="0" r="0" t="0"/>
          <a:stretch/>
        </p:blipFill>
        <p:spPr>
          <a:xfrm>
            <a:off x="4725588" y="2243435"/>
            <a:ext cx="549893" cy="549893"/>
          </a:xfrm>
          <a:prstGeom prst="rect">
            <a:avLst/>
          </a:prstGeom>
          <a:noFill/>
          <a:ln>
            <a:noFill/>
          </a:ln>
        </p:spPr>
      </p:pic>
      <p:pic>
        <p:nvPicPr>
          <p:cNvPr descr="Insignia 3 con relleno sólido" id="155" name="Google Shape;155;p4"/>
          <p:cNvPicPr preferRelativeResize="0"/>
          <p:nvPr/>
        </p:nvPicPr>
        <p:blipFill rotWithShape="1">
          <a:blip r:embed="rId9">
            <a:alphaModFix/>
          </a:blip>
          <a:srcRect b="0" l="0" r="0" t="0"/>
          <a:stretch/>
        </p:blipFill>
        <p:spPr>
          <a:xfrm>
            <a:off x="5106353" y="3069900"/>
            <a:ext cx="503029" cy="503029"/>
          </a:xfrm>
          <a:prstGeom prst="rect">
            <a:avLst/>
          </a:prstGeom>
          <a:noFill/>
          <a:ln>
            <a:noFill/>
          </a:ln>
        </p:spPr>
      </p:pic>
      <p:pic>
        <p:nvPicPr>
          <p:cNvPr descr="Insignia 1 con relleno sólido" id="156" name="Google Shape;156;p4"/>
          <p:cNvPicPr preferRelativeResize="0"/>
          <p:nvPr/>
        </p:nvPicPr>
        <p:blipFill rotWithShape="1">
          <a:blip r:embed="rId10">
            <a:alphaModFix/>
          </a:blip>
          <a:srcRect b="0" l="0" r="0" t="0"/>
          <a:stretch/>
        </p:blipFill>
        <p:spPr>
          <a:xfrm>
            <a:off x="3684453" y="1499027"/>
            <a:ext cx="625669" cy="625669"/>
          </a:xfrm>
          <a:prstGeom prst="rect">
            <a:avLst/>
          </a:prstGeom>
          <a:noFill/>
          <a:ln>
            <a:noFill/>
          </a:ln>
        </p:spPr>
      </p:pic>
      <p:pic>
        <p:nvPicPr>
          <p:cNvPr descr="Insignia 7 con relleno sólido" id="157" name="Google Shape;157;p4"/>
          <p:cNvPicPr preferRelativeResize="0"/>
          <p:nvPr/>
        </p:nvPicPr>
        <p:blipFill rotWithShape="1">
          <a:blip r:embed="rId11">
            <a:alphaModFix/>
          </a:blip>
          <a:srcRect b="0" l="0" r="0" t="0"/>
          <a:stretch/>
        </p:blipFill>
        <p:spPr>
          <a:xfrm>
            <a:off x="2526275" y="2873102"/>
            <a:ext cx="594376" cy="594376"/>
          </a:xfrm>
          <a:prstGeom prst="rect">
            <a:avLst/>
          </a:prstGeom>
          <a:noFill/>
          <a:ln>
            <a:noFill/>
          </a:ln>
        </p:spPr>
      </p:pic>
      <p:pic>
        <p:nvPicPr>
          <p:cNvPr descr="Insignia 5 con relleno sólido" id="158" name="Google Shape;158;p4"/>
          <p:cNvPicPr preferRelativeResize="0"/>
          <p:nvPr/>
        </p:nvPicPr>
        <p:blipFill rotWithShape="1">
          <a:blip r:embed="rId12">
            <a:alphaModFix/>
          </a:blip>
          <a:srcRect b="0" l="0" r="0" t="0"/>
          <a:stretch/>
        </p:blipFill>
        <p:spPr>
          <a:xfrm>
            <a:off x="3763968" y="4416827"/>
            <a:ext cx="535443" cy="535443"/>
          </a:xfrm>
          <a:prstGeom prst="rect">
            <a:avLst/>
          </a:prstGeom>
          <a:noFill/>
          <a:ln>
            <a:noFill/>
          </a:ln>
        </p:spPr>
      </p:pic>
      <p:pic>
        <p:nvPicPr>
          <p:cNvPr descr="Insignia 4 con relleno sólido" id="159" name="Google Shape;159;p4"/>
          <p:cNvPicPr preferRelativeResize="0"/>
          <p:nvPr/>
        </p:nvPicPr>
        <p:blipFill rotWithShape="1">
          <a:blip r:embed="rId13">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Paso No. 3: Evaluar la categoría: ¿Cómo se evaluará lo que se realice?</a:t>
            </a:r>
            <a:endParaRPr/>
          </a:p>
          <a:p>
            <a:pPr indent="0" lvl="0" marL="0" marR="0" rtl="0" algn="just">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Este paso consiste en obtener información relevante y precisa, para ser analizada y determinar oportunidades de progreso para cada categoría. Lo anterior se puede realizar mediante análisis de datos de minoristas, con el objetivo de identificar oportunidades para incrementar ventas. Los datos que serán objeto de análisis en este paso son los datos provenientes del </a:t>
            </a:r>
            <a:r>
              <a:rPr b="0" i="1" lang="es-ES" sz="1200" u="none" cap="none" strike="noStrike">
                <a:solidFill>
                  <a:schemeClr val="dk1"/>
                </a:solidFill>
                <a:latin typeface="Arial"/>
                <a:ea typeface="Arial"/>
                <a:cs typeface="Arial"/>
                <a:sym typeface="Arial"/>
              </a:rPr>
              <a:t>shopper,</a:t>
            </a:r>
            <a:r>
              <a:rPr b="0" i="0" lang="es-ES" sz="1200" u="none" cap="none" strike="noStrike">
                <a:solidFill>
                  <a:schemeClr val="dk1"/>
                </a:solidFill>
                <a:latin typeface="Arial"/>
                <a:ea typeface="Arial"/>
                <a:cs typeface="Arial"/>
                <a:sym typeface="Arial"/>
              </a:rPr>
              <a:t> o comprador, de la cadena minorista, del mercado y de los proveedores. </a:t>
            </a:r>
            <a:endParaRPr/>
          </a:p>
        </p:txBody>
      </p:sp>
      <p:sp>
        <p:nvSpPr>
          <p:cNvPr id="166" name="Google Shape;166;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67" name="Google Shape;167;p5"/>
          <p:cNvSpPr/>
          <p:nvPr/>
        </p:nvSpPr>
        <p:spPr>
          <a:xfrm>
            <a:off x="8253350" y="5686891"/>
            <a:ext cx="3948174" cy="11711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Análisis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https://www.freepik.es/vector-gratis/analisis-rendimiento-empresarial-graficos_3585415.htm#page=1&amp;query=analisis&amp;position=1</a:t>
            </a:r>
            <a:r>
              <a:rPr b="0" i="0" lang="es-ES" sz="1200" u="none" cap="none" strike="noStrike">
                <a:solidFill>
                  <a:schemeClr val="dk1"/>
                </a:solidFill>
                <a:latin typeface="Arial"/>
                <a:ea typeface="Arial"/>
                <a:cs typeface="Arial"/>
                <a:sym typeface="Arial"/>
              </a:rPr>
              <a:t> </a:t>
            </a:r>
            <a:endParaRPr/>
          </a:p>
        </p:txBody>
      </p:sp>
      <p:pic>
        <p:nvPicPr>
          <p:cNvPr descr="Análisis del rendimiento empresarial con gráficos. vector gratuito" id="168" name="Google Shape;168;p5"/>
          <p:cNvPicPr preferRelativeResize="0"/>
          <p:nvPr/>
        </p:nvPicPr>
        <p:blipFill rotWithShape="1">
          <a:blip r:embed="rId4">
            <a:alphaModFix/>
          </a:blip>
          <a:srcRect b="0" l="0" r="0" t="0"/>
          <a:stretch/>
        </p:blipFill>
        <p:spPr>
          <a:xfrm>
            <a:off x="9006414" y="3811636"/>
            <a:ext cx="2601643" cy="1728887"/>
          </a:xfrm>
          <a:prstGeom prst="rect">
            <a:avLst/>
          </a:prstGeom>
          <a:noFill/>
          <a:ln>
            <a:noFill/>
          </a:ln>
        </p:spPr>
      </p:pic>
      <p:pic>
        <p:nvPicPr>
          <p:cNvPr descr="Gráfico de ciclo infográfico para presentación de datos. Vector Premium " id="169" name="Google Shape;169;p5"/>
          <p:cNvPicPr preferRelativeResize="0"/>
          <p:nvPr/>
        </p:nvPicPr>
        <p:blipFill rotWithShape="1">
          <a:blip r:embed="rId5">
            <a:alphaModFix/>
          </a:blip>
          <a:srcRect b="4233" l="5347" r="5233" t="4607"/>
          <a:stretch/>
        </p:blipFill>
        <p:spPr>
          <a:xfrm>
            <a:off x="949763" y="156247"/>
            <a:ext cx="6274060" cy="6385810"/>
          </a:xfrm>
          <a:prstGeom prst="roundRect">
            <a:avLst>
              <a:gd fmla="val 16667" name="adj"/>
            </a:avLst>
          </a:prstGeom>
          <a:noFill/>
          <a:ln>
            <a:noFill/>
          </a:ln>
        </p:spPr>
      </p:pic>
      <p:sp>
        <p:nvSpPr>
          <p:cNvPr id="170" name="Google Shape;170;p5"/>
          <p:cNvSpPr/>
          <p:nvPr/>
        </p:nvSpPr>
        <p:spPr>
          <a:xfrm>
            <a:off x="3326797" y="571611"/>
            <a:ext cx="1450687" cy="815923"/>
          </a:xfrm>
          <a:prstGeom prst="roundRect">
            <a:avLst>
              <a:gd fmla="val 16667" name="adj"/>
            </a:avLst>
          </a:prstGeom>
          <a:solidFill>
            <a:srgbClr val="28A1D7"/>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171" name="Google Shape;171;p5"/>
          <p:cNvSpPr/>
          <p:nvPr/>
        </p:nvSpPr>
        <p:spPr>
          <a:xfrm>
            <a:off x="4868693" y="1335914"/>
            <a:ext cx="1450687" cy="815924"/>
          </a:xfrm>
          <a:prstGeom prst="roundRect">
            <a:avLst>
              <a:gd fmla="val 16667" name="adj"/>
            </a:avLst>
          </a:prstGeom>
          <a:solidFill>
            <a:srgbClr val="66C2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172" name="Google Shape;172;p5"/>
          <p:cNvSpPr/>
          <p:nvPr/>
        </p:nvSpPr>
        <p:spPr>
          <a:xfrm>
            <a:off x="5469934" y="2780276"/>
            <a:ext cx="1767698" cy="919598"/>
          </a:xfrm>
          <a:prstGeom prst="roundRect">
            <a:avLst>
              <a:gd fmla="val 16667" name="adj"/>
            </a:avLst>
          </a:prstGeom>
          <a:solidFill>
            <a:schemeClr val="lt1"/>
          </a:solidFill>
          <a:ln cap="flat" cmpd="sng" w="25400">
            <a:solidFill>
              <a:srgbClr val="ACD0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173" name="Google Shape;173;p5"/>
          <p:cNvSpPr/>
          <p:nvPr/>
        </p:nvSpPr>
        <p:spPr>
          <a:xfrm>
            <a:off x="930713" y="2762191"/>
            <a:ext cx="1841503" cy="919599"/>
          </a:xfrm>
          <a:prstGeom prst="roundRect">
            <a:avLst>
              <a:gd fmla="val 16667" name="adj"/>
            </a:avLst>
          </a:prstGeom>
          <a:solidFill>
            <a:srgbClr val="624B9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174" name="Google Shape;174;p5"/>
          <p:cNvSpPr/>
          <p:nvPr/>
        </p:nvSpPr>
        <p:spPr>
          <a:xfrm>
            <a:off x="4920290" y="4405480"/>
            <a:ext cx="1646061" cy="919599"/>
          </a:xfrm>
          <a:prstGeom prst="trapezoid">
            <a:avLst>
              <a:gd fmla="val 25000" name="adj"/>
            </a:avLst>
          </a:prstGeom>
          <a:solidFill>
            <a:srgbClr val="F0AD1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75" name="Google Shape;175;p5"/>
          <p:cNvSpPr/>
          <p:nvPr/>
        </p:nvSpPr>
        <p:spPr>
          <a:xfrm>
            <a:off x="3112915" y="4656014"/>
            <a:ext cx="1768746" cy="1303067"/>
          </a:xfrm>
          <a:prstGeom prst="trapezoid">
            <a:avLst>
              <a:gd fmla="val 25000" name="adj"/>
            </a:avLst>
          </a:prstGeom>
          <a:solidFill>
            <a:srgbClr val="F36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76" name="Google Shape;176;p5"/>
          <p:cNvSpPr/>
          <p:nvPr/>
        </p:nvSpPr>
        <p:spPr>
          <a:xfrm>
            <a:off x="1592541" y="4177071"/>
            <a:ext cx="1646061" cy="919599"/>
          </a:xfrm>
          <a:prstGeom prst="roundRect">
            <a:avLst>
              <a:gd fmla="val 16667" name="adj"/>
            </a:avLst>
          </a:prstGeom>
          <a:solidFill>
            <a:srgbClr val="E841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177" name="Google Shape;177;p5"/>
          <p:cNvSpPr/>
          <p:nvPr/>
        </p:nvSpPr>
        <p:spPr>
          <a:xfrm>
            <a:off x="1764513" y="1374898"/>
            <a:ext cx="1384563" cy="822101"/>
          </a:xfrm>
          <a:prstGeom prst="roundRect">
            <a:avLst>
              <a:gd fmla="val 16667" name="adj"/>
            </a:avLst>
          </a:prstGeom>
          <a:solidFill>
            <a:srgbClr val="027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178" name="Google Shape;178;p5"/>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179" name="Google Shape;179;p5"/>
          <p:cNvPicPr preferRelativeResize="0"/>
          <p:nvPr/>
        </p:nvPicPr>
        <p:blipFill rotWithShape="1">
          <a:blip r:embed="rId6">
            <a:alphaModFix/>
          </a:blip>
          <a:srcRect b="0" l="0" r="0" t="0"/>
          <a:stretch/>
        </p:blipFill>
        <p:spPr>
          <a:xfrm>
            <a:off x="2943581" y="3991133"/>
            <a:ext cx="523742" cy="523742"/>
          </a:xfrm>
          <a:prstGeom prst="rect">
            <a:avLst/>
          </a:prstGeom>
          <a:noFill/>
          <a:ln>
            <a:noFill/>
          </a:ln>
        </p:spPr>
      </p:pic>
      <p:pic>
        <p:nvPicPr>
          <p:cNvPr descr="Insignia 8 con relleno sólido" id="180" name="Google Shape;180;p5"/>
          <p:cNvPicPr preferRelativeResize="0"/>
          <p:nvPr/>
        </p:nvPicPr>
        <p:blipFill rotWithShape="1">
          <a:blip r:embed="rId7">
            <a:alphaModFix/>
          </a:blip>
          <a:srcRect b="0" l="0" r="0" t="0"/>
          <a:stretch/>
        </p:blipFill>
        <p:spPr>
          <a:xfrm>
            <a:off x="2967341" y="2260930"/>
            <a:ext cx="519346" cy="519346"/>
          </a:xfrm>
          <a:prstGeom prst="rect">
            <a:avLst/>
          </a:prstGeom>
          <a:noFill/>
          <a:ln>
            <a:noFill/>
          </a:ln>
        </p:spPr>
      </p:pic>
      <p:pic>
        <p:nvPicPr>
          <p:cNvPr descr="Insignia con relleno sólido" id="181" name="Google Shape;181;p5"/>
          <p:cNvPicPr preferRelativeResize="0"/>
          <p:nvPr/>
        </p:nvPicPr>
        <p:blipFill rotWithShape="1">
          <a:blip r:embed="rId8">
            <a:alphaModFix/>
          </a:blip>
          <a:srcRect b="0" l="0" r="0" t="0"/>
          <a:stretch/>
        </p:blipFill>
        <p:spPr>
          <a:xfrm>
            <a:off x="4725588" y="2243435"/>
            <a:ext cx="549893" cy="549893"/>
          </a:xfrm>
          <a:prstGeom prst="rect">
            <a:avLst/>
          </a:prstGeom>
          <a:noFill/>
          <a:ln>
            <a:noFill/>
          </a:ln>
        </p:spPr>
      </p:pic>
      <p:pic>
        <p:nvPicPr>
          <p:cNvPr descr="Insignia 3 con relleno sólido" id="182" name="Google Shape;182;p5"/>
          <p:cNvPicPr preferRelativeResize="0"/>
          <p:nvPr/>
        </p:nvPicPr>
        <p:blipFill rotWithShape="1">
          <a:blip r:embed="rId9">
            <a:alphaModFix/>
          </a:blip>
          <a:srcRect b="0" l="0" r="0" t="0"/>
          <a:stretch/>
        </p:blipFill>
        <p:spPr>
          <a:xfrm>
            <a:off x="5106353" y="3069900"/>
            <a:ext cx="503029" cy="503029"/>
          </a:xfrm>
          <a:prstGeom prst="rect">
            <a:avLst/>
          </a:prstGeom>
          <a:noFill/>
          <a:ln>
            <a:noFill/>
          </a:ln>
        </p:spPr>
      </p:pic>
      <p:pic>
        <p:nvPicPr>
          <p:cNvPr descr="Insignia 1 con relleno sólido" id="183" name="Google Shape;183;p5"/>
          <p:cNvPicPr preferRelativeResize="0"/>
          <p:nvPr/>
        </p:nvPicPr>
        <p:blipFill rotWithShape="1">
          <a:blip r:embed="rId10">
            <a:alphaModFix/>
          </a:blip>
          <a:srcRect b="0" l="0" r="0" t="0"/>
          <a:stretch/>
        </p:blipFill>
        <p:spPr>
          <a:xfrm>
            <a:off x="3684453" y="1499027"/>
            <a:ext cx="625669" cy="625669"/>
          </a:xfrm>
          <a:prstGeom prst="rect">
            <a:avLst/>
          </a:prstGeom>
          <a:noFill/>
          <a:ln>
            <a:noFill/>
          </a:ln>
        </p:spPr>
      </p:pic>
      <p:pic>
        <p:nvPicPr>
          <p:cNvPr descr="Insignia 7 con relleno sólido" id="184" name="Google Shape;184;p5"/>
          <p:cNvPicPr preferRelativeResize="0"/>
          <p:nvPr/>
        </p:nvPicPr>
        <p:blipFill rotWithShape="1">
          <a:blip r:embed="rId11">
            <a:alphaModFix/>
          </a:blip>
          <a:srcRect b="0" l="0" r="0" t="0"/>
          <a:stretch/>
        </p:blipFill>
        <p:spPr>
          <a:xfrm>
            <a:off x="2526275" y="2873102"/>
            <a:ext cx="594376" cy="594376"/>
          </a:xfrm>
          <a:prstGeom prst="rect">
            <a:avLst/>
          </a:prstGeom>
          <a:noFill/>
          <a:ln>
            <a:noFill/>
          </a:ln>
        </p:spPr>
      </p:pic>
      <p:pic>
        <p:nvPicPr>
          <p:cNvPr descr="Insignia 5 con relleno sólido" id="185" name="Google Shape;185;p5"/>
          <p:cNvPicPr preferRelativeResize="0"/>
          <p:nvPr/>
        </p:nvPicPr>
        <p:blipFill rotWithShape="1">
          <a:blip r:embed="rId12">
            <a:alphaModFix/>
          </a:blip>
          <a:srcRect b="0" l="0" r="0" t="0"/>
          <a:stretch/>
        </p:blipFill>
        <p:spPr>
          <a:xfrm>
            <a:off x="3763968" y="4416827"/>
            <a:ext cx="535443" cy="535443"/>
          </a:xfrm>
          <a:prstGeom prst="rect">
            <a:avLst/>
          </a:prstGeom>
          <a:noFill/>
          <a:ln>
            <a:noFill/>
          </a:ln>
        </p:spPr>
      </p:pic>
      <p:pic>
        <p:nvPicPr>
          <p:cNvPr descr="Insignia 4 con relleno sólido" id="186" name="Google Shape;186;p5"/>
          <p:cNvPicPr preferRelativeResize="0"/>
          <p:nvPr/>
        </p:nvPicPr>
        <p:blipFill rotWithShape="1">
          <a:blip r:embed="rId13">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p:nvPr/>
        </p:nvSpPr>
        <p:spPr>
          <a:xfrm>
            <a:off x="821540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p6"/>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Paso No. 4: Establecer objetivos y metas</a:t>
            </a:r>
            <a:endParaRPr/>
          </a:p>
          <a:p>
            <a:pPr indent="0" lvl="0" marL="0" marR="0" rtl="0" algn="just">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También se le conoce a este paso como “tarjeta de metas de la categoría” o </a:t>
            </a:r>
            <a:r>
              <a:rPr b="0" i="1" lang="es-ES" sz="1200" u="none" cap="none" strike="noStrike">
                <a:solidFill>
                  <a:schemeClr val="dk1"/>
                </a:solidFill>
                <a:latin typeface="Arial"/>
                <a:ea typeface="Arial"/>
                <a:cs typeface="Arial"/>
                <a:sym typeface="Arial"/>
              </a:rPr>
              <a:t>scored card</a:t>
            </a:r>
            <a:r>
              <a:rPr b="0" i="0" lang="es-ES" sz="1200" u="none" cap="none" strike="noStrike">
                <a:solidFill>
                  <a:schemeClr val="dk1"/>
                </a:solidFill>
                <a:latin typeface="Arial"/>
                <a:ea typeface="Arial"/>
                <a:cs typeface="Arial"/>
                <a:sym typeface="Arial"/>
              </a:rPr>
              <a:t>. En este paso, se establecen los objetivos, los cuales deben ser alcanzables y medibles (cualitativos y cuantitativos), para rastrear las ventas, los volúmenes de las ventas, las participaciones del producto y las variedades del mismo.</a:t>
            </a:r>
            <a:endParaRPr/>
          </a:p>
        </p:txBody>
      </p:sp>
      <p:sp>
        <p:nvSpPr>
          <p:cNvPr id="193" name="Google Shape;193;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94" name="Google Shape;194;p6"/>
          <p:cNvSpPr/>
          <p:nvPr/>
        </p:nvSpPr>
        <p:spPr>
          <a:xfrm>
            <a:off x="8253350" y="5686891"/>
            <a:ext cx="3948174" cy="11711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Seguimiento: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https://www.freepik.es/vector-gratis/analisis-informacion-supervision-economia-gerente-progreso-productivo-ilustracion-vectorial_11059259.htm#page=1&amp;query=seguimiento&amp;position=11</a:t>
            </a:r>
            <a:r>
              <a:rPr b="0" i="0" lang="es-ES" sz="1200" u="none" cap="none" strike="noStrike">
                <a:solidFill>
                  <a:schemeClr val="dk1"/>
                </a:solidFill>
                <a:latin typeface="Arial"/>
                <a:ea typeface="Arial"/>
                <a:cs typeface="Arial"/>
                <a:sym typeface="Arial"/>
              </a:rPr>
              <a:t> </a:t>
            </a:r>
            <a:endParaRPr/>
          </a:p>
        </p:txBody>
      </p:sp>
      <p:pic>
        <p:nvPicPr>
          <p:cNvPr descr="Análisis de información. supervisión de la economía, gerente y progreso y productivo, ilustración vectorial vector gratuito" id="195" name="Google Shape;195;p6"/>
          <p:cNvPicPr preferRelativeResize="0"/>
          <p:nvPr/>
        </p:nvPicPr>
        <p:blipFill rotWithShape="1">
          <a:blip r:embed="rId4">
            <a:alphaModFix/>
          </a:blip>
          <a:srcRect b="0" l="0" r="0" t="0"/>
          <a:stretch/>
        </p:blipFill>
        <p:spPr>
          <a:xfrm>
            <a:off x="8694374" y="3023782"/>
            <a:ext cx="2855250" cy="2535973"/>
          </a:xfrm>
          <a:prstGeom prst="rect">
            <a:avLst/>
          </a:prstGeom>
          <a:noFill/>
          <a:ln>
            <a:noFill/>
          </a:ln>
        </p:spPr>
      </p:pic>
      <p:pic>
        <p:nvPicPr>
          <p:cNvPr descr="Gráfico de ciclo infográfico para presentación de datos. Vector Premium " id="196" name="Google Shape;196;p6"/>
          <p:cNvPicPr preferRelativeResize="0"/>
          <p:nvPr/>
        </p:nvPicPr>
        <p:blipFill rotWithShape="1">
          <a:blip r:embed="rId5">
            <a:alphaModFix/>
          </a:blip>
          <a:srcRect b="4233" l="5347" r="5233" t="4607"/>
          <a:stretch/>
        </p:blipFill>
        <p:spPr>
          <a:xfrm>
            <a:off x="949763" y="156247"/>
            <a:ext cx="6274060" cy="6385810"/>
          </a:xfrm>
          <a:prstGeom prst="roundRect">
            <a:avLst>
              <a:gd fmla="val 16667" name="adj"/>
            </a:avLst>
          </a:prstGeom>
          <a:noFill/>
          <a:ln>
            <a:noFill/>
          </a:ln>
        </p:spPr>
      </p:pic>
      <p:sp>
        <p:nvSpPr>
          <p:cNvPr id="197" name="Google Shape;197;p6"/>
          <p:cNvSpPr/>
          <p:nvPr/>
        </p:nvSpPr>
        <p:spPr>
          <a:xfrm>
            <a:off x="3326797" y="571611"/>
            <a:ext cx="1450687" cy="815923"/>
          </a:xfrm>
          <a:prstGeom prst="roundRect">
            <a:avLst>
              <a:gd fmla="val 16667" name="adj"/>
            </a:avLst>
          </a:prstGeom>
          <a:solidFill>
            <a:srgbClr val="28A1D7"/>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198" name="Google Shape;198;p6"/>
          <p:cNvSpPr/>
          <p:nvPr/>
        </p:nvSpPr>
        <p:spPr>
          <a:xfrm>
            <a:off x="4868693" y="1335914"/>
            <a:ext cx="1450687" cy="815924"/>
          </a:xfrm>
          <a:prstGeom prst="roundRect">
            <a:avLst>
              <a:gd fmla="val 16667" name="adj"/>
            </a:avLst>
          </a:prstGeom>
          <a:solidFill>
            <a:srgbClr val="66C2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199" name="Google Shape;199;p6"/>
          <p:cNvSpPr/>
          <p:nvPr/>
        </p:nvSpPr>
        <p:spPr>
          <a:xfrm>
            <a:off x="5469934" y="2780276"/>
            <a:ext cx="1767698" cy="919598"/>
          </a:xfrm>
          <a:prstGeom prst="roundRect">
            <a:avLst>
              <a:gd fmla="val 16667" name="adj"/>
            </a:avLst>
          </a:prstGeom>
          <a:solidFill>
            <a:srgbClr val="ACD0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200" name="Google Shape;200;p6"/>
          <p:cNvSpPr/>
          <p:nvPr/>
        </p:nvSpPr>
        <p:spPr>
          <a:xfrm>
            <a:off x="930713" y="2762191"/>
            <a:ext cx="1841503" cy="919599"/>
          </a:xfrm>
          <a:prstGeom prst="roundRect">
            <a:avLst>
              <a:gd fmla="val 16667" name="adj"/>
            </a:avLst>
          </a:prstGeom>
          <a:solidFill>
            <a:srgbClr val="624B9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201" name="Google Shape;201;p6"/>
          <p:cNvSpPr/>
          <p:nvPr/>
        </p:nvSpPr>
        <p:spPr>
          <a:xfrm>
            <a:off x="4920290" y="4405480"/>
            <a:ext cx="1646061" cy="919599"/>
          </a:xfrm>
          <a:prstGeom prst="trapezoid">
            <a:avLst>
              <a:gd fmla="val 25000" name="adj"/>
            </a:avLst>
          </a:prstGeom>
          <a:solidFill>
            <a:schemeClr val="lt1"/>
          </a:solidFill>
          <a:ln cap="flat" cmpd="sng" w="25400">
            <a:solidFill>
              <a:srgbClr val="ACD0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02" name="Google Shape;202;p6"/>
          <p:cNvSpPr/>
          <p:nvPr/>
        </p:nvSpPr>
        <p:spPr>
          <a:xfrm>
            <a:off x="3112915" y="4656014"/>
            <a:ext cx="1768746" cy="1303067"/>
          </a:xfrm>
          <a:prstGeom prst="trapezoid">
            <a:avLst>
              <a:gd fmla="val 25000" name="adj"/>
            </a:avLst>
          </a:prstGeom>
          <a:solidFill>
            <a:srgbClr val="F36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03" name="Google Shape;203;p6"/>
          <p:cNvSpPr/>
          <p:nvPr/>
        </p:nvSpPr>
        <p:spPr>
          <a:xfrm>
            <a:off x="1592541" y="4177071"/>
            <a:ext cx="1646061" cy="919599"/>
          </a:xfrm>
          <a:prstGeom prst="roundRect">
            <a:avLst>
              <a:gd fmla="val 16667" name="adj"/>
            </a:avLst>
          </a:prstGeom>
          <a:solidFill>
            <a:srgbClr val="E841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204" name="Google Shape;204;p6"/>
          <p:cNvSpPr/>
          <p:nvPr/>
        </p:nvSpPr>
        <p:spPr>
          <a:xfrm>
            <a:off x="1764513" y="1374898"/>
            <a:ext cx="1384563" cy="822101"/>
          </a:xfrm>
          <a:prstGeom prst="roundRect">
            <a:avLst>
              <a:gd fmla="val 16667" name="adj"/>
            </a:avLst>
          </a:prstGeom>
          <a:solidFill>
            <a:srgbClr val="027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205" name="Google Shape;205;p6"/>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206" name="Google Shape;206;p6"/>
          <p:cNvPicPr preferRelativeResize="0"/>
          <p:nvPr/>
        </p:nvPicPr>
        <p:blipFill rotWithShape="1">
          <a:blip r:embed="rId6">
            <a:alphaModFix/>
          </a:blip>
          <a:srcRect b="0" l="0" r="0" t="0"/>
          <a:stretch/>
        </p:blipFill>
        <p:spPr>
          <a:xfrm>
            <a:off x="2943581" y="3991133"/>
            <a:ext cx="523742" cy="523742"/>
          </a:xfrm>
          <a:prstGeom prst="rect">
            <a:avLst/>
          </a:prstGeom>
          <a:noFill/>
          <a:ln>
            <a:noFill/>
          </a:ln>
        </p:spPr>
      </p:pic>
      <p:pic>
        <p:nvPicPr>
          <p:cNvPr descr="Insignia 8 con relleno sólido" id="207" name="Google Shape;207;p6"/>
          <p:cNvPicPr preferRelativeResize="0"/>
          <p:nvPr/>
        </p:nvPicPr>
        <p:blipFill rotWithShape="1">
          <a:blip r:embed="rId7">
            <a:alphaModFix/>
          </a:blip>
          <a:srcRect b="0" l="0" r="0" t="0"/>
          <a:stretch/>
        </p:blipFill>
        <p:spPr>
          <a:xfrm>
            <a:off x="2967341" y="2260930"/>
            <a:ext cx="519346" cy="519346"/>
          </a:xfrm>
          <a:prstGeom prst="rect">
            <a:avLst/>
          </a:prstGeom>
          <a:noFill/>
          <a:ln>
            <a:noFill/>
          </a:ln>
        </p:spPr>
      </p:pic>
      <p:pic>
        <p:nvPicPr>
          <p:cNvPr descr="Insignia con relleno sólido" id="208" name="Google Shape;208;p6"/>
          <p:cNvPicPr preferRelativeResize="0"/>
          <p:nvPr/>
        </p:nvPicPr>
        <p:blipFill rotWithShape="1">
          <a:blip r:embed="rId8">
            <a:alphaModFix/>
          </a:blip>
          <a:srcRect b="0" l="0" r="0" t="0"/>
          <a:stretch/>
        </p:blipFill>
        <p:spPr>
          <a:xfrm>
            <a:off x="4725588" y="2243435"/>
            <a:ext cx="549893" cy="549893"/>
          </a:xfrm>
          <a:prstGeom prst="rect">
            <a:avLst/>
          </a:prstGeom>
          <a:noFill/>
          <a:ln>
            <a:noFill/>
          </a:ln>
        </p:spPr>
      </p:pic>
      <p:pic>
        <p:nvPicPr>
          <p:cNvPr descr="Insignia 3 con relleno sólido" id="209" name="Google Shape;209;p6"/>
          <p:cNvPicPr preferRelativeResize="0"/>
          <p:nvPr/>
        </p:nvPicPr>
        <p:blipFill rotWithShape="1">
          <a:blip r:embed="rId9">
            <a:alphaModFix/>
          </a:blip>
          <a:srcRect b="0" l="0" r="0" t="0"/>
          <a:stretch/>
        </p:blipFill>
        <p:spPr>
          <a:xfrm>
            <a:off x="5106353" y="3069900"/>
            <a:ext cx="503029" cy="503029"/>
          </a:xfrm>
          <a:prstGeom prst="rect">
            <a:avLst/>
          </a:prstGeom>
          <a:noFill/>
          <a:ln>
            <a:noFill/>
          </a:ln>
        </p:spPr>
      </p:pic>
      <p:pic>
        <p:nvPicPr>
          <p:cNvPr descr="Insignia 1 con relleno sólido" id="210" name="Google Shape;210;p6"/>
          <p:cNvPicPr preferRelativeResize="0"/>
          <p:nvPr/>
        </p:nvPicPr>
        <p:blipFill rotWithShape="1">
          <a:blip r:embed="rId10">
            <a:alphaModFix/>
          </a:blip>
          <a:srcRect b="0" l="0" r="0" t="0"/>
          <a:stretch/>
        </p:blipFill>
        <p:spPr>
          <a:xfrm>
            <a:off x="3684453" y="1499027"/>
            <a:ext cx="625669" cy="625669"/>
          </a:xfrm>
          <a:prstGeom prst="rect">
            <a:avLst/>
          </a:prstGeom>
          <a:noFill/>
          <a:ln>
            <a:noFill/>
          </a:ln>
        </p:spPr>
      </p:pic>
      <p:pic>
        <p:nvPicPr>
          <p:cNvPr descr="Insignia 7 con relleno sólido" id="211" name="Google Shape;211;p6"/>
          <p:cNvPicPr preferRelativeResize="0"/>
          <p:nvPr/>
        </p:nvPicPr>
        <p:blipFill rotWithShape="1">
          <a:blip r:embed="rId11">
            <a:alphaModFix/>
          </a:blip>
          <a:srcRect b="0" l="0" r="0" t="0"/>
          <a:stretch/>
        </p:blipFill>
        <p:spPr>
          <a:xfrm>
            <a:off x="2526275" y="2873102"/>
            <a:ext cx="594376" cy="594376"/>
          </a:xfrm>
          <a:prstGeom prst="rect">
            <a:avLst/>
          </a:prstGeom>
          <a:noFill/>
          <a:ln>
            <a:noFill/>
          </a:ln>
        </p:spPr>
      </p:pic>
      <p:pic>
        <p:nvPicPr>
          <p:cNvPr descr="Insignia 5 con relleno sólido" id="212" name="Google Shape;212;p6"/>
          <p:cNvPicPr preferRelativeResize="0"/>
          <p:nvPr/>
        </p:nvPicPr>
        <p:blipFill rotWithShape="1">
          <a:blip r:embed="rId12">
            <a:alphaModFix/>
          </a:blip>
          <a:srcRect b="0" l="0" r="0" t="0"/>
          <a:stretch/>
        </p:blipFill>
        <p:spPr>
          <a:xfrm>
            <a:off x="3763968" y="4416827"/>
            <a:ext cx="535443" cy="535443"/>
          </a:xfrm>
          <a:prstGeom prst="rect">
            <a:avLst/>
          </a:prstGeom>
          <a:noFill/>
          <a:ln>
            <a:noFill/>
          </a:ln>
        </p:spPr>
      </p:pic>
      <p:pic>
        <p:nvPicPr>
          <p:cNvPr descr="Insignia 4 con relleno sólido" id="213" name="Google Shape;213;p6"/>
          <p:cNvPicPr preferRelativeResize="0"/>
          <p:nvPr/>
        </p:nvPicPr>
        <p:blipFill rotWithShape="1">
          <a:blip r:embed="rId13">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9" name="Google Shape;219;p7"/>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Paso No. 5: Idear estrategias</a:t>
            </a:r>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este paso, se crean las estrategias de </a:t>
            </a:r>
            <a:r>
              <a:rPr b="0" i="1" lang="es-ES" sz="1400" u="none" cap="none" strike="noStrike">
                <a:solidFill>
                  <a:schemeClr val="dk1"/>
                </a:solidFill>
                <a:latin typeface="Arial"/>
                <a:ea typeface="Arial"/>
                <a:cs typeface="Arial"/>
                <a:sym typeface="Arial"/>
              </a:rPr>
              <a:t>marketing</a:t>
            </a:r>
            <a:r>
              <a:rPr b="0" i="0" lang="es-ES" sz="1400" u="none" cap="none" strike="noStrike">
                <a:solidFill>
                  <a:schemeClr val="dk1"/>
                </a:solidFill>
                <a:latin typeface="Arial"/>
                <a:ea typeface="Arial"/>
                <a:cs typeface="Arial"/>
                <a:sym typeface="Arial"/>
              </a:rPr>
              <a:t> (tradicional o verde) de la categoría que cumplan con sus objetivos, así como las estrategias de suministro de los productos. No solo el </a:t>
            </a:r>
            <a:r>
              <a:rPr b="0" i="1" lang="es-ES" sz="1400" u="none" cap="none" strike="noStrike">
                <a:solidFill>
                  <a:schemeClr val="dk1"/>
                </a:solidFill>
                <a:latin typeface="Arial"/>
                <a:ea typeface="Arial"/>
                <a:cs typeface="Arial"/>
                <a:sym typeface="Arial"/>
              </a:rPr>
              <a:t>category manager </a:t>
            </a:r>
            <a:r>
              <a:rPr b="0" i="0" lang="es-ES" sz="1400" u="none" cap="none" strike="noStrike">
                <a:solidFill>
                  <a:schemeClr val="dk1"/>
                </a:solidFill>
                <a:latin typeface="Arial"/>
                <a:ea typeface="Arial"/>
                <a:cs typeface="Arial"/>
                <a:sym typeface="Arial"/>
              </a:rPr>
              <a:t>debe establecer las estrategias de la categoría, también lo deben hacer sus proveedores y el minorista, para determinar que toda la categoría funcione.</a:t>
            </a:r>
            <a:endParaRPr/>
          </a:p>
        </p:txBody>
      </p:sp>
      <p:sp>
        <p:nvSpPr>
          <p:cNvPr id="220" name="Google Shape;220;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221" name="Google Shape;221;p7"/>
          <p:cNvSpPr/>
          <p:nvPr/>
        </p:nvSpPr>
        <p:spPr>
          <a:xfrm>
            <a:off x="8253350" y="5686891"/>
            <a:ext cx="3948174" cy="11711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Marketing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https://www.freepik.es/vector-gratis/equipo-marketing-digital-portatiles-bombilla-metricas-equipo-marketing-concepto-liderazgo-responsabilidades-equipo-marketing_10780323.htm#page=1&amp;query=marketing&amp;position=15</a:t>
            </a:r>
            <a:r>
              <a:rPr b="0" i="0" lang="es-ES" sz="1200" u="none" cap="none" strike="noStrike">
                <a:solidFill>
                  <a:schemeClr val="dk1"/>
                </a:solidFill>
                <a:latin typeface="Arial"/>
                <a:ea typeface="Arial"/>
                <a:cs typeface="Arial"/>
                <a:sym typeface="Arial"/>
              </a:rPr>
              <a:t> </a:t>
            </a:r>
            <a:endParaRPr/>
          </a:p>
        </p:txBody>
      </p:sp>
      <p:pic>
        <p:nvPicPr>
          <p:cNvPr descr="Equipo de marketing digital con portátiles y bombilla. métricas del equipo de marketing, concepto de liderazgo y responsabilidades del equipo de marketing vector gratuito" id="222" name="Google Shape;222;p7"/>
          <p:cNvPicPr preferRelativeResize="0"/>
          <p:nvPr/>
        </p:nvPicPr>
        <p:blipFill rotWithShape="1">
          <a:blip r:embed="rId4">
            <a:alphaModFix/>
          </a:blip>
          <a:srcRect b="0" l="0" r="0" t="0"/>
          <a:stretch/>
        </p:blipFill>
        <p:spPr>
          <a:xfrm>
            <a:off x="8564344" y="3573792"/>
            <a:ext cx="2981325" cy="1985963"/>
          </a:xfrm>
          <a:prstGeom prst="rect">
            <a:avLst/>
          </a:prstGeom>
          <a:noFill/>
          <a:ln>
            <a:noFill/>
          </a:ln>
        </p:spPr>
      </p:pic>
      <p:pic>
        <p:nvPicPr>
          <p:cNvPr descr="Gráfico de ciclo infográfico para presentación de datos. Vector Premium " id="223" name="Google Shape;223;p7"/>
          <p:cNvPicPr preferRelativeResize="0"/>
          <p:nvPr/>
        </p:nvPicPr>
        <p:blipFill rotWithShape="1">
          <a:blip r:embed="rId5">
            <a:alphaModFix/>
          </a:blip>
          <a:srcRect b="4233" l="5347" r="5233" t="4607"/>
          <a:stretch/>
        </p:blipFill>
        <p:spPr>
          <a:xfrm>
            <a:off x="949763" y="156247"/>
            <a:ext cx="6274060" cy="6385810"/>
          </a:xfrm>
          <a:prstGeom prst="roundRect">
            <a:avLst>
              <a:gd fmla="val 16667" name="adj"/>
            </a:avLst>
          </a:prstGeom>
          <a:solidFill>
            <a:schemeClr val="lt1"/>
          </a:solidFill>
          <a:ln>
            <a:noFill/>
          </a:ln>
        </p:spPr>
      </p:pic>
      <p:sp>
        <p:nvSpPr>
          <p:cNvPr id="224" name="Google Shape;224;p7"/>
          <p:cNvSpPr/>
          <p:nvPr/>
        </p:nvSpPr>
        <p:spPr>
          <a:xfrm>
            <a:off x="3326797" y="571611"/>
            <a:ext cx="1450687" cy="815923"/>
          </a:xfrm>
          <a:prstGeom prst="roundRect">
            <a:avLst>
              <a:gd fmla="val 16667" name="adj"/>
            </a:avLst>
          </a:prstGeom>
          <a:solidFill>
            <a:srgbClr val="28A1D7"/>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225" name="Google Shape;225;p7"/>
          <p:cNvSpPr/>
          <p:nvPr/>
        </p:nvSpPr>
        <p:spPr>
          <a:xfrm>
            <a:off x="4868693" y="1335914"/>
            <a:ext cx="1450687" cy="815924"/>
          </a:xfrm>
          <a:prstGeom prst="roundRect">
            <a:avLst>
              <a:gd fmla="val 16667" name="adj"/>
            </a:avLst>
          </a:prstGeom>
          <a:solidFill>
            <a:srgbClr val="66C2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226" name="Google Shape;226;p7"/>
          <p:cNvSpPr/>
          <p:nvPr/>
        </p:nvSpPr>
        <p:spPr>
          <a:xfrm>
            <a:off x="5469934" y="2780276"/>
            <a:ext cx="1767698" cy="919598"/>
          </a:xfrm>
          <a:prstGeom prst="roundRect">
            <a:avLst>
              <a:gd fmla="val 16667" name="adj"/>
            </a:avLst>
          </a:prstGeom>
          <a:solidFill>
            <a:srgbClr val="ACD0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227" name="Google Shape;227;p7"/>
          <p:cNvSpPr/>
          <p:nvPr/>
        </p:nvSpPr>
        <p:spPr>
          <a:xfrm>
            <a:off x="930713" y="2762191"/>
            <a:ext cx="1841503" cy="919599"/>
          </a:xfrm>
          <a:prstGeom prst="roundRect">
            <a:avLst>
              <a:gd fmla="val 16667" name="adj"/>
            </a:avLst>
          </a:prstGeom>
          <a:solidFill>
            <a:srgbClr val="624B9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228" name="Google Shape;228;p7"/>
          <p:cNvSpPr/>
          <p:nvPr/>
        </p:nvSpPr>
        <p:spPr>
          <a:xfrm>
            <a:off x="4920290" y="4405480"/>
            <a:ext cx="1646061" cy="919599"/>
          </a:xfrm>
          <a:prstGeom prst="trapezoid">
            <a:avLst>
              <a:gd fmla="val 25000" name="adj"/>
            </a:avLst>
          </a:prstGeom>
          <a:solidFill>
            <a:srgbClr val="F0AD1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29" name="Google Shape;229;p7"/>
          <p:cNvSpPr/>
          <p:nvPr/>
        </p:nvSpPr>
        <p:spPr>
          <a:xfrm>
            <a:off x="3112915" y="4656014"/>
            <a:ext cx="1768746" cy="1303067"/>
          </a:xfrm>
          <a:prstGeom prst="trapezoid">
            <a:avLst>
              <a:gd fmla="val 25000" name="adj"/>
            </a:avLst>
          </a:prstGeom>
          <a:solidFill>
            <a:schemeClr val="lt1"/>
          </a:solidFill>
          <a:ln cap="flat" cmpd="sng" w="25400">
            <a:solidFill>
              <a:srgbClr val="ACD0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30" name="Google Shape;230;p7"/>
          <p:cNvSpPr/>
          <p:nvPr/>
        </p:nvSpPr>
        <p:spPr>
          <a:xfrm>
            <a:off x="1592541" y="4177071"/>
            <a:ext cx="1646061" cy="919599"/>
          </a:xfrm>
          <a:prstGeom prst="roundRect">
            <a:avLst>
              <a:gd fmla="val 16667" name="adj"/>
            </a:avLst>
          </a:prstGeom>
          <a:solidFill>
            <a:srgbClr val="E841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231" name="Google Shape;231;p7"/>
          <p:cNvSpPr/>
          <p:nvPr/>
        </p:nvSpPr>
        <p:spPr>
          <a:xfrm>
            <a:off x="1764513" y="1374898"/>
            <a:ext cx="1384563" cy="822101"/>
          </a:xfrm>
          <a:prstGeom prst="roundRect">
            <a:avLst>
              <a:gd fmla="val 16667" name="adj"/>
            </a:avLst>
          </a:prstGeom>
          <a:solidFill>
            <a:srgbClr val="027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232" name="Google Shape;232;p7"/>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233" name="Google Shape;233;p7"/>
          <p:cNvPicPr preferRelativeResize="0"/>
          <p:nvPr/>
        </p:nvPicPr>
        <p:blipFill rotWithShape="1">
          <a:blip r:embed="rId6">
            <a:alphaModFix/>
          </a:blip>
          <a:srcRect b="0" l="0" r="0" t="0"/>
          <a:stretch/>
        </p:blipFill>
        <p:spPr>
          <a:xfrm>
            <a:off x="2943581" y="3991133"/>
            <a:ext cx="523742" cy="523742"/>
          </a:xfrm>
          <a:prstGeom prst="rect">
            <a:avLst/>
          </a:prstGeom>
          <a:noFill/>
          <a:ln>
            <a:noFill/>
          </a:ln>
        </p:spPr>
      </p:pic>
      <p:pic>
        <p:nvPicPr>
          <p:cNvPr descr="Insignia 8 con relleno sólido" id="234" name="Google Shape;234;p7"/>
          <p:cNvPicPr preferRelativeResize="0"/>
          <p:nvPr/>
        </p:nvPicPr>
        <p:blipFill rotWithShape="1">
          <a:blip r:embed="rId7">
            <a:alphaModFix/>
          </a:blip>
          <a:srcRect b="0" l="0" r="0" t="0"/>
          <a:stretch/>
        </p:blipFill>
        <p:spPr>
          <a:xfrm>
            <a:off x="2967341" y="2260930"/>
            <a:ext cx="519346" cy="519346"/>
          </a:xfrm>
          <a:prstGeom prst="rect">
            <a:avLst/>
          </a:prstGeom>
          <a:noFill/>
          <a:ln>
            <a:noFill/>
          </a:ln>
        </p:spPr>
      </p:pic>
      <p:pic>
        <p:nvPicPr>
          <p:cNvPr descr="Insignia con relleno sólido" id="235" name="Google Shape;235;p7"/>
          <p:cNvPicPr preferRelativeResize="0"/>
          <p:nvPr/>
        </p:nvPicPr>
        <p:blipFill rotWithShape="1">
          <a:blip r:embed="rId8">
            <a:alphaModFix/>
          </a:blip>
          <a:srcRect b="0" l="0" r="0" t="0"/>
          <a:stretch/>
        </p:blipFill>
        <p:spPr>
          <a:xfrm>
            <a:off x="4725588" y="2243435"/>
            <a:ext cx="549893" cy="549893"/>
          </a:xfrm>
          <a:prstGeom prst="rect">
            <a:avLst/>
          </a:prstGeom>
          <a:noFill/>
          <a:ln>
            <a:noFill/>
          </a:ln>
        </p:spPr>
      </p:pic>
      <p:pic>
        <p:nvPicPr>
          <p:cNvPr descr="Insignia 3 con relleno sólido" id="236" name="Google Shape;236;p7"/>
          <p:cNvPicPr preferRelativeResize="0"/>
          <p:nvPr/>
        </p:nvPicPr>
        <p:blipFill rotWithShape="1">
          <a:blip r:embed="rId9">
            <a:alphaModFix/>
          </a:blip>
          <a:srcRect b="0" l="0" r="0" t="0"/>
          <a:stretch/>
        </p:blipFill>
        <p:spPr>
          <a:xfrm>
            <a:off x="5106353" y="3069900"/>
            <a:ext cx="503029" cy="503029"/>
          </a:xfrm>
          <a:prstGeom prst="rect">
            <a:avLst/>
          </a:prstGeom>
          <a:noFill/>
          <a:ln>
            <a:noFill/>
          </a:ln>
        </p:spPr>
      </p:pic>
      <p:pic>
        <p:nvPicPr>
          <p:cNvPr descr="Insignia 1 con relleno sólido" id="237" name="Google Shape;237;p7"/>
          <p:cNvPicPr preferRelativeResize="0"/>
          <p:nvPr/>
        </p:nvPicPr>
        <p:blipFill rotWithShape="1">
          <a:blip r:embed="rId10">
            <a:alphaModFix/>
          </a:blip>
          <a:srcRect b="0" l="0" r="0" t="0"/>
          <a:stretch/>
        </p:blipFill>
        <p:spPr>
          <a:xfrm>
            <a:off x="3684453" y="1499027"/>
            <a:ext cx="625669" cy="625669"/>
          </a:xfrm>
          <a:prstGeom prst="rect">
            <a:avLst/>
          </a:prstGeom>
          <a:noFill/>
          <a:ln>
            <a:noFill/>
          </a:ln>
        </p:spPr>
      </p:pic>
      <p:pic>
        <p:nvPicPr>
          <p:cNvPr descr="Insignia 7 con relleno sólido" id="238" name="Google Shape;238;p7"/>
          <p:cNvPicPr preferRelativeResize="0"/>
          <p:nvPr/>
        </p:nvPicPr>
        <p:blipFill rotWithShape="1">
          <a:blip r:embed="rId11">
            <a:alphaModFix/>
          </a:blip>
          <a:srcRect b="0" l="0" r="0" t="0"/>
          <a:stretch/>
        </p:blipFill>
        <p:spPr>
          <a:xfrm>
            <a:off x="2526275" y="2873102"/>
            <a:ext cx="594376" cy="594376"/>
          </a:xfrm>
          <a:prstGeom prst="rect">
            <a:avLst/>
          </a:prstGeom>
          <a:noFill/>
          <a:ln>
            <a:noFill/>
          </a:ln>
        </p:spPr>
      </p:pic>
      <p:pic>
        <p:nvPicPr>
          <p:cNvPr descr="Insignia 5 con relleno sólido" id="239" name="Google Shape;239;p7"/>
          <p:cNvPicPr preferRelativeResize="0"/>
          <p:nvPr/>
        </p:nvPicPr>
        <p:blipFill rotWithShape="1">
          <a:blip r:embed="rId12">
            <a:alphaModFix/>
          </a:blip>
          <a:srcRect b="0" l="0" r="0" t="0"/>
          <a:stretch/>
        </p:blipFill>
        <p:spPr>
          <a:xfrm>
            <a:off x="3763968" y="4416827"/>
            <a:ext cx="535443" cy="535443"/>
          </a:xfrm>
          <a:prstGeom prst="rect">
            <a:avLst/>
          </a:prstGeom>
          <a:noFill/>
          <a:ln>
            <a:noFill/>
          </a:ln>
        </p:spPr>
      </p:pic>
      <p:pic>
        <p:nvPicPr>
          <p:cNvPr descr="Insignia 4 con relleno sólido" id="240" name="Google Shape;240;p7"/>
          <p:cNvPicPr preferRelativeResize="0"/>
          <p:nvPr/>
        </p:nvPicPr>
        <p:blipFill rotWithShape="1">
          <a:blip r:embed="rId13">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8"/>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p8"/>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Paso No. 6: Establecer las tácticas de la categoría</a:t>
            </a:r>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Estas tácticas son los instrumentos que se utilizan para ejecutar las estrategias de las categorías establecidas en el paso anterior. Estas tácticas permiten cumplir las estrategias de categoría, e incluyen: tácticas de precios, de promociones que más le favorezcan a fabricantes, </a:t>
            </a:r>
            <a:r>
              <a:rPr b="0" i="1" lang="es-ES" sz="1400" u="none" cap="none" strike="noStrike">
                <a:solidFill>
                  <a:schemeClr val="dk1"/>
                </a:solidFill>
                <a:latin typeface="Arial"/>
                <a:ea typeface="Arial"/>
                <a:cs typeface="Arial"/>
                <a:sym typeface="Arial"/>
              </a:rPr>
              <a:t>retailers</a:t>
            </a:r>
            <a:r>
              <a:rPr b="0" i="0" lang="es-ES" sz="1400" u="none" cap="none" strike="noStrike">
                <a:solidFill>
                  <a:schemeClr val="dk1"/>
                </a:solidFill>
                <a:latin typeface="Arial"/>
                <a:ea typeface="Arial"/>
                <a:cs typeface="Arial"/>
                <a:sym typeface="Arial"/>
              </a:rPr>
              <a:t> y </a:t>
            </a:r>
            <a:r>
              <a:rPr b="0" i="1" lang="es-ES" sz="1400" u="none" cap="none" strike="noStrike">
                <a:solidFill>
                  <a:schemeClr val="dk1"/>
                </a:solidFill>
                <a:latin typeface="Arial"/>
                <a:ea typeface="Arial"/>
                <a:cs typeface="Arial"/>
                <a:sym typeface="Arial"/>
              </a:rPr>
              <a:t>shoppers</a:t>
            </a:r>
            <a:r>
              <a:rPr b="0" i="0" lang="es-ES" sz="1400" u="none" cap="none" strike="noStrike">
                <a:solidFill>
                  <a:schemeClr val="dk1"/>
                </a:solidFill>
                <a:latin typeface="Arial"/>
                <a:ea typeface="Arial"/>
                <a:cs typeface="Arial"/>
                <a:sym typeface="Arial"/>
              </a:rPr>
              <a:t> (es decir, </a:t>
            </a:r>
            <a:r>
              <a:rPr lang="es-ES">
                <a:solidFill>
                  <a:schemeClr val="dk1"/>
                </a:solidFill>
              </a:rPr>
              <a:t>que</a:t>
            </a:r>
            <a:r>
              <a:rPr b="0" i="0" lang="es-ES" sz="1400" u="none" cap="none" strike="noStrike">
                <a:solidFill>
                  <a:schemeClr val="dk1"/>
                </a:solidFill>
                <a:latin typeface="Arial"/>
                <a:ea typeface="Arial"/>
                <a:cs typeface="Arial"/>
                <a:sym typeface="Arial"/>
              </a:rPr>
              <a:t> irá en anaquel) y variedad de productos.</a:t>
            </a:r>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47" name="Google Shape;247;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248" name="Google Shape;248;p8"/>
          <p:cNvSpPr/>
          <p:nvPr/>
        </p:nvSpPr>
        <p:spPr>
          <a:xfrm>
            <a:off x="8253350" y="5686891"/>
            <a:ext cx="3948174" cy="11711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Promociones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https://www.freepik.es/vector-gratis/fondo-degradado-venta-descuento-especial_16635922.htm#page=1&amp;query=promociones&amp;position=6</a:t>
            </a:r>
            <a:r>
              <a:rPr b="0" i="0" lang="es-ES" sz="1200" u="none" cap="none" strike="noStrike">
                <a:solidFill>
                  <a:schemeClr val="dk1"/>
                </a:solidFill>
                <a:latin typeface="Arial"/>
                <a:ea typeface="Arial"/>
                <a:cs typeface="Arial"/>
                <a:sym typeface="Arial"/>
              </a:rPr>
              <a:t> </a:t>
            </a:r>
            <a:endParaRPr/>
          </a:p>
        </p:txBody>
      </p:sp>
      <p:pic>
        <p:nvPicPr>
          <p:cNvPr descr="Fondo degradado de venta con descuento especial. vector gratuito" id="249" name="Google Shape;249;p8"/>
          <p:cNvPicPr preferRelativeResize="0"/>
          <p:nvPr/>
        </p:nvPicPr>
        <p:blipFill rotWithShape="1">
          <a:blip r:embed="rId4">
            <a:alphaModFix/>
          </a:blip>
          <a:srcRect b="0" l="0" r="0" t="0"/>
          <a:stretch/>
        </p:blipFill>
        <p:spPr>
          <a:xfrm>
            <a:off x="9028636" y="4065958"/>
            <a:ext cx="2105734" cy="1402701"/>
          </a:xfrm>
          <a:prstGeom prst="rect">
            <a:avLst/>
          </a:prstGeom>
          <a:noFill/>
          <a:ln>
            <a:noFill/>
          </a:ln>
        </p:spPr>
      </p:pic>
      <p:pic>
        <p:nvPicPr>
          <p:cNvPr descr="Gráfico de ciclo infográfico para presentación de datos. Vector Premium " id="250" name="Google Shape;250;p8"/>
          <p:cNvPicPr preferRelativeResize="0"/>
          <p:nvPr/>
        </p:nvPicPr>
        <p:blipFill rotWithShape="1">
          <a:blip r:embed="rId5">
            <a:alphaModFix/>
          </a:blip>
          <a:srcRect b="4233" l="5347" r="5233" t="4607"/>
          <a:stretch/>
        </p:blipFill>
        <p:spPr>
          <a:xfrm>
            <a:off x="949763" y="156247"/>
            <a:ext cx="6274060" cy="6385810"/>
          </a:xfrm>
          <a:prstGeom prst="roundRect">
            <a:avLst>
              <a:gd fmla="val 16667" name="adj"/>
            </a:avLst>
          </a:prstGeom>
          <a:noFill/>
          <a:ln>
            <a:noFill/>
          </a:ln>
        </p:spPr>
      </p:pic>
      <p:sp>
        <p:nvSpPr>
          <p:cNvPr id="251" name="Google Shape;251;p8"/>
          <p:cNvSpPr/>
          <p:nvPr/>
        </p:nvSpPr>
        <p:spPr>
          <a:xfrm>
            <a:off x="3326797" y="571611"/>
            <a:ext cx="1450687" cy="815923"/>
          </a:xfrm>
          <a:prstGeom prst="roundRect">
            <a:avLst>
              <a:gd fmla="val 16667" name="adj"/>
            </a:avLst>
          </a:prstGeom>
          <a:solidFill>
            <a:srgbClr val="28A1D7"/>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252" name="Google Shape;252;p8"/>
          <p:cNvSpPr/>
          <p:nvPr/>
        </p:nvSpPr>
        <p:spPr>
          <a:xfrm>
            <a:off x="4868693" y="1335914"/>
            <a:ext cx="1450687" cy="815924"/>
          </a:xfrm>
          <a:prstGeom prst="roundRect">
            <a:avLst>
              <a:gd fmla="val 16667" name="adj"/>
            </a:avLst>
          </a:prstGeom>
          <a:solidFill>
            <a:srgbClr val="66C2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253" name="Google Shape;253;p8"/>
          <p:cNvSpPr/>
          <p:nvPr/>
        </p:nvSpPr>
        <p:spPr>
          <a:xfrm>
            <a:off x="5469934" y="2780276"/>
            <a:ext cx="1767698" cy="919598"/>
          </a:xfrm>
          <a:prstGeom prst="roundRect">
            <a:avLst>
              <a:gd fmla="val 16667" name="adj"/>
            </a:avLst>
          </a:prstGeom>
          <a:solidFill>
            <a:srgbClr val="ACD0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254" name="Google Shape;254;p8"/>
          <p:cNvSpPr/>
          <p:nvPr/>
        </p:nvSpPr>
        <p:spPr>
          <a:xfrm>
            <a:off x="930713" y="2762191"/>
            <a:ext cx="1841503" cy="919599"/>
          </a:xfrm>
          <a:prstGeom prst="roundRect">
            <a:avLst>
              <a:gd fmla="val 16667" name="adj"/>
            </a:avLst>
          </a:prstGeom>
          <a:solidFill>
            <a:srgbClr val="624B9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255" name="Google Shape;255;p8"/>
          <p:cNvSpPr/>
          <p:nvPr/>
        </p:nvSpPr>
        <p:spPr>
          <a:xfrm>
            <a:off x="4920290" y="4405480"/>
            <a:ext cx="1646061" cy="919599"/>
          </a:xfrm>
          <a:prstGeom prst="trapezoid">
            <a:avLst>
              <a:gd fmla="val 25000" name="adj"/>
            </a:avLst>
          </a:prstGeom>
          <a:solidFill>
            <a:srgbClr val="F0AD1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56" name="Google Shape;256;p8"/>
          <p:cNvSpPr/>
          <p:nvPr/>
        </p:nvSpPr>
        <p:spPr>
          <a:xfrm>
            <a:off x="3112915" y="4656014"/>
            <a:ext cx="1768746" cy="1303067"/>
          </a:xfrm>
          <a:prstGeom prst="trapezoid">
            <a:avLst>
              <a:gd fmla="val 25000" name="adj"/>
            </a:avLst>
          </a:prstGeom>
          <a:solidFill>
            <a:srgbClr val="F36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57" name="Google Shape;257;p8"/>
          <p:cNvSpPr/>
          <p:nvPr/>
        </p:nvSpPr>
        <p:spPr>
          <a:xfrm>
            <a:off x="1592541" y="4177071"/>
            <a:ext cx="1646061" cy="919599"/>
          </a:xfrm>
          <a:prstGeom prst="roundRect">
            <a:avLst>
              <a:gd fmla="val 16667" name="adj"/>
            </a:avLst>
          </a:prstGeom>
          <a:solidFill>
            <a:schemeClr val="lt1"/>
          </a:solidFill>
          <a:ln cap="flat" cmpd="sng" w="25400">
            <a:solidFill>
              <a:srgbClr val="ACD0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258" name="Google Shape;258;p8"/>
          <p:cNvSpPr/>
          <p:nvPr/>
        </p:nvSpPr>
        <p:spPr>
          <a:xfrm>
            <a:off x="1764513" y="1374898"/>
            <a:ext cx="1384563" cy="822101"/>
          </a:xfrm>
          <a:prstGeom prst="roundRect">
            <a:avLst>
              <a:gd fmla="val 16667" name="adj"/>
            </a:avLst>
          </a:prstGeom>
          <a:solidFill>
            <a:srgbClr val="027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259" name="Google Shape;259;p8"/>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260" name="Google Shape;260;p8"/>
          <p:cNvPicPr preferRelativeResize="0"/>
          <p:nvPr/>
        </p:nvPicPr>
        <p:blipFill rotWithShape="1">
          <a:blip r:embed="rId6">
            <a:alphaModFix/>
          </a:blip>
          <a:srcRect b="0" l="0" r="0" t="0"/>
          <a:stretch/>
        </p:blipFill>
        <p:spPr>
          <a:xfrm>
            <a:off x="2943581" y="3991133"/>
            <a:ext cx="523742" cy="523742"/>
          </a:xfrm>
          <a:prstGeom prst="rect">
            <a:avLst/>
          </a:prstGeom>
          <a:noFill/>
          <a:ln>
            <a:noFill/>
          </a:ln>
        </p:spPr>
      </p:pic>
      <p:pic>
        <p:nvPicPr>
          <p:cNvPr descr="Insignia 8 con relleno sólido" id="261" name="Google Shape;261;p8"/>
          <p:cNvPicPr preferRelativeResize="0"/>
          <p:nvPr/>
        </p:nvPicPr>
        <p:blipFill rotWithShape="1">
          <a:blip r:embed="rId7">
            <a:alphaModFix/>
          </a:blip>
          <a:srcRect b="0" l="0" r="0" t="0"/>
          <a:stretch/>
        </p:blipFill>
        <p:spPr>
          <a:xfrm>
            <a:off x="2967341" y="2260930"/>
            <a:ext cx="519346" cy="519346"/>
          </a:xfrm>
          <a:prstGeom prst="rect">
            <a:avLst/>
          </a:prstGeom>
          <a:noFill/>
          <a:ln>
            <a:noFill/>
          </a:ln>
        </p:spPr>
      </p:pic>
      <p:pic>
        <p:nvPicPr>
          <p:cNvPr descr="Insignia con relleno sólido" id="262" name="Google Shape;262;p8"/>
          <p:cNvPicPr preferRelativeResize="0"/>
          <p:nvPr/>
        </p:nvPicPr>
        <p:blipFill rotWithShape="1">
          <a:blip r:embed="rId8">
            <a:alphaModFix/>
          </a:blip>
          <a:srcRect b="0" l="0" r="0" t="0"/>
          <a:stretch/>
        </p:blipFill>
        <p:spPr>
          <a:xfrm>
            <a:off x="4725588" y="2243435"/>
            <a:ext cx="549893" cy="549893"/>
          </a:xfrm>
          <a:prstGeom prst="rect">
            <a:avLst/>
          </a:prstGeom>
          <a:noFill/>
          <a:ln>
            <a:noFill/>
          </a:ln>
        </p:spPr>
      </p:pic>
      <p:pic>
        <p:nvPicPr>
          <p:cNvPr descr="Insignia 3 con relleno sólido" id="263" name="Google Shape;263;p8"/>
          <p:cNvPicPr preferRelativeResize="0"/>
          <p:nvPr/>
        </p:nvPicPr>
        <p:blipFill rotWithShape="1">
          <a:blip r:embed="rId9">
            <a:alphaModFix/>
          </a:blip>
          <a:srcRect b="0" l="0" r="0" t="0"/>
          <a:stretch/>
        </p:blipFill>
        <p:spPr>
          <a:xfrm>
            <a:off x="5106353" y="3069900"/>
            <a:ext cx="503029" cy="503029"/>
          </a:xfrm>
          <a:prstGeom prst="rect">
            <a:avLst/>
          </a:prstGeom>
          <a:noFill/>
          <a:ln>
            <a:noFill/>
          </a:ln>
        </p:spPr>
      </p:pic>
      <p:pic>
        <p:nvPicPr>
          <p:cNvPr descr="Insignia 1 con relleno sólido" id="264" name="Google Shape;264;p8"/>
          <p:cNvPicPr preferRelativeResize="0"/>
          <p:nvPr/>
        </p:nvPicPr>
        <p:blipFill rotWithShape="1">
          <a:blip r:embed="rId10">
            <a:alphaModFix/>
          </a:blip>
          <a:srcRect b="0" l="0" r="0" t="0"/>
          <a:stretch/>
        </p:blipFill>
        <p:spPr>
          <a:xfrm>
            <a:off x="3684453" y="1499027"/>
            <a:ext cx="625669" cy="625669"/>
          </a:xfrm>
          <a:prstGeom prst="rect">
            <a:avLst/>
          </a:prstGeom>
          <a:noFill/>
          <a:ln>
            <a:noFill/>
          </a:ln>
        </p:spPr>
      </p:pic>
      <p:pic>
        <p:nvPicPr>
          <p:cNvPr descr="Insignia 7 con relleno sólido" id="265" name="Google Shape;265;p8"/>
          <p:cNvPicPr preferRelativeResize="0"/>
          <p:nvPr/>
        </p:nvPicPr>
        <p:blipFill rotWithShape="1">
          <a:blip r:embed="rId11">
            <a:alphaModFix/>
          </a:blip>
          <a:srcRect b="0" l="0" r="0" t="0"/>
          <a:stretch/>
        </p:blipFill>
        <p:spPr>
          <a:xfrm>
            <a:off x="2526275" y="2873102"/>
            <a:ext cx="594376" cy="594376"/>
          </a:xfrm>
          <a:prstGeom prst="rect">
            <a:avLst/>
          </a:prstGeom>
          <a:noFill/>
          <a:ln>
            <a:noFill/>
          </a:ln>
        </p:spPr>
      </p:pic>
      <p:pic>
        <p:nvPicPr>
          <p:cNvPr descr="Insignia 5 con relleno sólido" id="266" name="Google Shape;266;p8"/>
          <p:cNvPicPr preferRelativeResize="0"/>
          <p:nvPr/>
        </p:nvPicPr>
        <p:blipFill rotWithShape="1">
          <a:blip r:embed="rId12">
            <a:alphaModFix/>
          </a:blip>
          <a:srcRect b="0" l="0" r="0" t="0"/>
          <a:stretch/>
        </p:blipFill>
        <p:spPr>
          <a:xfrm>
            <a:off x="3763968" y="4416827"/>
            <a:ext cx="535443" cy="535443"/>
          </a:xfrm>
          <a:prstGeom prst="rect">
            <a:avLst/>
          </a:prstGeom>
          <a:noFill/>
          <a:ln>
            <a:noFill/>
          </a:ln>
        </p:spPr>
      </p:pic>
      <p:pic>
        <p:nvPicPr>
          <p:cNvPr descr="Insignia 4 con relleno sólido" id="267" name="Google Shape;267;p8"/>
          <p:cNvPicPr preferRelativeResize="0"/>
          <p:nvPr/>
        </p:nvPicPr>
        <p:blipFill rotWithShape="1">
          <a:blip r:embed="rId13">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3" name="Google Shape;273;p9"/>
          <p:cNvSpPr txBox="1"/>
          <p:nvPr/>
        </p:nvSpPr>
        <p:spPr>
          <a:xfrm>
            <a:off x="8253350" y="1257300"/>
            <a:ext cx="3957549" cy="1171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Paso No. 7: Implementación del plan</a:t>
            </a:r>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paso se encuentra en el ciclo del hacer. Aquí, se ejecuta el plan que ya se ha desarrollado en los pasos del 1 al 6. También, se diseña un cronograma y se definen y distribuyen las responsabilidades. </a:t>
            </a:r>
            <a:endParaRPr/>
          </a:p>
        </p:txBody>
      </p:sp>
      <p:sp>
        <p:nvSpPr>
          <p:cNvPr id="274" name="Google Shape;274;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275" name="Google Shape;275;p9"/>
          <p:cNvSpPr/>
          <p:nvPr/>
        </p:nvSpPr>
        <p:spPr>
          <a:xfrm>
            <a:off x="8253350" y="5686891"/>
            <a:ext cx="3948174" cy="11711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Cronograma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https://www.freepik.es/vector-gratis/plantilla-colorida-horario-projecto-diseno-plano_3199617.htm#page=1&amp;query=cronograma&amp;position=2</a:t>
            </a:r>
            <a:r>
              <a:rPr b="0" i="0" lang="es-ES" sz="1200" u="none" cap="none" strike="noStrike">
                <a:solidFill>
                  <a:schemeClr val="dk1"/>
                </a:solidFill>
                <a:latin typeface="Arial"/>
                <a:ea typeface="Arial"/>
                <a:cs typeface="Arial"/>
                <a:sym typeface="Arial"/>
              </a:rPr>
              <a:t> </a:t>
            </a:r>
            <a:endParaRPr/>
          </a:p>
        </p:txBody>
      </p:sp>
      <p:pic>
        <p:nvPicPr>
          <p:cNvPr descr="Plantilla colorida de horario de projecto con diseño plano vector gratuito" id="276" name="Google Shape;276;p9"/>
          <p:cNvPicPr preferRelativeResize="0"/>
          <p:nvPr/>
        </p:nvPicPr>
        <p:blipFill rotWithShape="1">
          <a:blip r:embed="rId4">
            <a:alphaModFix/>
          </a:blip>
          <a:srcRect b="0" l="0" r="0" t="0"/>
          <a:stretch/>
        </p:blipFill>
        <p:spPr>
          <a:xfrm>
            <a:off x="9025299" y="3184055"/>
            <a:ext cx="2375700" cy="2375700"/>
          </a:xfrm>
          <a:prstGeom prst="rect">
            <a:avLst/>
          </a:prstGeom>
          <a:noFill/>
          <a:ln>
            <a:noFill/>
          </a:ln>
        </p:spPr>
      </p:pic>
      <p:pic>
        <p:nvPicPr>
          <p:cNvPr descr="Gráfico de ciclo infográfico para presentación de datos. Vector Premium " id="277" name="Google Shape;277;p9"/>
          <p:cNvPicPr preferRelativeResize="0"/>
          <p:nvPr/>
        </p:nvPicPr>
        <p:blipFill rotWithShape="1">
          <a:blip r:embed="rId5">
            <a:alphaModFix/>
          </a:blip>
          <a:srcRect b="4233" l="5347" r="5233" t="4607"/>
          <a:stretch/>
        </p:blipFill>
        <p:spPr>
          <a:xfrm>
            <a:off x="949763" y="156247"/>
            <a:ext cx="6274060" cy="6385810"/>
          </a:xfrm>
          <a:prstGeom prst="roundRect">
            <a:avLst>
              <a:gd fmla="val 16667" name="adj"/>
            </a:avLst>
          </a:prstGeom>
          <a:noFill/>
          <a:ln>
            <a:noFill/>
          </a:ln>
        </p:spPr>
      </p:pic>
      <p:sp>
        <p:nvSpPr>
          <p:cNvPr id="278" name="Google Shape;278;p9"/>
          <p:cNvSpPr/>
          <p:nvPr/>
        </p:nvSpPr>
        <p:spPr>
          <a:xfrm>
            <a:off x="3326797" y="571611"/>
            <a:ext cx="1450687" cy="815923"/>
          </a:xfrm>
          <a:prstGeom prst="roundRect">
            <a:avLst>
              <a:gd fmla="val 16667" name="adj"/>
            </a:avLst>
          </a:prstGeom>
          <a:solidFill>
            <a:srgbClr val="28A1D7"/>
          </a:solidFill>
          <a:ln cap="flat" cmpd="sng" w="25400">
            <a:solidFill>
              <a:srgbClr val="28A1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la categoría</a:t>
            </a:r>
            <a:endParaRPr/>
          </a:p>
        </p:txBody>
      </p:sp>
      <p:sp>
        <p:nvSpPr>
          <p:cNvPr id="279" name="Google Shape;279;p9"/>
          <p:cNvSpPr/>
          <p:nvPr/>
        </p:nvSpPr>
        <p:spPr>
          <a:xfrm>
            <a:off x="4868693" y="1335914"/>
            <a:ext cx="1450687" cy="815924"/>
          </a:xfrm>
          <a:prstGeom prst="roundRect">
            <a:avLst>
              <a:gd fmla="val 16667" name="adj"/>
            </a:avLst>
          </a:prstGeom>
          <a:solidFill>
            <a:srgbClr val="66C2B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Definir el rol/papel de la categoría</a:t>
            </a:r>
            <a:endParaRPr b="0" i="0" sz="1600" u="none" cap="none" strike="noStrike">
              <a:solidFill>
                <a:schemeClr val="dk1"/>
              </a:solidFill>
              <a:latin typeface="Arial"/>
              <a:ea typeface="Arial"/>
              <a:cs typeface="Arial"/>
              <a:sym typeface="Arial"/>
            </a:endParaRPr>
          </a:p>
        </p:txBody>
      </p:sp>
      <p:sp>
        <p:nvSpPr>
          <p:cNvPr id="280" name="Google Shape;280;p9"/>
          <p:cNvSpPr/>
          <p:nvPr/>
        </p:nvSpPr>
        <p:spPr>
          <a:xfrm>
            <a:off x="5469934" y="2780276"/>
            <a:ext cx="1767698" cy="919598"/>
          </a:xfrm>
          <a:prstGeom prst="roundRect">
            <a:avLst>
              <a:gd fmla="val 16667" name="adj"/>
            </a:avLst>
          </a:prstGeom>
          <a:solidFill>
            <a:srgbClr val="ACD0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Evaluar la categoría: ¿Cómo se evaluará lo que se realice?</a:t>
            </a:r>
            <a:endParaRPr b="0" i="0" sz="1400" u="none" cap="none" strike="noStrike">
              <a:solidFill>
                <a:schemeClr val="dk1"/>
              </a:solidFill>
              <a:latin typeface="Arial"/>
              <a:ea typeface="Arial"/>
              <a:cs typeface="Arial"/>
              <a:sym typeface="Arial"/>
            </a:endParaRPr>
          </a:p>
        </p:txBody>
      </p:sp>
      <p:sp>
        <p:nvSpPr>
          <p:cNvPr id="281" name="Google Shape;281;p9"/>
          <p:cNvSpPr/>
          <p:nvPr/>
        </p:nvSpPr>
        <p:spPr>
          <a:xfrm>
            <a:off x="930713" y="2762191"/>
            <a:ext cx="1841503" cy="919599"/>
          </a:xfrm>
          <a:prstGeom prst="roundRect">
            <a:avLst>
              <a:gd fmla="val 16667" name="adj"/>
            </a:avLst>
          </a:prstGeom>
          <a:solidFill>
            <a:schemeClr val="lt1"/>
          </a:solidFill>
          <a:ln cap="flat" cmpd="sng" w="25400">
            <a:solidFill>
              <a:srgbClr val="ACD0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Implementación del plan</a:t>
            </a:r>
            <a:endParaRPr/>
          </a:p>
        </p:txBody>
      </p:sp>
      <p:sp>
        <p:nvSpPr>
          <p:cNvPr id="282" name="Google Shape;282;p9"/>
          <p:cNvSpPr/>
          <p:nvPr/>
        </p:nvSpPr>
        <p:spPr>
          <a:xfrm>
            <a:off x="4920290" y="4405480"/>
            <a:ext cx="1646061" cy="919599"/>
          </a:xfrm>
          <a:prstGeom prst="trapezoid">
            <a:avLst>
              <a:gd fmla="val 25000" name="adj"/>
            </a:avLst>
          </a:prstGeom>
          <a:solidFill>
            <a:srgbClr val="F0AD1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objetivos y metas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83" name="Google Shape;283;p9"/>
          <p:cNvSpPr/>
          <p:nvPr/>
        </p:nvSpPr>
        <p:spPr>
          <a:xfrm>
            <a:off x="3112915" y="4656014"/>
            <a:ext cx="1768746" cy="1303067"/>
          </a:xfrm>
          <a:prstGeom prst="trapezoid">
            <a:avLst>
              <a:gd fmla="val 25000" name="adj"/>
            </a:avLst>
          </a:prstGeom>
          <a:solidFill>
            <a:srgbClr val="F36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Idear estrategias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84" name="Google Shape;284;p9"/>
          <p:cNvSpPr/>
          <p:nvPr/>
        </p:nvSpPr>
        <p:spPr>
          <a:xfrm>
            <a:off x="1592541" y="4177071"/>
            <a:ext cx="1646061" cy="919599"/>
          </a:xfrm>
          <a:prstGeom prst="roundRect">
            <a:avLst>
              <a:gd fmla="val 16667" name="adj"/>
            </a:avLst>
          </a:prstGeom>
          <a:solidFill>
            <a:srgbClr val="E841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Establecer las tácticas de la categoría</a:t>
            </a:r>
            <a:endParaRPr b="0" i="0" sz="1600" u="none" cap="none" strike="noStrike">
              <a:solidFill>
                <a:schemeClr val="dk1"/>
              </a:solidFill>
              <a:latin typeface="Arial"/>
              <a:ea typeface="Arial"/>
              <a:cs typeface="Arial"/>
              <a:sym typeface="Arial"/>
            </a:endParaRPr>
          </a:p>
        </p:txBody>
      </p:sp>
      <p:sp>
        <p:nvSpPr>
          <p:cNvPr id="285" name="Google Shape;285;p9"/>
          <p:cNvSpPr/>
          <p:nvPr/>
        </p:nvSpPr>
        <p:spPr>
          <a:xfrm>
            <a:off x="1764513" y="1374898"/>
            <a:ext cx="1384563" cy="822101"/>
          </a:xfrm>
          <a:prstGeom prst="roundRect">
            <a:avLst>
              <a:gd fmla="val 16667" name="adj"/>
            </a:avLst>
          </a:prstGeom>
          <a:solidFill>
            <a:srgbClr val="027B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Arial"/>
                <a:ea typeface="Arial"/>
                <a:cs typeface="Arial"/>
                <a:sym typeface="Arial"/>
              </a:rPr>
              <a:t>Revisión de la categoría</a:t>
            </a:r>
            <a:endParaRPr/>
          </a:p>
        </p:txBody>
      </p:sp>
      <p:sp>
        <p:nvSpPr>
          <p:cNvPr id="286" name="Google Shape;286;p9"/>
          <p:cNvSpPr/>
          <p:nvPr/>
        </p:nvSpPr>
        <p:spPr>
          <a:xfrm>
            <a:off x="3149076" y="2534353"/>
            <a:ext cx="1767698" cy="1591556"/>
          </a:xfrm>
          <a:prstGeom prst="ellipse">
            <a:avLst/>
          </a:prstGeom>
          <a:solidFill>
            <a:srgbClr val="C8C9CB"/>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s-ES" sz="2400" u="none" cap="none" strike="noStrike">
                <a:solidFill>
                  <a:schemeClr val="dk1"/>
                </a:solidFill>
                <a:latin typeface="Arial"/>
                <a:ea typeface="Arial"/>
                <a:cs typeface="Arial"/>
                <a:sym typeface="Arial"/>
              </a:rPr>
              <a:t>Ciclo de 8 pasos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nsignia 6 con relleno sólido" id="287" name="Google Shape;287;p9"/>
          <p:cNvPicPr preferRelativeResize="0"/>
          <p:nvPr/>
        </p:nvPicPr>
        <p:blipFill rotWithShape="1">
          <a:blip r:embed="rId6">
            <a:alphaModFix/>
          </a:blip>
          <a:srcRect b="0" l="0" r="0" t="0"/>
          <a:stretch/>
        </p:blipFill>
        <p:spPr>
          <a:xfrm>
            <a:off x="2943581" y="3991133"/>
            <a:ext cx="523742" cy="523742"/>
          </a:xfrm>
          <a:prstGeom prst="rect">
            <a:avLst/>
          </a:prstGeom>
          <a:noFill/>
          <a:ln>
            <a:noFill/>
          </a:ln>
        </p:spPr>
      </p:pic>
      <p:pic>
        <p:nvPicPr>
          <p:cNvPr descr="Insignia 8 con relleno sólido" id="288" name="Google Shape;288;p9"/>
          <p:cNvPicPr preferRelativeResize="0"/>
          <p:nvPr/>
        </p:nvPicPr>
        <p:blipFill rotWithShape="1">
          <a:blip r:embed="rId7">
            <a:alphaModFix/>
          </a:blip>
          <a:srcRect b="0" l="0" r="0" t="0"/>
          <a:stretch/>
        </p:blipFill>
        <p:spPr>
          <a:xfrm>
            <a:off x="2967341" y="2260930"/>
            <a:ext cx="519346" cy="519346"/>
          </a:xfrm>
          <a:prstGeom prst="rect">
            <a:avLst/>
          </a:prstGeom>
          <a:noFill/>
          <a:ln>
            <a:noFill/>
          </a:ln>
        </p:spPr>
      </p:pic>
      <p:pic>
        <p:nvPicPr>
          <p:cNvPr descr="Insignia con relleno sólido" id="289" name="Google Shape;289;p9"/>
          <p:cNvPicPr preferRelativeResize="0"/>
          <p:nvPr/>
        </p:nvPicPr>
        <p:blipFill rotWithShape="1">
          <a:blip r:embed="rId8">
            <a:alphaModFix/>
          </a:blip>
          <a:srcRect b="0" l="0" r="0" t="0"/>
          <a:stretch/>
        </p:blipFill>
        <p:spPr>
          <a:xfrm>
            <a:off x="4725588" y="2243435"/>
            <a:ext cx="549893" cy="549893"/>
          </a:xfrm>
          <a:prstGeom prst="rect">
            <a:avLst/>
          </a:prstGeom>
          <a:noFill/>
          <a:ln>
            <a:noFill/>
          </a:ln>
        </p:spPr>
      </p:pic>
      <p:pic>
        <p:nvPicPr>
          <p:cNvPr descr="Insignia 3 con relleno sólido" id="290" name="Google Shape;290;p9"/>
          <p:cNvPicPr preferRelativeResize="0"/>
          <p:nvPr/>
        </p:nvPicPr>
        <p:blipFill rotWithShape="1">
          <a:blip r:embed="rId9">
            <a:alphaModFix/>
          </a:blip>
          <a:srcRect b="0" l="0" r="0" t="0"/>
          <a:stretch/>
        </p:blipFill>
        <p:spPr>
          <a:xfrm>
            <a:off x="5106353" y="3069900"/>
            <a:ext cx="503029" cy="503029"/>
          </a:xfrm>
          <a:prstGeom prst="rect">
            <a:avLst/>
          </a:prstGeom>
          <a:noFill/>
          <a:ln>
            <a:noFill/>
          </a:ln>
        </p:spPr>
      </p:pic>
      <p:pic>
        <p:nvPicPr>
          <p:cNvPr descr="Insignia 1 con relleno sólido" id="291" name="Google Shape;291;p9"/>
          <p:cNvPicPr preferRelativeResize="0"/>
          <p:nvPr/>
        </p:nvPicPr>
        <p:blipFill rotWithShape="1">
          <a:blip r:embed="rId10">
            <a:alphaModFix/>
          </a:blip>
          <a:srcRect b="0" l="0" r="0" t="0"/>
          <a:stretch/>
        </p:blipFill>
        <p:spPr>
          <a:xfrm>
            <a:off x="3684453" y="1499027"/>
            <a:ext cx="625669" cy="625669"/>
          </a:xfrm>
          <a:prstGeom prst="rect">
            <a:avLst/>
          </a:prstGeom>
          <a:noFill/>
          <a:ln>
            <a:noFill/>
          </a:ln>
        </p:spPr>
      </p:pic>
      <p:pic>
        <p:nvPicPr>
          <p:cNvPr descr="Insignia 7 con relleno sólido" id="292" name="Google Shape;292;p9"/>
          <p:cNvPicPr preferRelativeResize="0"/>
          <p:nvPr/>
        </p:nvPicPr>
        <p:blipFill rotWithShape="1">
          <a:blip r:embed="rId11">
            <a:alphaModFix/>
          </a:blip>
          <a:srcRect b="0" l="0" r="0" t="0"/>
          <a:stretch/>
        </p:blipFill>
        <p:spPr>
          <a:xfrm>
            <a:off x="2526275" y="2873102"/>
            <a:ext cx="594376" cy="594376"/>
          </a:xfrm>
          <a:prstGeom prst="rect">
            <a:avLst/>
          </a:prstGeom>
          <a:noFill/>
          <a:ln>
            <a:noFill/>
          </a:ln>
        </p:spPr>
      </p:pic>
      <p:pic>
        <p:nvPicPr>
          <p:cNvPr descr="Insignia 5 con relleno sólido" id="293" name="Google Shape;293;p9"/>
          <p:cNvPicPr preferRelativeResize="0"/>
          <p:nvPr/>
        </p:nvPicPr>
        <p:blipFill rotWithShape="1">
          <a:blip r:embed="rId12">
            <a:alphaModFix/>
          </a:blip>
          <a:srcRect b="0" l="0" r="0" t="0"/>
          <a:stretch/>
        </p:blipFill>
        <p:spPr>
          <a:xfrm>
            <a:off x="3763968" y="4416827"/>
            <a:ext cx="535443" cy="535443"/>
          </a:xfrm>
          <a:prstGeom prst="rect">
            <a:avLst/>
          </a:prstGeom>
          <a:noFill/>
          <a:ln>
            <a:noFill/>
          </a:ln>
        </p:spPr>
      </p:pic>
      <p:pic>
        <p:nvPicPr>
          <p:cNvPr descr="Insignia 4 con relleno sólido" id="294" name="Google Shape;294;p9"/>
          <p:cNvPicPr preferRelativeResize="0"/>
          <p:nvPr/>
        </p:nvPicPr>
        <p:blipFill rotWithShape="1">
          <a:blip r:embed="rId13">
            <a:alphaModFix/>
          </a:blip>
          <a:srcRect b="0" l="0" r="0" t="0"/>
          <a:stretch/>
        </p:blipFill>
        <p:spPr>
          <a:xfrm>
            <a:off x="4731634" y="3903826"/>
            <a:ext cx="630557" cy="630557"/>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