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258" r:id="rId2"/>
    <p:sldId id="290" r:id="rId3"/>
    <p:sldId id="291" r:id="rId4"/>
    <p:sldId id="292" r:id="rId5"/>
    <p:sldId id="293" r:id="rId6"/>
    <p:sldId id="294" r:id="rId7"/>
    <p:sldId id="295" r:id="rId8"/>
  </p:sldIdLst>
  <p:sldSz cx="12192000" cy="6858000"/>
  <p:notesSz cx="6858000" cy="9144000"/>
  <p:custDataLst>
    <p:tags r:id="rId11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2F0"/>
    <a:srgbClr val="C9E92B"/>
    <a:srgbClr val="4A86E8"/>
    <a:srgbClr val="BF5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5701"/>
  </p:normalViewPr>
  <p:slideViewPr>
    <p:cSldViewPr snapToGrid="0">
      <p:cViewPr>
        <p:scale>
          <a:sx n="110" d="100"/>
          <a:sy n="110" d="100"/>
        </p:scale>
        <p:origin x="45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31/08/21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3794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42866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41902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80620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28642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6568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www.freepik.es/foto-gratis/mano-lapiz-sobre-casilla-verificacion-blanco-formulario-solicitud_1007556.htm#page=1&amp;query=encuestas&amp;position=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s://www.freepik.es/foto-gratis/hombre-negocios-bombilla-encendida-su-mano_985237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hyperlink" Target="https://www.freepik.es/foto-gratis/vista-posterior-trabajos-profesionales-masculinos-pone-sus-ideas-notas-adhesivas-escribe-informacion-principal-crear-plan-negocios_12929939.htm#page=1&amp;query=lluvia%20de%20ideas&amp;position=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hyperlink" Target="https://www.freepik.es/foto-gratis/cerrar-muebles-dibujo-mano-alzada_13295619.htm#page=1&amp;query=prototipo&amp;position=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hyperlink" Target="https://www.freepik.es/fotos-premium/hombre-negocios-que-analiza-balance-informe-financiero-compania-graficos-realidad-aumentada-digital_4944185.htm#page=1&amp;query=ensayo&amp;position=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301833" y="1963744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Infografía interactiva </a:t>
            </a:r>
            <a:endParaRPr lang="es-ES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CO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CF007_3.1_Design Thinking </a:t>
            </a:r>
            <a:endParaRPr lang="es-ES" sz="1800" b="0" i="0" u="none" strike="noStrike" cap="none" baseline="0" dirty="0">
              <a:solidFill>
                <a:schemeClr val="bg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 vector gratuito">
            <a:extLst>
              <a:ext uri="{FF2B5EF4-FFF2-40B4-BE49-F238E27FC236}">
                <a16:creationId xmlns:a16="http://schemas.microsoft.com/office/drawing/2014/main" id="{4621F925-71FD-4643-B99B-3405C4F08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3684"/>
            <a:ext cx="8301578" cy="60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08">
            <a:extLst>
              <a:ext uri="{FF2B5EF4-FFF2-40B4-BE49-F238E27FC236}">
                <a16:creationId xmlns:a16="http://schemas.microsoft.com/office/drawing/2014/main" id="{CECEB0C3-4BF8-4DCC-A5F7-C03971EF7F4B}"/>
              </a:ext>
            </a:extLst>
          </p:cNvPr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6" name="Shape 109">
            <a:extLst>
              <a:ext uri="{FF2B5EF4-FFF2-40B4-BE49-F238E27FC236}">
                <a16:creationId xmlns:a16="http://schemas.microsoft.com/office/drawing/2014/main" id="{249F0026-7A9E-4FCE-A405-3404FC4C226E}"/>
              </a:ext>
            </a:extLst>
          </p:cNvPr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endParaRPr lang="es-CO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8" name="Shape 110">
            <a:extLst>
              <a:ext uri="{FF2B5EF4-FFF2-40B4-BE49-F238E27FC236}">
                <a16:creationId xmlns:a16="http://schemas.microsoft.com/office/drawing/2014/main" id="{6A56B6BB-FA1A-4E25-B65E-4DA434137F43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9" name="Shape 114">
            <a:extLst>
              <a:ext uri="{FF2B5EF4-FFF2-40B4-BE49-F238E27FC236}">
                <a16:creationId xmlns:a16="http://schemas.microsoft.com/office/drawing/2014/main" id="{BBA33352-A507-4AB3-9E86-008FEDF4EF15}"/>
              </a:ext>
            </a:extLst>
          </p:cNvPr>
          <p:cNvSpPr/>
          <p:nvPr/>
        </p:nvSpPr>
        <p:spPr>
          <a:xfrm>
            <a:off x="8253350" y="5021705"/>
            <a:ext cx="3948174" cy="18362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:https://www.freepik.es/vector-gratis/plantilla-infografia-hoja-ruta-plana_15441299.htm#query=infograf%C3%ADa%205&amp;position=21 </a:t>
            </a:r>
          </a:p>
        </p:txBody>
      </p:sp>
      <p:sp>
        <p:nvSpPr>
          <p:cNvPr id="16" name="Shape 109">
            <a:extLst>
              <a:ext uri="{FF2B5EF4-FFF2-40B4-BE49-F238E27FC236}">
                <a16:creationId xmlns:a16="http://schemas.microsoft.com/office/drawing/2014/main" id="{7735C537-6408-4DD5-A983-55FAE62D676D}"/>
              </a:ext>
            </a:extLst>
          </p:cNvPr>
          <p:cNvSpPr txBox="1"/>
          <p:nvPr/>
        </p:nvSpPr>
        <p:spPr>
          <a:xfrm>
            <a:off x="8253350" y="1257300"/>
            <a:ext cx="3957549" cy="11711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Equipo de producción, se sugiere que hacer una infografía interactiva donde al dar clic en cada rol, aparezca la función y una imagen. </a:t>
            </a:r>
            <a:endParaRPr lang="es-CO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4C24FF-4F2D-46F6-A1E0-C9D48B957683}"/>
              </a:ext>
            </a:extLst>
          </p:cNvPr>
          <p:cNvSpPr txBox="1"/>
          <p:nvPr/>
        </p:nvSpPr>
        <p:spPr>
          <a:xfrm>
            <a:off x="3447738" y="1196402"/>
            <a:ext cx="4767662" cy="654025"/>
          </a:xfrm>
          <a:prstGeom prst="rect">
            <a:avLst/>
          </a:prstGeom>
          <a:solidFill>
            <a:srgbClr val="DCE2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3650" b="1" dirty="0" err="1">
                <a:solidFill>
                  <a:schemeClr val="tx1"/>
                </a:solidFill>
                <a:effectLst/>
                <a:latin typeface="Amasis MT Pro Black" panose="02040A04050005020304" pitchFamily="18" charset="0"/>
                <a:ea typeface="Arial" panose="020B0604020202020204" pitchFamily="34" charset="0"/>
              </a:rPr>
              <a:t>Design</a:t>
            </a:r>
            <a:r>
              <a:rPr lang="es-CO" sz="3650" b="1" dirty="0">
                <a:solidFill>
                  <a:schemeClr val="tx1"/>
                </a:solidFill>
                <a:effectLst/>
                <a:latin typeface="Amasis MT Pro Black" panose="02040A04050005020304" pitchFamily="18" charset="0"/>
                <a:ea typeface="Arial" panose="020B0604020202020204" pitchFamily="34" charset="0"/>
              </a:rPr>
              <a:t> </a:t>
            </a:r>
            <a:r>
              <a:rPr lang="es-CO" sz="3650" b="1" dirty="0" err="1">
                <a:solidFill>
                  <a:schemeClr val="tx1"/>
                </a:solidFill>
                <a:effectLst/>
                <a:latin typeface="Amasis MT Pro Black" panose="02040A04050005020304" pitchFamily="18" charset="0"/>
                <a:ea typeface="Arial" panose="020B0604020202020204" pitchFamily="34" charset="0"/>
              </a:rPr>
              <a:t>Thinking</a:t>
            </a:r>
            <a:endParaRPr lang="es-CO" sz="3650" b="1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2206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 vector gratuito">
            <a:extLst>
              <a:ext uri="{FF2B5EF4-FFF2-40B4-BE49-F238E27FC236}">
                <a16:creationId xmlns:a16="http://schemas.microsoft.com/office/drawing/2014/main" id="{4621F925-71FD-4643-B99B-3405C4F08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" y="742950"/>
            <a:ext cx="8301578" cy="60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08">
            <a:extLst>
              <a:ext uri="{FF2B5EF4-FFF2-40B4-BE49-F238E27FC236}">
                <a16:creationId xmlns:a16="http://schemas.microsoft.com/office/drawing/2014/main" id="{CECEB0C3-4BF8-4DCC-A5F7-C03971EF7F4B}"/>
              </a:ext>
            </a:extLst>
          </p:cNvPr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6" name="Shape 109">
            <a:extLst>
              <a:ext uri="{FF2B5EF4-FFF2-40B4-BE49-F238E27FC236}">
                <a16:creationId xmlns:a16="http://schemas.microsoft.com/office/drawing/2014/main" id="{249F0026-7A9E-4FCE-A405-3404FC4C226E}"/>
              </a:ext>
            </a:extLst>
          </p:cNvPr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endParaRPr lang="es-CO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8" name="Shape 110">
            <a:extLst>
              <a:ext uri="{FF2B5EF4-FFF2-40B4-BE49-F238E27FC236}">
                <a16:creationId xmlns:a16="http://schemas.microsoft.com/office/drawing/2014/main" id="{6A56B6BB-FA1A-4E25-B65E-4DA434137F43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9" name="Shape 114">
            <a:extLst>
              <a:ext uri="{FF2B5EF4-FFF2-40B4-BE49-F238E27FC236}">
                <a16:creationId xmlns:a16="http://schemas.microsoft.com/office/drawing/2014/main" id="{BBA33352-A507-4AB3-9E86-008FEDF4EF15}"/>
              </a:ext>
            </a:extLst>
          </p:cNvPr>
          <p:cNvSpPr/>
          <p:nvPr/>
        </p:nvSpPr>
        <p:spPr>
          <a:xfrm>
            <a:off x="8253350" y="5021705"/>
            <a:ext cx="3948174" cy="18362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:Encuesta: 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https://www.freepik.es/foto-gratis/mano-lapiz-sobre-casilla-verificacion-blanco-formulario-solicitud_1007556.htm#page=1&amp;query=encuestas&amp;position=0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6" name="Shape 109">
            <a:extLst>
              <a:ext uri="{FF2B5EF4-FFF2-40B4-BE49-F238E27FC236}">
                <a16:creationId xmlns:a16="http://schemas.microsoft.com/office/drawing/2014/main" id="{7735C537-6408-4DD5-A983-55FAE62D676D}"/>
              </a:ext>
            </a:extLst>
          </p:cNvPr>
          <p:cNvSpPr txBox="1"/>
          <p:nvPr/>
        </p:nvSpPr>
        <p:spPr>
          <a:xfrm>
            <a:off x="8253350" y="1047440"/>
            <a:ext cx="3957549" cy="11711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buSzPct val="25000"/>
            </a:pPr>
            <a:r>
              <a:rPr lang="es-MX" b="1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Comprender o empatizar: </a:t>
            </a:r>
          </a:p>
          <a:p>
            <a:pPr marL="342900" lvl="0" indent="-342900" algn="just">
              <a:buSzPct val="25000"/>
              <a:buAutoNum type="arabicPeriod"/>
            </a:pPr>
            <a:endParaRPr lang="es-MX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Es “ponerse en los zapatos” de los clientes, no solo a través del análisis de datos como la edad, el sexo o la ubicación, sino que se busca ahondar en la manera de pensar y actuar de los clientes. Los métodos más utilizados son: entrevistas personales, encuestas, </a:t>
            </a:r>
            <a:r>
              <a:rPr lang="es-MX" i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focus</a:t>
            </a:r>
            <a:r>
              <a:rPr lang="es-MX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MX" i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group</a:t>
            </a: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 </a:t>
            </a:r>
            <a:endParaRPr lang="es-CO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33872DF-C9BE-4990-91E6-F1C15118D84F}"/>
              </a:ext>
            </a:extLst>
          </p:cNvPr>
          <p:cNvSpPr/>
          <p:nvPr/>
        </p:nvSpPr>
        <p:spPr>
          <a:xfrm>
            <a:off x="2443397" y="4852466"/>
            <a:ext cx="1319134" cy="5327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Definir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1991FBF-5DBF-4722-BA77-89CA794CA52A}"/>
              </a:ext>
            </a:extLst>
          </p:cNvPr>
          <p:cNvSpPr/>
          <p:nvPr/>
        </p:nvSpPr>
        <p:spPr>
          <a:xfrm>
            <a:off x="4929266" y="2168591"/>
            <a:ext cx="1166734" cy="5196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Prototipar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029D1ED-04C9-4AA0-ACC4-6BC4CF815B0F}"/>
              </a:ext>
            </a:extLst>
          </p:cNvPr>
          <p:cNvSpPr/>
          <p:nvPr/>
        </p:nvSpPr>
        <p:spPr>
          <a:xfrm>
            <a:off x="7071916" y="3669249"/>
            <a:ext cx="1143484" cy="5327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Testear o evaluar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EC65A65-7C96-453D-AC15-D0BBACB9A287}"/>
              </a:ext>
            </a:extLst>
          </p:cNvPr>
          <p:cNvSpPr/>
          <p:nvPr/>
        </p:nvSpPr>
        <p:spPr>
          <a:xfrm>
            <a:off x="3942576" y="5792761"/>
            <a:ext cx="1319134" cy="644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Idear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646D010-8344-4D14-BA11-F4CA30B26840}"/>
              </a:ext>
            </a:extLst>
          </p:cNvPr>
          <p:cNvSpPr/>
          <p:nvPr/>
        </p:nvSpPr>
        <p:spPr>
          <a:xfrm>
            <a:off x="779489" y="3874360"/>
            <a:ext cx="1319134" cy="532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Comprender o empatizar </a:t>
            </a:r>
          </a:p>
        </p:txBody>
      </p:sp>
      <p:pic>
        <p:nvPicPr>
          <p:cNvPr id="6146" name="Picture 2" descr="Mano con lápiz sobre la casilla de verificación en blanco en formulario de solicitud Foto gratis">
            <a:extLst>
              <a:ext uri="{FF2B5EF4-FFF2-40B4-BE49-F238E27FC236}">
                <a16:creationId xmlns:a16="http://schemas.microsoft.com/office/drawing/2014/main" id="{45892B85-5A6F-4AA5-82F4-AB91FBB1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817" y="3176613"/>
            <a:ext cx="2620664" cy="174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BE1456D-BF97-4BB9-95EE-272BC2BB877F}"/>
              </a:ext>
            </a:extLst>
          </p:cNvPr>
          <p:cNvSpPr txBox="1"/>
          <p:nvPr/>
        </p:nvSpPr>
        <p:spPr>
          <a:xfrm>
            <a:off x="3447738" y="1196402"/>
            <a:ext cx="4767662" cy="654025"/>
          </a:xfrm>
          <a:prstGeom prst="rect">
            <a:avLst/>
          </a:prstGeom>
          <a:solidFill>
            <a:srgbClr val="DCE2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3650" b="1" i="1" dirty="0">
                <a:solidFill>
                  <a:schemeClr val="tx1"/>
                </a:solidFill>
                <a:effectLst/>
                <a:latin typeface="Amasis MT Pro Black" panose="02040A04050005020304" pitchFamily="18" charset="0"/>
                <a:ea typeface="Arial" panose="020B0604020202020204" pitchFamily="34" charset="0"/>
              </a:rPr>
              <a:t>Design </a:t>
            </a:r>
            <a:r>
              <a:rPr lang="es-CO" sz="3650" b="1" i="1" dirty="0">
                <a:solidFill>
                  <a:schemeClr val="tx1"/>
                </a:solidFill>
                <a:latin typeface="Amasis MT Pro Black" panose="02040A04050005020304" pitchFamily="18" charset="0"/>
                <a:ea typeface="Arial" panose="020B0604020202020204" pitchFamily="34" charset="0"/>
              </a:rPr>
              <a:t>t</a:t>
            </a:r>
            <a:r>
              <a:rPr lang="es-CO" sz="3650" b="1" i="1" dirty="0">
                <a:solidFill>
                  <a:schemeClr val="tx1"/>
                </a:solidFill>
                <a:effectLst/>
                <a:latin typeface="Amasis MT Pro Black" panose="02040A04050005020304" pitchFamily="18" charset="0"/>
                <a:ea typeface="Arial" panose="020B0604020202020204" pitchFamily="34" charset="0"/>
              </a:rPr>
              <a:t>hinking</a:t>
            </a:r>
            <a:endParaRPr lang="es-CO" sz="3650" b="1" i="1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7636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 vector gratuito">
            <a:extLst>
              <a:ext uri="{FF2B5EF4-FFF2-40B4-BE49-F238E27FC236}">
                <a16:creationId xmlns:a16="http://schemas.microsoft.com/office/drawing/2014/main" id="{4621F925-71FD-4643-B99B-3405C4F08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" y="742950"/>
            <a:ext cx="8301578" cy="60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08">
            <a:extLst>
              <a:ext uri="{FF2B5EF4-FFF2-40B4-BE49-F238E27FC236}">
                <a16:creationId xmlns:a16="http://schemas.microsoft.com/office/drawing/2014/main" id="{CECEB0C3-4BF8-4DCC-A5F7-C03971EF7F4B}"/>
              </a:ext>
            </a:extLst>
          </p:cNvPr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6" name="Shape 109">
            <a:extLst>
              <a:ext uri="{FF2B5EF4-FFF2-40B4-BE49-F238E27FC236}">
                <a16:creationId xmlns:a16="http://schemas.microsoft.com/office/drawing/2014/main" id="{249F0026-7A9E-4FCE-A405-3404FC4C226E}"/>
              </a:ext>
            </a:extLst>
          </p:cNvPr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endParaRPr lang="es-CO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8" name="Shape 110">
            <a:extLst>
              <a:ext uri="{FF2B5EF4-FFF2-40B4-BE49-F238E27FC236}">
                <a16:creationId xmlns:a16="http://schemas.microsoft.com/office/drawing/2014/main" id="{6A56B6BB-FA1A-4E25-B65E-4DA434137F43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9" name="Shape 114">
            <a:extLst>
              <a:ext uri="{FF2B5EF4-FFF2-40B4-BE49-F238E27FC236}">
                <a16:creationId xmlns:a16="http://schemas.microsoft.com/office/drawing/2014/main" id="{BBA33352-A507-4AB3-9E86-008FEDF4EF15}"/>
              </a:ext>
            </a:extLst>
          </p:cNvPr>
          <p:cNvSpPr/>
          <p:nvPr/>
        </p:nvSpPr>
        <p:spPr>
          <a:xfrm>
            <a:off x="8253350" y="5021705"/>
            <a:ext cx="3948174" cy="18362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:Soluciones: 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https://www.freepik.es/foto-gratis/hombre-negocios-bombilla-encendida-su-mano_985237.htm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6" name="Shape 109">
            <a:extLst>
              <a:ext uri="{FF2B5EF4-FFF2-40B4-BE49-F238E27FC236}">
                <a16:creationId xmlns:a16="http://schemas.microsoft.com/office/drawing/2014/main" id="{7735C537-6408-4DD5-A983-55FAE62D676D}"/>
              </a:ext>
            </a:extLst>
          </p:cNvPr>
          <p:cNvSpPr txBox="1"/>
          <p:nvPr/>
        </p:nvSpPr>
        <p:spPr>
          <a:xfrm>
            <a:off x="8253350" y="807595"/>
            <a:ext cx="3957549" cy="11711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buSzPct val="25000"/>
            </a:pPr>
            <a:r>
              <a:rPr lang="es-MX" b="1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Definir:</a:t>
            </a:r>
          </a:p>
          <a:p>
            <a:pPr lvl="0" algn="just">
              <a:buSzPct val="25000"/>
            </a:pPr>
            <a:endParaRPr lang="es-MX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Es identificar un punto de acción a partir de las conclusiones sacadas de la fase 1.  Es decir, una vez se conoce que la persona tiene una necesidad a la hora de solucionar un problema, el reto es lograr encontrar la mejor solución.</a:t>
            </a:r>
            <a:endParaRPr lang="es-CO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33872DF-C9BE-4990-91E6-F1C15118D84F}"/>
              </a:ext>
            </a:extLst>
          </p:cNvPr>
          <p:cNvSpPr/>
          <p:nvPr/>
        </p:nvSpPr>
        <p:spPr>
          <a:xfrm>
            <a:off x="2443397" y="4852466"/>
            <a:ext cx="1319134" cy="532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Definir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1991FBF-5DBF-4722-BA77-89CA794CA52A}"/>
              </a:ext>
            </a:extLst>
          </p:cNvPr>
          <p:cNvSpPr/>
          <p:nvPr/>
        </p:nvSpPr>
        <p:spPr>
          <a:xfrm>
            <a:off x="4929266" y="2168591"/>
            <a:ext cx="1166734" cy="5196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Prototipar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029D1ED-04C9-4AA0-ACC4-6BC4CF815B0F}"/>
              </a:ext>
            </a:extLst>
          </p:cNvPr>
          <p:cNvSpPr/>
          <p:nvPr/>
        </p:nvSpPr>
        <p:spPr>
          <a:xfrm>
            <a:off x="7071916" y="3669249"/>
            <a:ext cx="1143484" cy="5327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Testear o evaluar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EC65A65-7C96-453D-AC15-D0BBACB9A287}"/>
              </a:ext>
            </a:extLst>
          </p:cNvPr>
          <p:cNvSpPr/>
          <p:nvPr/>
        </p:nvSpPr>
        <p:spPr>
          <a:xfrm>
            <a:off x="3942576" y="5792761"/>
            <a:ext cx="1319134" cy="644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Idear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646D010-8344-4D14-BA11-F4CA30B26840}"/>
              </a:ext>
            </a:extLst>
          </p:cNvPr>
          <p:cNvSpPr/>
          <p:nvPr/>
        </p:nvSpPr>
        <p:spPr>
          <a:xfrm>
            <a:off x="779489" y="3874360"/>
            <a:ext cx="1319134" cy="5327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Comprender o empatizar: </a:t>
            </a:r>
          </a:p>
        </p:txBody>
      </p:sp>
      <p:pic>
        <p:nvPicPr>
          <p:cNvPr id="5122" name="Picture 2" descr="Hombre de negocios con una bombilla encendida en su mano Foto gratis">
            <a:extLst>
              <a:ext uri="{FF2B5EF4-FFF2-40B4-BE49-F238E27FC236}">
                <a16:creationId xmlns:a16="http://schemas.microsoft.com/office/drawing/2014/main" id="{9C2B3951-376A-4605-A041-00629E7D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588" y="3176613"/>
            <a:ext cx="2880923" cy="174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ADBAC39-5CD8-4939-A3A8-E3C6F7DB1C33}"/>
              </a:ext>
            </a:extLst>
          </p:cNvPr>
          <p:cNvSpPr txBox="1"/>
          <p:nvPr/>
        </p:nvSpPr>
        <p:spPr>
          <a:xfrm>
            <a:off x="3447738" y="1196402"/>
            <a:ext cx="4767662" cy="654025"/>
          </a:xfrm>
          <a:prstGeom prst="rect">
            <a:avLst/>
          </a:prstGeom>
          <a:solidFill>
            <a:srgbClr val="DCE2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3650" b="1" i="1" dirty="0">
                <a:solidFill>
                  <a:schemeClr val="tx1"/>
                </a:solidFill>
                <a:effectLst/>
                <a:latin typeface="Amasis MT Pro Black" panose="02040A04050005020304" pitchFamily="18" charset="0"/>
                <a:ea typeface="Arial" panose="020B0604020202020204" pitchFamily="34" charset="0"/>
              </a:rPr>
              <a:t>Design </a:t>
            </a:r>
            <a:r>
              <a:rPr lang="es-CO" sz="3650" b="1" i="1" dirty="0">
                <a:solidFill>
                  <a:schemeClr val="tx1"/>
                </a:solidFill>
                <a:latin typeface="Amasis MT Pro Black" panose="02040A04050005020304" pitchFamily="18" charset="0"/>
                <a:ea typeface="Arial" panose="020B0604020202020204" pitchFamily="34" charset="0"/>
              </a:rPr>
              <a:t>t</a:t>
            </a:r>
            <a:r>
              <a:rPr lang="es-CO" sz="3650" b="1" i="1" dirty="0">
                <a:solidFill>
                  <a:schemeClr val="tx1"/>
                </a:solidFill>
                <a:effectLst/>
                <a:latin typeface="Amasis MT Pro Black" panose="02040A04050005020304" pitchFamily="18" charset="0"/>
                <a:ea typeface="Arial" panose="020B0604020202020204" pitchFamily="34" charset="0"/>
              </a:rPr>
              <a:t>hinking</a:t>
            </a:r>
            <a:endParaRPr lang="es-CO" sz="3650" b="1" i="1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03004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 vector gratuito">
            <a:extLst>
              <a:ext uri="{FF2B5EF4-FFF2-40B4-BE49-F238E27FC236}">
                <a16:creationId xmlns:a16="http://schemas.microsoft.com/office/drawing/2014/main" id="{4621F925-71FD-4643-B99B-3405C4F08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" y="742950"/>
            <a:ext cx="8301578" cy="60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08">
            <a:extLst>
              <a:ext uri="{FF2B5EF4-FFF2-40B4-BE49-F238E27FC236}">
                <a16:creationId xmlns:a16="http://schemas.microsoft.com/office/drawing/2014/main" id="{CECEB0C3-4BF8-4DCC-A5F7-C03971EF7F4B}"/>
              </a:ext>
            </a:extLst>
          </p:cNvPr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6" name="Shape 109">
            <a:extLst>
              <a:ext uri="{FF2B5EF4-FFF2-40B4-BE49-F238E27FC236}">
                <a16:creationId xmlns:a16="http://schemas.microsoft.com/office/drawing/2014/main" id="{249F0026-7A9E-4FCE-A405-3404FC4C226E}"/>
              </a:ext>
            </a:extLst>
          </p:cNvPr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endParaRPr lang="es-CO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8" name="Shape 110">
            <a:extLst>
              <a:ext uri="{FF2B5EF4-FFF2-40B4-BE49-F238E27FC236}">
                <a16:creationId xmlns:a16="http://schemas.microsoft.com/office/drawing/2014/main" id="{6A56B6BB-FA1A-4E25-B65E-4DA434137F43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9" name="Shape 114">
            <a:extLst>
              <a:ext uri="{FF2B5EF4-FFF2-40B4-BE49-F238E27FC236}">
                <a16:creationId xmlns:a16="http://schemas.microsoft.com/office/drawing/2014/main" id="{BBA33352-A507-4AB3-9E86-008FEDF4EF15}"/>
              </a:ext>
            </a:extLst>
          </p:cNvPr>
          <p:cNvSpPr/>
          <p:nvPr/>
        </p:nvSpPr>
        <p:spPr>
          <a:xfrm>
            <a:off x="8253350" y="5021705"/>
            <a:ext cx="3948174" cy="18362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Lluvia de ideas 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https://www.freepik.es/foto-gratis/vista-posterior-trabajos-profesionales-masculinos-pone-sus-ideas-notas-adhesivas-escribe-informacion-principal-crear-plan-negocios_12929939.htm#page=1&amp;query=lluvia%20de%20ideas&amp;position=4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6" name="Shape 109">
            <a:extLst>
              <a:ext uri="{FF2B5EF4-FFF2-40B4-BE49-F238E27FC236}">
                <a16:creationId xmlns:a16="http://schemas.microsoft.com/office/drawing/2014/main" id="{7735C537-6408-4DD5-A983-55FAE62D676D}"/>
              </a:ext>
            </a:extLst>
          </p:cNvPr>
          <p:cNvSpPr txBox="1"/>
          <p:nvPr/>
        </p:nvSpPr>
        <p:spPr>
          <a:xfrm>
            <a:off x="8253350" y="1257300"/>
            <a:ext cx="3957549" cy="11711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buSzPct val="25000"/>
            </a:pPr>
            <a:r>
              <a:rPr lang="es-MX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Idear: </a:t>
            </a:r>
          </a:p>
          <a:p>
            <a:pPr lvl="0" algn="just">
              <a:buSzPct val="25000"/>
            </a:pPr>
            <a:endParaRPr lang="es-MX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Proceso de creación de ideas buscando las soluciones luego de haber definido el perfil de los clientes y de la identificación de sus problemas y necesidades. Puede ser a través de lluvia de ideas o “</a:t>
            </a:r>
            <a:r>
              <a:rPr lang="es-MX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Brainstorming</a:t>
            </a: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”.</a:t>
            </a:r>
            <a:endParaRPr lang="es-CO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33872DF-C9BE-4990-91E6-F1C15118D84F}"/>
              </a:ext>
            </a:extLst>
          </p:cNvPr>
          <p:cNvSpPr/>
          <p:nvPr/>
        </p:nvSpPr>
        <p:spPr>
          <a:xfrm>
            <a:off x="2443397" y="4852466"/>
            <a:ext cx="1319134" cy="5327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Definir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1991FBF-5DBF-4722-BA77-89CA794CA52A}"/>
              </a:ext>
            </a:extLst>
          </p:cNvPr>
          <p:cNvSpPr/>
          <p:nvPr/>
        </p:nvSpPr>
        <p:spPr>
          <a:xfrm>
            <a:off x="4929266" y="2168591"/>
            <a:ext cx="1166734" cy="5196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Prototipar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029D1ED-04C9-4AA0-ACC4-6BC4CF815B0F}"/>
              </a:ext>
            </a:extLst>
          </p:cNvPr>
          <p:cNvSpPr/>
          <p:nvPr/>
        </p:nvSpPr>
        <p:spPr>
          <a:xfrm>
            <a:off x="7071916" y="3669249"/>
            <a:ext cx="1143484" cy="5327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Testear o evaluar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EC65A65-7C96-453D-AC15-D0BBACB9A287}"/>
              </a:ext>
            </a:extLst>
          </p:cNvPr>
          <p:cNvSpPr/>
          <p:nvPr/>
        </p:nvSpPr>
        <p:spPr>
          <a:xfrm>
            <a:off x="3942576" y="5792761"/>
            <a:ext cx="1319134" cy="6445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Idear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646D010-8344-4D14-BA11-F4CA30B26840}"/>
              </a:ext>
            </a:extLst>
          </p:cNvPr>
          <p:cNvSpPr/>
          <p:nvPr/>
        </p:nvSpPr>
        <p:spPr>
          <a:xfrm>
            <a:off x="779489" y="3874360"/>
            <a:ext cx="1319134" cy="5327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Comprender o empatizar: </a:t>
            </a:r>
          </a:p>
        </p:txBody>
      </p:sp>
      <p:pic>
        <p:nvPicPr>
          <p:cNvPr id="4098" name="Picture 2" descr="La vista posterior de los trabajos profesionales masculinos pone sus ideas en notas adhesivas, y escribe la información principal para crear un plan de negocios. Foto gratis">
            <a:extLst>
              <a:ext uri="{FF2B5EF4-FFF2-40B4-BE49-F238E27FC236}">
                <a16:creationId xmlns:a16="http://schemas.microsoft.com/office/drawing/2014/main" id="{7264E1EF-6F22-4509-B0B4-E0656B2AA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297" y="3176613"/>
            <a:ext cx="2497408" cy="166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2E4C85F-1381-4C73-B93E-7FCA27BD8039}"/>
              </a:ext>
            </a:extLst>
          </p:cNvPr>
          <p:cNvSpPr txBox="1"/>
          <p:nvPr/>
        </p:nvSpPr>
        <p:spPr>
          <a:xfrm>
            <a:off x="3447738" y="1196402"/>
            <a:ext cx="4767662" cy="654025"/>
          </a:xfrm>
          <a:prstGeom prst="rect">
            <a:avLst/>
          </a:prstGeom>
          <a:solidFill>
            <a:srgbClr val="DCE2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3650" b="1" i="1" dirty="0">
                <a:solidFill>
                  <a:schemeClr val="tx1"/>
                </a:solidFill>
                <a:effectLst/>
                <a:latin typeface="Amasis MT Pro Black" panose="02040A04050005020304" pitchFamily="18" charset="0"/>
                <a:ea typeface="Arial" panose="020B0604020202020204" pitchFamily="34" charset="0"/>
              </a:rPr>
              <a:t>Design </a:t>
            </a:r>
            <a:r>
              <a:rPr lang="es-CO" sz="3650" b="1" i="1" dirty="0">
                <a:solidFill>
                  <a:schemeClr val="tx1"/>
                </a:solidFill>
                <a:latin typeface="Amasis MT Pro Black" panose="02040A04050005020304" pitchFamily="18" charset="0"/>
                <a:ea typeface="Arial" panose="020B0604020202020204" pitchFamily="34" charset="0"/>
              </a:rPr>
              <a:t>t</a:t>
            </a:r>
            <a:r>
              <a:rPr lang="es-CO" sz="3650" b="1" i="1" dirty="0">
                <a:solidFill>
                  <a:schemeClr val="tx1"/>
                </a:solidFill>
                <a:effectLst/>
                <a:latin typeface="Amasis MT Pro Black" panose="02040A04050005020304" pitchFamily="18" charset="0"/>
                <a:ea typeface="Arial" panose="020B0604020202020204" pitchFamily="34" charset="0"/>
              </a:rPr>
              <a:t>hinking</a:t>
            </a:r>
            <a:endParaRPr lang="es-CO" sz="3650" b="1" i="1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68638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 vector gratuito">
            <a:extLst>
              <a:ext uri="{FF2B5EF4-FFF2-40B4-BE49-F238E27FC236}">
                <a16:creationId xmlns:a16="http://schemas.microsoft.com/office/drawing/2014/main" id="{4621F925-71FD-4643-B99B-3405C4F08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" y="742950"/>
            <a:ext cx="8301578" cy="60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08">
            <a:extLst>
              <a:ext uri="{FF2B5EF4-FFF2-40B4-BE49-F238E27FC236}">
                <a16:creationId xmlns:a16="http://schemas.microsoft.com/office/drawing/2014/main" id="{CECEB0C3-4BF8-4DCC-A5F7-C03971EF7F4B}"/>
              </a:ext>
            </a:extLst>
          </p:cNvPr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6" name="Shape 109">
            <a:extLst>
              <a:ext uri="{FF2B5EF4-FFF2-40B4-BE49-F238E27FC236}">
                <a16:creationId xmlns:a16="http://schemas.microsoft.com/office/drawing/2014/main" id="{249F0026-7A9E-4FCE-A405-3404FC4C226E}"/>
              </a:ext>
            </a:extLst>
          </p:cNvPr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endParaRPr lang="es-CO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8" name="Shape 110">
            <a:extLst>
              <a:ext uri="{FF2B5EF4-FFF2-40B4-BE49-F238E27FC236}">
                <a16:creationId xmlns:a16="http://schemas.microsoft.com/office/drawing/2014/main" id="{6A56B6BB-FA1A-4E25-B65E-4DA434137F43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9" name="Shape 114">
            <a:extLst>
              <a:ext uri="{FF2B5EF4-FFF2-40B4-BE49-F238E27FC236}">
                <a16:creationId xmlns:a16="http://schemas.microsoft.com/office/drawing/2014/main" id="{BBA33352-A507-4AB3-9E86-008FEDF4EF15}"/>
              </a:ext>
            </a:extLst>
          </p:cNvPr>
          <p:cNvSpPr/>
          <p:nvPr/>
        </p:nvSpPr>
        <p:spPr>
          <a:xfrm>
            <a:off x="8253350" y="5021705"/>
            <a:ext cx="3948174" cy="18362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Prototipo: 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https://www.freepik.es/foto-gratis/cerrar-muebles-dibujo-mano-alzada_13295619.htm#page=1&amp;query=prototipo&amp;position=2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6" name="Shape 109">
            <a:extLst>
              <a:ext uri="{FF2B5EF4-FFF2-40B4-BE49-F238E27FC236}">
                <a16:creationId xmlns:a16="http://schemas.microsoft.com/office/drawing/2014/main" id="{7735C537-6408-4DD5-A983-55FAE62D676D}"/>
              </a:ext>
            </a:extLst>
          </p:cNvPr>
          <p:cNvSpPr txBox="1"/>
          <p:nvPr/>
        </p:nvSpPr>
        <p:spPr>
          <a:xfrm>
            <a:off x="8253350" y="1257300"/>
            <a:ext cx="3957549" cy="11711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buSzPct val="25000"/>
            </a:pPr>
            <a:r>
              <a:rPr lang="es-MX" b="1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Prototipar: </a:t>
            </a:r>
          </a:p>
          <a:p>
            <a:pPr lvl="0" algn="just">
              <a:buSzPct val="25000"/>
            </a:pPr>
            <a:endParaRPr lang="es-MX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Es crear una versión más pequeña del producto, empleando las ideas conseguidas de las fases anteriores. Es decir, convertir la idea o la solución a la que se ha llegado en un modelo digital o físico. No necesariamente debe ser un objeto, también puede ser un dibujo.</a:t>
            </a:r>
            <a:endParaRPr lang="es-CO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33872DF-C9BE-4990-91E6-F1C15118D84F}"/>
              </a:ext>
            </a:extLst>
          </p:cNvPr>
          <p:cNvSpPr/>
          <p:nvPr/>
        </p:nvSpPr>
        <p:spPr>
          <a:xfrm>
            <a:off x="2443397" y="4852466"/>
            <a:ext cx="1319134" cy="5327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Definir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1991FBF-5DBF-4722-BA77-89CA794CA52A}"/>
              </a:ext>
            </a:extLst>
          </p:cNvPr>
          <p:cNvSpPr/>
          <p:nvPr/>
        </p:nvSpPr>
        <p:spPr>
          <a:xfrm>
            <a:off x="4929266" y="2168591"/>
            <a:ext cx="1166734" cy="5196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Prototipar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029D1ED-04C9-4AA0-ACC4-6BC4CF815B0F}"/>
              </a:ext>
            </a:extLst>
          </p:cNvPr>
          <p:cNvSpPr/>
          <p:nvPr/>
        </p:nvSpPr>
        <p:spPr>
          <a:xfrm>
            <a:off x="7071916" y="3669249"/>
            <a:ext cx="1143484" cy="5327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Testear o evaluar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EC65A65-7C96-453D-AC15-D0BBACB9A287}"/>
              </a:ext>
            </a:extLst>
          </p:cNvPr>
          <p:cNvSpPr/>
          <p:nvPr/>
        </p:nvSpPr>
        <p:spPr>
          <a:xfrm>
            <a:off x="3942576" y="5792761"/>
            <a:ext cx="1319134" cy="644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Idear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646D010-8344-4D14-BA11-F4CA30B26840}"/>
              </a:ext>
            </a:extLst>
          </p:cNvPr>
          <p:cNvSpPr/>
          <p:nvPr/>
        </p:nvSpPr>
        <p:spPr>
          <a:xfrm>
            <a:off x="779489" y="3874360"/>
            <a:ext cx="1319134" cy="5327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Comprender o empatizar: </a:t>
            </a:r>
          </a:p>
        </p:txBody>
      </p:sp>
      <p:pic>
        <p:nvPicPr>
          <p:cNvPr id="3074" name="Picture 2" descr="Cerrar muebles de dibujo a mano alzada Foto gratis">
            <a:extLst>
              <a:ext uri="{FF2B5EF4-FFF2-40B4-BE49-F238E27FC236}">
                <a16:creationId xmlns:a16="http://schemas.microsoft.com/office/drawing/2014/main" id="{0CE3D20D-53FB-4BC5-AE66-FB4580470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297" y="3284993"/>
            <a:ext cx="2497408" cy="171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E00965D-8A99-4BF1-B2B1-24401B00723F}"/>
              </a:ext>
            </a:extLst>
          </p:cNvPr>
          <p:cNvSpPr txBox="1"/>
          <p:nvPr/>
        </p:nvSpPr>
        <p:spPr>
          <a:xfrm>
            <a:off x="3447738" y="1196402"/>
            <a:ext cx="4767662" cy="654025"/>
          </a:xfrm>
          <a:prstGeom prst="rect">
            <a:avLst/>
          </a:prstGeom>
          <a:solidFill>
            <a:srgbClr val="DCE2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3650" b="1" i="1" dirty="0">
                <a:solidFill>
                  <a:schemeClr val="tx1"/>
                </a:solidFill>
                <a:effectLst/>
                <a:latin typeface="Amasis MT Pro Black" panose="02040A04050005020304" pitchFamily="18" charset="0"/>
                <a:ea typeface="Arial" panose="020B0604020202020204" pitchFamily="34" charset="0"/>
              </a:rPr>
              <a:t>Design </a:t>
            </a:r>
            <a:r>
              <a:rPr lang="es-CO" sz="3650" b="1" i="1" dirty="0">
                <a:solidFill>
                  <a:schemeClr val="tx1"/>
                </a:solidFill>
                <a:latin typeface="Amasis MT Pro Black" panose="02040A04050005020304" pitchFamily="18" charset="0"/>
                <a:ea typeface="Arial" panose="020B0604020202020204" pitchFamily="34" charset="0"/>
              </a:rPr>
              <a:t>t</a:t>
            </a:r>
            <a:r>
              <a:rPr lang="es-CO" sz="3650" b="1" i="1" dirty="0">
                <a:solidFill>
                  <a:schemeClr val="tx1"/>
                </a:solidFill>
                <a:effectLst/>
                <a:latin typeface="Amasis MT Pro Black" panose="02040A04050005020304" pitchFamily="18" charset="0"/>
                <a:ea typeface="Arial" panose="020B0604020202020204" pitchFamily="34" charset="0"/>
              </a:rPr>
              <a:t>hinking</a:t>
            </a:r>
            <a:endParaRPr lang="es-CO" sz="3650" b="1" i="1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8760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 vector gratuito">
            <a:extLst>
              <a:ext uri="{FF2B5EF4-FFF2-40B4-BE49-F238E27FC236}">
                <a16:creationId xmlns:a16="http://schemas.microsoft.com/office/drawing/2014/main" id="{4621F925-71FD-4643-B99B-3405C4F08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" y="742950"/>
            <a:ext cx="8301578" cy="60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08">
            <a:extLst>
              <a:ext uri="{FF2B5EF4-FFF2-40B4-BE49-F238E27FC236}">
                <a16:creationId xmlns:a16="http://schemas.microsoft.com/office/drawing/2014/main" id="{CECEB0C3-4BF8-4DCC-A5F7-C03971EF7F4B}"/>
              </a:ext>
            </a:extLst>
          </p:cNvPr>
          <p:cNvSpPr/>
          <p:nvPr/>
        </p:nvSpPr>
        <p:spPr>
          <a:xfrm>
            <a:off x="8243825" y="-2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6" name="Shape 109">
            <a:extLst>
              <a:ext uri="{FF2B5EF4-FFF2-40B4-BE49-F238E27FC236}">
                <a16:creationId xmlns:a16="http://schemas.microsoft.com/office/drawing/2014/main" id="{249F0026-7A9E-4FCE-A405-3404FC4C226E}"/>
              </a:ext>
            </a:extLst>
          </p:cNvPr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endParaRPr lang="es-CO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8" name="Shape 110">
            <a:extLst>
              <a:ext uri="{FF2B5EF4-FFF2-40B4-BE49-F238E27FC236}">
                <a16:creationId xmlns:a16="http://schemas.microsoft.com/office/drawing/2014/main" id="{6A56B6BB-FA1A-4E25-B65E-4DA434137F43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9" name="Shape 114">
            <a:extLst>
              <a:ext uri="{FF2B5EF4-FFF2-40B4-BE49-F238E27FC236}">
                <a16:creationId xmlns:a16="http://schemas.microsoft.com/office/drawing/2014/main" id="{BBA33352-A507-4AB3-9E86-008FEDF4EF15}"/>
              </a:ext>
            </a:extLst>
          </p:cNvPr>
          <p:cNvSpPr/>
          <p:nvPr/>
        </p:nvSpPr>
        <p:spPr>
          <a:xfrm>
            <a:off x="8253350" y="5021705"/>
            <a:ext cx="3948174" cy="18362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Evaluar 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https://www.freepik.es/fotos-premium/hombre-negocios-que-analiza-balance-informe-financiero-compania-graficos-realidad-aumentada-digital_4944185.htm#page=1&amp;query=ensayo&amp;position=12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6" name="Shape 109">
            <a:extLst>
              <a:ext uri="{FF2B5EF4-FFF2-40B4-BE49-F238E27FC236}">
                <a16:creationId xmlns:a16="http://schemas.microsoft.com/office/drawing/2014/main" id="{7735C537-6408-4DD5-A983-55FAE62D676D}"/>
              </a:ext>
            </a:extLst>
          </p:cNvPr>
          <p:cNvSpPr txBox="1"/>
          <p:nvPr/>
        </p:nvSpPr>
        <p:spPr>
          <a:xfrm>
            <a:off x="8224925" y="900347"/>
            <a:ext cx="3957549" cy="11711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buSzPct val="25000"/>
            </a:pPr>
            <a:r>
              <a:rPr lang="es-MX" b="1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Testear o evaluar: </a:t>
            </a:r>
          </a:p>
          <a:p>
            <a:pPr lvl="0" algn="just">
              <a:buSzPct val="25000"/>
            </a:pPr>
            <a:endParaRPr lang="es-MX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En </a:t>
            </a:r>
            <a:r>
              <a:rPr lang="es-MX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esta etapa, </a:t>
            </a: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realizan pruebas o comprobaciones de la funcionalidad de los prototipos realizados en la fase anterior y se pide a </a:t>
            </a:r>
            <a:r>
              <a:rPr lang="es-MX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los usuarios que opinen </a:t>
            </a:r>
            <a:r>
              <a:rPr lang="es-MX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y comenten al respecto, con base en el uso de los prototipos. Es una fase fundamental en el pensamiento de diseño, pues se identifican los errores y las posibles fallas que puede tener el producto. Como resultado de las pruebas, se pueden presentar mejoras sobre el producto. </a:t>
            </a:r>
            <a:endParaRPr lang="es-CO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33872DF-C9BE-4990-91E6-F1C15118D84F}"/>
              </a:ext>
            </a:extLst>
          </p:cNvPr>
          <p:cNvSpPr/>
          <p:nvPr/>
        </p:nvSpPr>
        <p:spPr>
          <a:xfrm>
            <a:off x="2443397" y="4852466"/>
            <a:ext cx="1319134" cy="5327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Definir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1991FBF-5DBF-4722-BA77-89CA794CA52A}"/>
              </a:ext>
            </a:extLst>
          </p:cNvPr>
          <p:cNvSpPr/>
          <p:nvPr/>
        </p:nvSpPr>
        <p:spPr>
          <a:xfrm>
            <a:off x="4929266" y="2168591"/>
            <a:ext cx="1166734" cy="5196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Prototipar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029D1ED-04C9-4AA0-ACC4-6BC4CF815B0F}"/>
              </a:ext>
            </a:extLst>
          </p:cNvPr>
          <p:cNvSpPr/>
          <p:nvPr/>
        </p:nvSpPr>
        <p:spPr>
          <a:xfrm>
            <a:off x="7071916" y="3669249"/>
            <a:ext cx="1143484" cy="532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Testear o evaluar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EC65A65-7C96-453D-AC15-D0BBACB9A287}"/>
              </a:ext>
            </a:extLst>
          </p:cNvPr>
          <p:cNvSpPr/>
          <p:nvPr/>
        </p:nvSpPr>
        <p:spPr>
          <a:xfrm>
            <a:off x="3942576" y="5792761"/>
            <a:ext cx="1319134" cy="644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Idear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646D010-8344-4D14-BA11-F4CA30B26840}"/>
              </a:ext>
            </a:extLst>
          </p:cNvPr>
          <p:cNvSpPr/>
          <p:nvPr/>
        </p:nvSpPr>
        <p:spPr>
          <a:xfrm>
            <a:off x="779489" y="3874360"/>
            <a:ext cx="1319134" cy="5327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Comprender o empatizar: </a:t>
            </a:r>
          </a:p>
        </p:txBody>
      </p:sp>
      <p:pic>
        <p:nvPicPr>
          <p:cNvPr id="2050" name="Picture 2" descr="Hombre de negocios que analiza el balance del informe financiero de la compañía con gráficos de realidad aumentada digital Foto Premium ">
            <a:extLst>
              <a:ext uri="{FF2B5EF4-FFF2-40B4-BE49-F238E27FC236}">
                <a16:creationId xmlns:a16="http://schemas.microsoft.com/office/drawing/2014/main" id="{871B3B4A-F8CC-494F-B619-B5194F23B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803" y="3684239"/>
            <a:ext cx="2162712" cy="121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6F5EB2C-0932-451F-871F-3F62F27CAA48}"/>
              </a:ext>
            </a:extLst>
          </p:cNvPr>
          <p:cNvSpPr txBox="1"/>
          <p:nvPr/>
        </p:nvSpPr>
        <p:spPr>
          <a:xfrm>
            <a:off x="3447738" y="1196402"/>
            <a:ext cx="4767662" cy="654025"/>
          </a:xfrm>
          <a:prstGeom prst="rect">
            <a:avLst/>
          </a:prstGeom>
          <a:solidFill>
            <a:srgbClr val="DCE2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3650" b="1" i="1" dirty="0">
                <a:solidFill>
                  <a:schemeClr val="tx1"/>
                </a:solidFill>
                <a:effectLst/>
                <a:latin typeface="Amasis MT Pro Black" panose="02040A04050005020304" pitchFamily="18" charset="0"/>
                <a:ea typeface="Arial" panose="020B0604020202020204" pitchFamily="34" charset="0"/>
              </a:rPr>
              <a:t>Design </a:t>
            </a:r>
            <a:r>
              <a:rPr lang="es-CO" sz="3650" b="1" i="1" dirty="0">
                <a:solidFill>
                  <a:schemeClr val="tx1"/>
                </a:solidFill>
                <a:latin typeface="Amasis MT Pro Black" panose="02040A04050005020304" pitchFamily="18" charset="0"/>
                <a:ea typeface="Arial" panose="020B0604020202020204" pitchFamily="34" charset="0"/>
              </a:rPr>
              <a:t>t</a:t>
            </a:r>
            <a:r>
              <a:rPr lang="es-CO" sz="3650" b="1" i="1" dirty="0">
                <a:solidFill>
                  <a:schemeClr val="tx1"/>
                </a:solidFill>
                <a:effectLst/>
                <a:latin typeface="Amasis MT Pro Black" panose="02040A04050005020304" pitchFamily="18" charset="0"/>
                <a:ea typeface="Arial" panose="020B0604020202020204" pitchFamily="34" charset="0"/>
              </a:rPr>
              <a:t>hinking</a:t>
            </a:r>
            <a:endParaRPr lang="es-CO" sz="3650" b="1" i="1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03112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9891</TotalTime>
  <Words>612</Words>
  <Application>Microsoft Macintosh PowerPoint</Application>
  <PresentationFormat>Panorámica</PresentationFormat>
  <Paragraphs>61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Amasis MT Pro Black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235</cp:revision>
  <dcterms:modified xsi:type="dcterms:W3CDTF">2021-08-31T13:38:22Z</dcterms:modified>
</cp:coreProperties>
</file>